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4" r:id="rId1"/>
  </p:sldMasterIdLst>
  <p:notesMasterIdLst>
    <p:notesMasterId r:id="rId40"/>
  </p:notesMasterIdLst>
  <p:handoutMasterIdLst>
    <p:handoutMasterId r:id="rId41"/>
  </p:handoutMasterIdLst>
  <p:sldIdLst>
    <p:sldId id="256" r:id="rId2"/>
    <p:sldId id="299" r:id="rId3"/>
    <p:sldId id="257" r:id="rId4"/>
    <p:sldId id="272" r:id="rId5"/>
    <p:sldId id="260" r:id="rId6"/>
    <p:sldId id="261" r:id="rId7"/>
    <p:sldId id="262" r:id="rId8"/>
    <p:sldId id="264" r:id="rId9"/>
    <p:sldId id="273" r:id="rId10"/>
    <p:sldId id="274" r:id="rId11"/>
    <p:sldId id="275" r:id="rId12"/>
    <p:sldId id="276" r:id="rId13"/>
    <p:sldId id="277" r:id="rId14"/>
    <p:sldId id="278" r:id="rId15"/>
    <p:sldId id="279" r:id="rId16"/>
    <p:sldId id="301" r:id="rId17"/>
    <p:sldId id="302" r:id="rId18"/>
    <p:sldId id="282" r:id="rId19"/>
    <p:sldId id="281" r:id="rId20"/>
    <p:sldId id="280" r:id="rId21"/>
    <p:sldId id="283" r:id="rId22"/>
    <p:sldId id="284" r:id="rId23"/>
    <p:sldId id="285" r:id="rId24"/>
    <p:sldId id="286" r:id="rId25"/>
    <p:sldId id="287" r:id="rId26"/>
    <p:sldId id="288" r:id="rId27"/>
    <p:sldId id="289" r:id="rId28"/>
    <p:sldId id="304" r:id="rId29"/>
    <p:sldId id="303" r:id="rId30"/>
    <p:sldId id="290" r:id="rId31"/>
    <p:sldId id="291" r:id="rId32"/>
    <p:sldId id="298" r:id="rId33"/>
    <p:sldId id="297" r:id="rId34"/>
    <p:sldId id="296" r:id="rId35"/>
    <p:sldId id="305" r:id="rId36"/>
    <p:sldId id="306" r:id="rId37"/>
    <p:sldId id="270" r:id="rId38"/>
    <p:sldId id="271" r:id="rId39"/>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lestain CIV Yolanda S" initials="CCYS" lastIdx="0" clrIdx="0">
    <p:extLst>
      <p:ext uri="{19B8F6BF-5375-455C-9EA6-DF929625EA0E}">
        <p15:presenceInfo xmlns:p15="http://schemas.microsoft.com/office/powerpoint/2012/main" userId="Celestain CIV Yolanda 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0" autoAdjust="0"/>
  </p:normalViewPr>
  <p:slideViewPr>
    <p:cSldViewPr snapToGrid="0">
      <p:cViewPr varScale="1">
        <p:scale>
          <a:sx n="59" d="100"/>
          <a:sy n="59" d="100"/>
        </p:scale>
        <p:origin x="84" y="4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3" d="100"/>
          <a:sy n="43" d="100"/>
        </p:scale>
        <p:origin x="2462"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5AA01DB-9BDF-44FB-8626-EF169F4A7E96}" type="datetimeFigureOut">
              <a:rPr lang="en-US" smtClean="0"/>
              <a:t>7/25/2019</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DE9037E-DE0B-4BEE-AD39-37CC9677B2F7}" type="slidenum">
              <a:rPr lang="en-US" smtClean="0"/>
              <a:t>‹#›</a:t>
            </a:fld>
            <a:endParaRPr lang="en-US"/>
          </a:p>
        </p:txBody>
      </p:sp>
    </p:spTree>
    <p:extLst>
      <p:ext uri="{BB962C8B-B14F-4D97-AF65-F5344CB8AC3E}">
        <p14:creationId xmlns:p14="http://schemas.microsoft.com/office/powerpoint/2010/main" val="1734114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54DA776-CCA1-4838-A970-686455D3AA47}" type="datetimeFigureOut">
              <a:rPr lang="en-US" smtClean="0"/>
              <a:t>7/25/2019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CC502DD-D173-45BF-A8F0-1F8E736969D7}" type="slidenum">
              <a:rPr lang="en-US" smtClean="0"/>
              <a:t>‹#›</a:t>
            </a:fld>
            <a:endParaRPr lang="en-US"/>
          </a:p>
        </p:txBody>
      </p:sp>
    </p:spTree>
    <p:extLst>
      <p:ext uri="{BB962C8B-B14F-4D97-AF65-F5344CB8AC3E}">
        <p14:creationId xmlns:p14="http://schemas.microsoft.com/office/powerpoint/2010/main" val="424386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C502DD-D173-45BF-A8F0-1F8E736969D7}" type="slidenum">
              <a:rPr lang="en-US" smtClean="0"/>
              <a:t>1</a:t>
            </a:fld>
            <a:endParaRPr lang="en-US"/>
          </a:p>
        </p:txBody>
      </p:sp>
    </p:spTree>
    <p:extLst>
      <p:ext uri="{BB962C8B-B14F-4D97-AF65-F5344CB8AC3E}">
        <p14:creationId xmlns:p14="http://schemas.microsoft.com/office/powerpoint/2010/main" val="3862218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Enter mission goals in the text box (limit to 1400 characters).  Spell Check is available.</a:t>
            </a:r>
            <a:br>
              <a:rPr lang="en-US" dirty="0" smtClean="0"/>
            </a:br>
            <a:r>
              <a:rPr lang="en-US" dirty="0" smtClean="0"/>
              <a:t/>
            </a:r>
            <a:br>
              <a:rPr lang="en-US" dirty="0" smtClean="0"/>
            </a:br>
            <a:r>
              <a:rPr lang="en-US" dirty="0" smtClean="0"/>
              <a:t>Select Save and Continue to go to Step 3:  Performance Elements and Standards.</a:t>
            </a:r>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10</a:t>
            </a:fld>
            <a:endParaRPr lang="en-US"/>
          </a:p>
        </p:txBody>
      </p:sp>
    </p:spTree>
    <p:extLst>
      <p:ext uri="{BB962C8B-B14F-4D97-AF65-F5344CB8AC3E}">
        <p14:creationId xmlns:p14="http://schemas.microsoft.com/office/powerpoint/2010/main" val="2361549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Performance Element Title-Give a brief description of the performance element. You may enter up to 80 characters</a:t>
            </a:r>
          </a:p>
          <a:p>
            <a:r>
              <a:rPr lang="en-US" dirty="0" smtClean="0"/>
              <a:t>Performance Element Start Date-This field defaults to the current date.</a:t>
            </a:r>
          </a:p>
          <a:p>
            <a:r>
              <a:rPr lang="en-US" dirty="0" smtClean="0"/>
              <a:t> </a:t>
            </a:r>
          </a:p>
          <a:p>
            <a:r>
              <a:rPr lang="en-US" dirty="0" smtClean="0"/>
              <a:t>Normally it should be the same as the Appraisal Period Start Date on the Create Performance Plan page, but it may be different if a performance element does not become active until a later date due to an anticipated change in your job responsibilities.</a:t>
            </a:r>
          </a:p>
          <a:p>
            <a:r>
              <a:rPr lang="en-US" dirty="0" smtClean="0"/>
              <a:t>Performance Element Type-This field defaults to Critical</a:t>
            </a:r>
          </a:p>
          <a:p>
            <a:r>
              <a:rPr lang="en-US" dirty="0" smtClean="0"/>
              <a:t>Performance Element and Standard(s) -Give a detailed description of the performance element. Performance elements and standard(s) should be specific, measurable, aligned, realistic, and timed (SMART). The character limit for this field is 1,000. An employee can have no more than 10 performance elements.</a:t>
            </a:r>
          </a:p>
          <a:p>
            <a:endParaRPr lang="en-US" dirty="0" smtClean="0"/>
          </a:p>
          <a:p>
            <a:r>
              <a:rPr lang="en-US" dirty="0" smtClean="0"/>
              <a:t>Select the Save button and then the Go Back to Performance Elements button when you have completed entering the performance elements.</a:t>
            </a:r>
          </a:p>
          <a:p>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11</a:t>
            </a:fld>
            <a:endParaRPr lang="en-US"/>
          </a:p>
        </p:txBody>
      </p:sp>
    </p:spTree>
    <p:extLst>
      <p:ext uri="{BB962C8B-B14F-4D97-AF65-F5344CB8AC3E}">
        <p14:creationId xmlns:p14="http://schemas.microsoft.com/office/powerpoint/2010/main" val="3950347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performance elements have been added, you can update, add, or delete a performance element as depicted in Figure 17. 13.  You can review all the information you have entered on the performance plan before transferring it to your employee for review.</a:t>
            </a:r>
          </a:p>
          <a:p>
            <a:endParaRPr lang="en-US" dirty="0" smtClean="0"/>
          </a:p>
          <a:p>
            <a:r>
              <a:rPr lang="en-US" dirty="0" smtClean="0"/>
              <a:t>To view an individual performance element, select +Show. To collapse the performance element, select -Hide. This function is available throughout the application. 	</a:t>
            </a:r>
          </a:p>
          <a:p>
            <a:endParaRPr lang="en-US" dirty="0"/>
          </a:p>
          <a:p>
            <a:r>
              <a:rPr lang="en-US" dirty="0" smtClean="0"/>
              <a:t>You can review all the information you have entered on the performance plan before transferring it to your employee for review.</a:t>
            </a:r>
          </a:p>
          <a:p>
            <a:endParaRPr lang="en-US" dirty="0" smtClean="0"/>
          </a:p>
          <a:p>
            <a:r>
              <a:rPr lang="en-US" dirty="0" smtClean="0"/>
              <a:t>To view an individual performance element, select +Show. To collapse the performance element, select -Hide. This function is available throughout the application.</a:t>
            </a:r>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12</a:t>
            </a:fld>
            <a:endParaRPr lang="en-US"/>
          </a:p>
        </p:txBody>
      </p:sp>
    </p:spTree>
    <p:extLst>
      <p:ext uri="{BB962C8B-B14F-4D97-AF65-F5344CB8AC3E}">
        <p14:creationId xmlns:p14="http://schemas.microsoft.com/office/powerpoint/2010/main" val="3920102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 you have completed your employee’s plan and are ready to transfer it to the employee for review. Select Transfer to Employee under the Choose an Action drop-down menu in the top right corner of the page.</a:t>
            </a:r>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13</a:t>
            </a:fld>
            <a:endParaRPr lang="en-US"/>
          </a:p>
        </p:txBody>
      </p:sp>
    </p:spTree>
    <p:extLst>
      <p:ext uri="{BB962C8B-B14F-4D97-AF65-F5344CB8AC3E}">
        <p14:creationId xmlns:p14="http://schemas.microsoft.com/office/powerpoint/2010/main" val="3686305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Rating Official Notification to Employee is displayed. You have the option to transfer to the employee with or without e-mail notification. If you choose to enter comments in the Message to employee, your message will show up in the e-mail. Select Transfer to Employee without E-mail Notification or Transfer to Employee with E-mail Notification button to transfer the performance plan to your employee. NOTE: If the employee does not have an email address in DCPDS, the page that appears will only give you the option to send without email notification. You will also be advised to contact the employee to have them enter an email address for work using </a:t>
            </a:r>
            <a:r>
              <a:rPr lang="en-US" dirty="0" err="1" smtClean="0"/>
              <a:t>MyBiz</a:t>
            </a:r>
            <a:r>
              <a:rPr lang="en-US" dirty="0" smtClean="0"/>
              <a:t>+. 	</a:t>
            </a:r>
          </a:p>
          <a:p>
            <a:r>
              <a:rPr lang="en-US" dirty="0" smtClean="0"/>
              <a:t>You will be navigated to the </a:t>
            </a:r>
            <a:r>
              <a:rPr lang="en-US" dirty="0" err="1" smtClean="0"/>
              <a:t>MyPerformance</a:t>
            </a:r>
            <a:r>
              <a:rPr lang="en-US" dirty="0" smtClean="0"/>
              <a:t> Main Page and will receive a confirmation that the plan/appraisal has been submitted to the employee. The performance plan is now displayed under Appraisals of (employee name) section on the </a:t>
            </a:r>
            <a:r>
              <a:rPr lang="en-US" dirty="0" err="1" smtClean="0"/>
              <a:t>MyPerformance</a:t>
            </a:r>
            <a:r>
              <a:rPr lang="en-US" dirty="0" smtClean="0"/>
              <a:t> Main Page. You no longer have ownership and can only view the performance plan.</a:t>
            </a:r>
          </a:p>
          <a:p>
            <a:r>
              <a:rPr lang="en-US" dirty="0" smtClean="0"/>
              <a:t> </a:t>
            </a:r>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14</a:t>
            </a:fld>
            <a:endParaRPr lang="en-US"/>
          </a:p>
        </p:txBody>
      </p:sp>
    </p:spTree>
    <p:extLst>
      <p:ext uri="{BB962C8B-B14F-4D97-AF65-F5344CB8AC3E}">
        <p14:creationId xmlns:p14="http://schemas.microsoft.com/office/powerpoint/2010/main" val="1944226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209550"/>
            <a:ext cx="5588000" cy="3143250"/>
          </a:xfrm>
        </p:spPr>
      </p:sp>
      <p:sp>
        <p:nvSpPr>
          <p:cNvPr id="3" name="Notes Placeholder 2"/>
          <p:cNvSpPr>
            <a:spLocks noGrp="1"/>
          </p:cNvSpPr>
          <p:nvPr>
            <p:ph type="body" idx="1"/>
          </p:nvPr>
        </p:nvSpPr>
        <p:spPr>
          <a:xfrm>
            <a:off x="702310" y="3526664"/>
            <a:ext cx="5618480" cy="3665458"/>
          </a:xfrm>
        </p:spPr>
        <p:txBody>
          <a:bodyPr/>
          <a:lstStyle/>
          <a:p>
            <a:r>
              <a:rPr lang="en-US" dirty="0" smtClean="0"/>
              <a:t>After you and your employee have reviewed and concur with the performance elements and standards as written, you are ready for the performance plan approval.</a:t>
            </a:r>
          </a:p>
          <a:p>
            <a:endParaRPr lang="en-US" dirty="0" smtClean="0"/>
          </a:p>
          <a:p>
            <a:r>
              <a:rPr lang="en-US" dirty="0" smtClean="0"/>
              <a:t>During the approval process, you will document how the plan was delivered to your employee (i.e., face-to-face or telephone) and the date it was delivered.</a:t>
            </a:r>
          </a:p>
          <a:p>
            <a:endParaRPr lang="en-US" dirty="0" smtClean="0"/>
          </a:p>
          <a:p>
            <a:r>
              <a:rPr lang="en-US" dirty="0" smtClean="0"/>
              <a:t>If an employee is not available to acknowledge the plan or refuses to acknowledge the plan, you will need to document this information.</a:t>
            </a:r>
          </a:p>
          <a:p>
            <a:endParaRPr lang="en-US" dirty="0" smtClean="0"/>
          </a:p>
          <a:p>
            <a:r>
              <a:rPr lang="en-US" dirty="0" smtClean="0"/>
              <a:t>As described earlier, the typical steps in the performance plan process are as follows. The steps covered in this section are bold and italicized:</a:t>
            </a:r>
          </a:p>
          <a:p>
            <a:endParaRPr lang="en-US" dirty="0" smtClean="0"/>
          </a:p>
          <a:p>
            <a:r>
              <a:rPr lang="en-US" dirty="0" smtClean="0"/>
              <a:t>The employee or rating official creates the performance plan and enters draft performance elements and standards.</a:t>
            </a:r>
          </a:p>
          <a:p>
            <a:endParaRPr lang="en-US" dirty="0" smtClean="0"/>
          </a:p>
          <a:p>
            <a:r>
              <a:rPr lang="en-US" dirty="0" smtClean="0"/>
              <a:t>The employee and rating official edit and/or add to the performance plan content as needed. This process may involve multiple rounds of editing and transfers between the employee and rating official before the plan is finalized.</a:t>
            </a:r>
          </a:p>
          <a:p>
            <a:endParaRPr lang="en-US" dirty="0" smtClean="0"/>
          </a:p>
          <a:p>
            <a:r>
              <a:rPr lang="en-US" dirty="0" smtClean="0"/>
              <a:t>The performance plan is approved by the higher level reviewer, as appropriate, or the rating official documents the higher level reviewer approval.1</a:t>
            </a:r>
          </a:p>
          <a:p>
            <a:endParaRPr lang="en-US" dirty="0" smtClean="0"/>
          </a:p>
          <a:p>
            <a:r>
              <a:rPr lang="en-US" dirty="0" smtClean="0"/>
              <a:t>The rating official documents communication to employee and transfers the plan to the employee for acknowledgment.</a:t>
            </a:r>
          </a:p>
          <a:p>
            <a:endParaRPr lang="en-US" dirty="0" smtClean="0"/>
          </a:p>
          <a:p>
            <a:r>
              <a:rPr lang="en-US" dirty="0" smtClean="0"/>
              <a:t>The employee reviews the performance plan and acknowledges that it was communicated to him or her by the rating official.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15</a:t>
            </a:fld>
            <a:endParaRPr lang="en-US"/>
          </a:p>
        </p:txBody>
      </p:sp>
    </p:spTree>
    <p:extLst>
      <p:ext uri="{BB962C8B-B14F-4D97-AF65-F5344CB8AC3E}">
        <p14:creationId xmlns:p14="http://schemas.microsoft.com/office/powerpoint/2010/main" val="2111833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Go to DCPDS link: https://compo.dcpds.cpms.osd.mil/ </a:t>
            </a:r>
          </a:p>
          <a:p>
            <a:r>
              <a:rPr lang="en-US" dirty="0"/>
              <a:t>Accept the DoD Notice and Consent Banner </a:t>
            </a:r>
          </a:p>
          <a:p>
            <a:r>
              <a:rPr lang="en-US" dirty="0"/>
              <a:t>Select button 'Smart Card Log In' </a:t>
            </a:r>
          </a:p>
          <a:p>
            <a:r>
              <a:rPr lang="en-US" dirty="0"/>
              <a:t>Select signature certificate </a:t>
            </a:r>
          </a:p>
          <a:p>
            <a:r>
              <a:rPr lang="en-US" dirty="0"/>
              <a:t>Select HR </a:t>
            </a:r>
            <a:r>
              <a:rPr lang="en-US" dirty="0" err="1"/>
              <a:t>Mybiz</a:t>
            </a:r>
            <a:r>
              <a:rPr lang="en-US" dirty="0"/>
              <a:t>+ Tile </a:t>
            </a:r>
          </a:p>
          <a:p>
            <a:r>
              <a:rPr lang="en-US" dirty="0"/>
              <a:t>Accept Privacy Statement </a:t>
            </a:r>
          </a:p>
          <a:p>
            <a:r>
              <a:rPr lang="en-US" dirty="0"/>
              <a:t>Select Performance Management and Appraisal link located under ‘Manager Functions’ </a:t>
            </a:r>
          </a:p>
          <a:p>
            <a:r>
              <a:rPr lang="en-US" dirty="0"/>
              <a:t> </a:t>
            </a:r>
          </a:p>
          <a:p>
            <a:r>
              <a:rPr lang="en-US" b="1" dirty="0" err="1"/>
              <a:t>MyPerformance</a:t>
            </a:r>
            <a:r>
              <a:rPr lang="en-US" b="1" dirty="0"/>
              <a:t> Main Page</a:t>
            </a:r>
            <a:r>
              <a:rPr lang="en-US" dirty="0"/>
              <a:t>: It’s very important that the action column reflects ‘Update’ for the employee appraisal you want to document. If the action is ‘View’, select the drop down arrow and select ‘Retrieve’ from the list. The action status will change from ‘View’ to ‘Update’. </a:t>
            </a:r>
          </a:p>
          <a:p>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18</a:t>
            </a:fld>
            <a:endParaRPr lang="en-US"/>
          </a:p>
        </p:txBody>
      </p:sp>
    </p:spTree>
    <p:extLst>
      <p:ext uri="{BB962C8B-B14F-4D97-AF65-F5344CB8AC3E}">
        <p14:creationId xmlns:p14="http://schemas.microsoft.com/office/powerpoint/2010/main" val="2476551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smtClean="0"/>
              <a:t>Select ‘Go’ button on the employee plan/appraisal that you want to create a Progress Review</a:t>
            </a:r>
          </a:p>
          <a:p>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19</a:t>
            </a:fld>
            <a:endParaRPr lang="en-US"/>
          </a:p>
        </p:txBody>
      </p:sp>
    </p:spTree>
    <p:extLst>
      <p:ext uri="{BB962C8B-B14F-4D97-AF65-F5344CB8AC3E}">
        <p14:creationId xmlns:p14="http://schemas.microsoft.com/office/powerpoint/2010/main" val="691441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C502DD-D173-45BF-A8F0-1F8E736969D7}" type="slidenum">
              <a:rPr lang="en-US" smtClean="0"/>
              <a:t>20</a:t>
            </a:fld>
            <a:endParaRPr lang="en-US"/>
          </a:p>
        </p:txBody>
      </p:sp>
    </p:spTree>
    <p:extLst>
      <p:ext uri="{BB962C8B-B14F-4D97-AF65-F5344CB8AC3E}">
        <p14:creationId xmlns:p14="http://schemas.microsoft.com/office/powerpoint/2010/main" val="3093348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you create the Progress Review, transfer the Progress Review to the employee to provide their input.  After the employee provides input, the employee will send the progress review back to you.</a:t>
            </a:r>
          </a:p>
          <a:p>
            <a:endParaRPr lang="en-US" baseline="0" dirty="0" smtClean="0"/>
          </a:p>
          <a:p>
            <a:r>
              <a:rPr lang="en-US" baseline="0" dirty="0" smtClean="0"/>
              <a:t>To create an additional progress review, you must have ownership of the plan, create another progress review in the same area that you created the first progress review.  Then transfer the progress review to the employee to provide their input.  When you click Transfer to employee, only the current progress review will be sent to the employee </a:t>
            </a:r>
            <a:r>
              <a:rPr lang="en-US" baseline="0" smtClean="0"/>
              <a:t>for input.</a:t>
            </a:r>
            <a:endParaRPr lang="en-US"/>
          </a:p>
        </p:txBody>
      </p:sp>
      <p:sp>
        <p:nvSpPr>
          <p:cNvPr id="4" name="Slide Number Placeholder 3"/>
          <p:cNvSpPr>
            <a:spLocks noGrp="1"/>
          </p:cNvSpPr>
          <p:nvPr>
            <p:ph type="sldNum" sz="quarter" idx="10"/>
          </p:nvPr>
        </p:nvSpPr>
        <p:spPr/>
        <p:txBody>
          <a:bodyPr/>
          <a:lstStyle/>
          <a:p>
            <a:fld id="{3CC502DD-D173-45BF-A8F0-1F8E736969D7}" type="slidenum">
              <a:rPr lang="en-US" smtClean="0"/>
              <a:t>21</a:t>
            </a:fld>
            <a:endParaRPr lang="en-US"/>
          </a:p>
        </p:txBody>
      </p:sp>
    </p:spTree>
    <p:extLst>
      <p:ext uri="{BB962C8B-B14F-4D97-AF65-F5344CB8AC3E}">
        <p14:creationId xmlns:p14="http://schemas.microsoft.com/office/powerpoint/2010/main" val="2319410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2</a:t>
            </a:fld>
            <a:endParaRPr lang="en-US"/>
          </a:p>
        </p:txBody>
      </p:sp>
    </p:spTree>
    <p:extLst>
      <p:ext uri="{BB962C8B-B14F-4D97-AF65-F5344CB8AC3E}">
        <p14:creationId xmlns:p14="http://schemas.microsoft.com/office/powerpoint/2010/main" val="2578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this page, by default, the ‘Assessment’ tab is the tab shown after selecting the create progress review button. As you can see, both you and the Employee have respective blocks for each Performance Element and Standard(s) to enter comments. </a:t>
            </a:r>
          </a:p>
          <a:p>
            <a:r>
              <a:rPr lang="en-US" dirty="0" smtClean="0"/>
              <a:t>5. Review the Performance Element selected. </a:t>
            </a:r>
          </a:p>
          <a:p>
            <a:endParaRPr lang="en-US" dirty="0" smtClean="0"/>
          </a:p>
          <a:p>
            <a:r>
              <a:rPr lang="en-US" dirty="0" smtClean="0"/>
              <a:t>Enter the assessment in the Rating Official Assessment text box. </a:t>
            </a:r>
          </a:p>
          <a:p>
            <a:endParaRPr lang="en-US" dirty="0" smtClean="0"/>
          </a:p>
          <a:p>
            <a:r>
              <a:rPr lang="en-US" dirty="0" smtClean="0"/>
              <a:t>Select the ‘Go to Next Performance Element’ button and repeat Step 6 for that Element. </a:t>
            </a:r>
          </a:p>
          <a:p>
            <a:endParaRPr lang="en-US" dirty="0" smtClean="0"/>
          </a:p>
          <a:p>
            <a:r>
              <a:rPr lang="en-US" dirty="0" smtClean="0"/>
              <a:t>Note: The information entered in each ‘Assessments’ block automatically saves when navigating to the next element, etc. </a:t>
            </a:r>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22</a:t>
            </a:fld>
            <a:endParaRPr lang="en-US"/>
          </a:p>
        </p:txBody>
      </p:sp>
    </p:spTree>
    <p:extLst>
      <p:ext uri="{BB962C8B-B14F-4D97-AF65-F5344CB8AC3E}">
        <p14:creationId xmlns:p14="http://schemas.microsoft.com/office/powerpoint/2010/main" val="2472247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C502DD-D173-45BF-A8F0-1F8E736969D7}" type="slidenum">
              <a:rPr lang="en-US" smtClean="0"/>
              <a:t>23</a:t>
            </a:fld>
            <a:endParaRPr lang="en-US"/>
          </a:p>
        </p:txBody>
      </p:sp>
    </p:spTree>
    <p:extLst>
      <p:ext uri="{BB962C8B-B14F-4D97-AF65-F5344CB8AC3E}">
        <p14:creationId xmlns:p14="http://schemas.microsoft.com/office/powerpoint/2010/main" val="1940181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Transfer the Progress Review to Employee by selecting the ‘drop down’ arrow and select ‘Transfer to Employee’ action from list and select the ‘Go’ button. (See action list below)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24</a:t>
            </a:fld>
            <a:endParaRPr lang="en-US"/>
          </a:p>
        </p:txBody>
      </p:sp>
    </p:spTree>
    <p:extLst>
      <p:ext uri="{BB962C8B-B14F-4D97-AF65-F5344CB8AC3E}">
        <p14:creationId xmlns:p14="http://schemas.microsoft.com/office/powerpoint/2010/main" val="832996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Enter message to the employee in text box and select ‘Transfer to Employee with E-mail Notification’ button. </a:t>
            </a:r>
          </a:p>
          <a:p>
            <a:endParaRPr lang="en-US" dirty="0" smtClean="0"/>
          </a:p>
          <a:p>
            <a:r>
              <a:rPr lang="en-US" dirty="0" smtClean="0"/>
              <a:t>Confirmation message received: ‘The appraisal has been submitted to the employee’. </a:t>
            </a:r>
          </a:p>
          <a:p>
            <a:endParaRPr lang="en-US" dirty="0" smtClean="0"/>
          </a:p>
          <a:p>
            <a:r>
              <a:rPr lang="en-US" dirty="0" smtClean="0"/>
              <a:t>The employee is currently the owner and you no longer have ‘Update’ capability and only have ‘View’.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25</a:t>
            </a:fld>
            <a:endParaRPr lang="en-US"/>
          </a:p>
        </p:txBody>
      </p:sp>
    </p:spTree>
    <p:extLst>
      <p:ext uri="{BB962C8B-B14F-4D97-AF65-F5344CB8AC3E}">
        <p14:creationId xmlns:p14="http://schemas.microsoft.com/office/powerpoint/2010/main" val="2629259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C502DD-D173-45BF-A8F0-1F8E736969D7}" type="slidenum">
              <a:rPr lang="en-US" smtClean="0"/>
              <a:t>26</a:t>
            </a:fld>
            <a:endParaRPr lang="en-US"/>
          </a:p>
        </p:txBody>
      </p:sp>
    </p:spTree>
    <p:extLst>
      <p:ext uri="{BB962C8B-B14F-4D97-AF65-F5344CB8AC3E}">
        <p14:creationId xmlns:p14="http://schemas.microsoft.com/office/powerpoint/2010/main" val="1477546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0"/>
            <a:ext cx="5584825" cy="3141663"/>
          </a:xfrm>
        </p:spPr>
      </p:sp>
      <p:sp>
        <p:nvSpPr>
          <p:cNvPr id="3" name="Notes Placeholder 2"/>
          <p:cNvSpPr>
            <a:spLocks noGrp="1"/>
          </p:cNvSpPr>
          <p:nvPr>
            <p:ph type="body" idx="1"/>
          </p:nvPr>
        </p:nvSpPr>
        <p:spPr>
          <a:xfrm>
            <a:off x="702310" y="3141821"/>
            <a:ext cx="5618480" cy="6055121"/>
          </a:xfrm>
        </p:spPr>
        <p:txBody>
          <a:bodyPr/>
          <a:lstStyle/>
          <a:p>
            <a:r>
              <a:rPr lang="en-US" sz="1100" dirty="0"/>
              <a:t>Select the ‘Start’ button for Step 1. If this step is not required, select ‘Start’ button to Step 3. </a:t>
            </a:r>
          </a:p>
          <a:p>
            <a:r>
              <a:rPr lang="en-US" sz="1100" dirty="0"/>
              <a:t>Progress Reviews Information Area Page </a:t>
            </a:r>
          </a:p>
          <a:p>
            <a:r>
              <a:rPr lang="en-US" sz="1100" dirty="0"/>
              <a:t>Step 1: Rating Official – Request or Document Higher Level Review, if required. There are two options for this step and they are as follows: </a:t>
            </a:r>
          </a:p>
          <a:p>
            <a:r>
              <a:rPr lang="en-US" sz="1100" dirty="0"/>
              <a:t>Option A – Transfer to the Higher Level Reviewer (this options transfers the plan/appraisal (Progress Review) to the HLR for their action) </a:t>
            </a:r>
          </a:p>
          <a:p>
            <a:r>
              <a:rPr lang="en-US" sz="1100" dirty="0"/>
              <a:t>- Enter message to HLR in text box and select the ‘Transfer to Higher Level Reviewer with or without E-mail Notification’ button </a:t>
            </a:r>
          </a:p>
          <a:p>
            <a:r>
              <a:rPr lang="en-US" sz="1100" dirty="0"/>
              <a:t>- You will receive a Confirmation (the appraisal has been submitted to the Higher Level Reviewer) </a:t>
            </a:r>
          </a:p>
          <a:p>
            <a:r>
              <a:rPr lang="en-US" sz="1100" dirty="0"/>
              <a:t>- The HLR owns plan/appraisal (Progress Review) and you only ‘View’ under ‘Action’ column </a:t>
            </a:r>
          </a:p>
          <a:p>
            <a:r>
              <a:rPr lang="en-US" sz="1100" dirty="0"/>
              <a:t>- The Current Status will be ‘Progress Review Pending HLR Approval’ </a:t>
            </a:r>
          </a:p>
          <a:p>
            <a:r>
              <a:rPr lang="en-US" sz="1100" dirty="0"/>
              <a:t>Option B – Document the higher level review has taken place by entering the following information (this option allows you to manually document the review of progress review that took place with HLR) </a:t>
            </a:r>
          </a:p>
          <a:p>
            <a:r>
              <a:rPr lang="en-US" sz="1100" dirty="0"/>
              <a:t>- Higher Level Reviewer Name Auto Populates (no action needed) </a:t>
            </a:r>
          </a:p>
          <a:p>
            <a:r>
              <a:rPr lang="en-US" sz="1100" dirty="0"/>
              <a:t>- Review Date (this is the date review took place between you and the HLR) </a:t>
            </a:r>
          </a:p>
          <a:p>
            <a:r>
              <a:rPr lang="en-US" sz="1100" dirty="0"/>
              <a:t>- Method of Review (what was the method used for review, i.e., Face to Face, Telephone and Other) </a:t>
            </a:r>
          </a:p>
          <a:p>
            <a:r>
              <a:rPr lang="en-US" sz="1100" dirty="0"/>
              <a:t>- Select ‘Save’ button to complete the HLR step 21. Select the ‘Start’ button for Step 3: Rating Official – Document Communication to Employee </a:t>
            </a:r>
          </a:p>
          <a:p>
            <a:r>
              <a:rPr lang="en-US" sz="1100" dirty="0"/>
              <a:t>Enter the Communication Date (e.g., 01-Oct-2018). This is the date the progress review was communicated to employee (can be a past date). </a:t>
            </a:r>
          </a:p>
          <a:p>
            <a:r>
              <a:rPr lang="en-US" sz="1100" dirty="0"/>
              <a:t>Identify the Communication Method – Select the drop down arrow and select method from list (e.g., Select ‘Other’ from list and enter ‘Fax’ in the ‘Other’ block). </a:t>
            </a:r>
          </a:p>
          <a:p>
            <a:r>
              <a:rPr lang="en-US" sz="1100" dirty="0"/>
              <a:t>Action Buttons: </a:t>
            </a:r>
          </a:p>
          <a:p>
            <a:r>
              <a:rPr lang="en-US" sz="1100" dirty="0"/>
              <a:t>a. Cancel – returns you to previous page </a:t>
            </a:r>
          </a:p>
          <a:p>
            <a:r>
              <a:rPr lang="en-US" sz="1100" dirty="0"/>
              <a:t>b. Save and Transfer to Employee for Acknowledgment – transfer the progress review to the employee for them to acknowledge </a:t>
            </a:r>
          </a:p>
          <a:p>
            <a:r>
              <a:rPr lang="en-US" sz="1100" dirty="0"/>
              <a:t>c. Save and go to Step 4 – if the employee is unavailable to acknowledge their progress review, select this button and you will need to complete Step 4 (Rating Official – Document Employee Acknowledgment) </a:t>
            </a:r>
          </a:p>
          <a:p>
            <a:r>
              <a:rPr lang="en-US" sz="1100" dirty="0"/>
              <a:t>For this step, select the ‘Save and Transfer to Employee for Acknowledgment’ button. </a:t>
            </a:r>
          </a:p>
          <a:p>
            <a:r>
              <a:rPr lang="en-US" sz="1100" dirty="0"/>
              <a:t>Rating Official Notification to Employee: Enter message and select the ‘Transfer to Employee with E-mail Notification’ button. </a:t>
            </a:r>
          </a:p>
          <a:p>
            <a:r>
              <a:rPr lang="en-US" sz="1100" dirty="0"/>
              <a:t>Confirmation message received: </a:t>
            </a:r>
          </a:p>
          <a:p>
            <a:r>
              <a:rPr lang="en-US" sz="1100" dirty="0"/>
              <a:t>You will have ‘View’ only to the plan/appraisal until such time the Employee Transfers it back to you.</a:t>
            </a:r>
          </a:p>
          <a:p>
            <a:endParaRPr lang="en-US" sz="1100" dirty="0"/>
          </a:p>
          <a:p>
            <a:endParaRPr lang="en-US" sz="1100" dirty="0"/>
          </a:p>
        </p:txBody>
      </p:sp>
      <p:sp>
        <p:nvSpPr>
          <p:cNvPr id="4" name="Slide Number Placeholder 3"/>
          <p:cNvSpPr>
            <a:spLocks noGrp="1"/>
          </p:cNvSpPr>
          <p:nvPr>
            <p:ph type="sldNum" sz="quarter" idx="10"/>
          </p:nvPr>
        </p:nvSpPr>
        <p:spPr/>
        <p:txBody>
          <a:bodyPr/>
          <a:lstStyle/>
          <a:p>
            <a:fld id="{3CC502DD-D173-45BF-A8F0-1F8E736969D7}" type="slidenum">
              <a:rPr lang="en-US" smtClean="0"/>
              <a:t>27</a:t>
            </a:fld>
            <a:endParaRPr lang="en-US"/>
          </a:p>
        </p:txBody>
      </p:sp>
    </p:spTree>
    <p:extLst>
      <p:ext uri="{BB962C8B-B14F-4D97-AF65-F5344CB8AC3E}">
        <p14:creationId xmlns:p14="http://schemas.microsoft.com/office/powerpoint/2010/main" val="773195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C502DD-D173-45BF-A8F0-1F8E736969D7}" type="slidenum">
              <a:rPr lang="en-US" smtClean="0"/>
              <a:t>30</a:t>
            </a:fld>
            <a:endParaRPr lang="en-US"/>
          </a:p>
        </p:txBody>
      </p:sp>
    </p:spTree>
    <p:extLst>
      <p:ext uri="{BB962C8B-B14F-4D97-AF65-F5344CB8AC3E}">
        <p14:creationId xmlns:p14="http://schemas.microsoft.com/office/powerpoint/2010/main" val="3955869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rating official must transfer the appraisal t the employee to provide their input for the annual appraisal.  Once entered, the employee will transfer the appraisal back to the rating official.</a:t>
            </a:r>
          </a:p>
          <a:p>
            <a:endParaRPr lang="en-US" dirty="0"/>
          </a:p>
          <a:p>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31</a:t>
            </a:fld>
            <a:endParaRPr lang="en-US"/>
          </a:p>
        </p:txBody>
      </p:sp>
    </p:spTree>
    <p:extLst>
      <p:ext uri="{BB962C8B-B14F-4D97-AF65-F5344CB8AC3E}">
        <p14:creationId xmlns:p14="http://schemas.microsoft.com/office/powerpoint/2010/main" val="3529744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362025"/>
          </a:xfrm>
        </p:spPr>
        <p:txBody>
          <a:bodyPr/>
          <a:lstStyle/>
          <a:p>
            <a:r>
              <a:rPr lang="en-US" dirty="0" smtClean="0"/>
              <a:t>On this page, you will enter the rating official’s assessments and assign elements ratings. </a:t>
            </a:r>
          </a:p>
          <a:p>
            <a:endParaRPr lang="en-US" dirty="0"/>
          </a:p>
          <a:p>
            <a:r>
              <a:rPr lang="en-US" dirty="0" smtClean="0"/>
              <a:t>Select the radio button next to each performance element to display the element and employees input</a:t>
            </a:r>
          </a:p>
          <a:p>
            <a:endParaRPr lang="en-US" dirty="0"/>
          </a:p>
          <a:p>
            <a:r>
              <a:rPr lang="en-US" dirty="0" smtClean="0"/>
              <a:t>Enter your assessment in the Rating Official Assessment text box for each element.  (Up to 2000 characters)</a:t>
            </a:r>
          </a:p>
          <a:p>
            <a:endParaRPr lang="en-US" dirty="0"/>
          </a:p>
          <a:p>
            <a:r>
              <a:rPr lang="en-US" dirty="0" smtClean="0"/>
              <a:t>Select the Spell Check button to check the spelling of the text.</a:t>
            </a:r>
          </a:p>
          <a:p>
            <a:endParaRPr lang="en-US" dirty="0"/>
          </a:p>
          <a:p>
            <a:r>
              <a:rPr lang="en-US" dirty="0" smtClean="0"/>
              <a:t>Assign Performance Element Rating</a:t>
            </a:r>
          </a:p>
          <a:p>
            <a:r>
              <a:rPr lang="en-US" dirty="0" smtClean="0"/>
              <a:t>1-Unacceptable</a:t>
            </a:r>
          </a:p>
          <a:p>
            <a:r>
              <a:rPr lang="en-US" dirty="0" smtClean="0"/>
              <a:t>3- Fully Successful</a:t>
            </a:r>
          </a:p>
          <a:p>
            <a:r>
              <a:rPr lang="en-US" dirty="0" smtClean="0"/>
              <a:t>5-Outstanding</a:t>
            </a:r>
          </a:p>
          <a:p>
            <a:r>
              <a:rPr lang="en-US" dirty="0" smtClean="0"/>
              <a:t>NR-Rating is for employees who did not have an opportunity to perform the element because it became obsolete or could not be accomplished due to extenuating circumstances.</a:t>
            </a:r>
          </a:p>
          <a:p>
            <a:endParaRPr lang="en-US" dirty="0"/>
          </a:p>
          <a:p>
            <a:r>
              <a:rPr lang="en-US" dirty="0" smtClean="0"/>
              <a:t>Repeat these steps until all performance elements are evaluated </a:t>
            </a:r>
          </a:p>
          <a:p>
            <a:endParaRPr lang="en-US" dirty="0"/>
          </a:p>
          <a:p>
            <a:r>
              <a:rPr lang="en-US" dirty="0" smtClean="0"/>
              <a:t>Select the Save and Continue button.</a:t>
            </a:r>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32</a:t>
            </a:fld>
            <a:endParaRPr lang="en-US"/>
          </a:p>
        </p:txBody>
      </p:sp>
    </p:spTree>
    <p:extLst>
      <p:ext uri="{BB962C8B-B14F-4D97-AF65-F5344CB8AC3E}">
        <p14:creationId xmlns:p14="http://schemas.microsoft.com/office/powerpoint/2010/main" val="4022506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this page, review the Average Score and Rating of Record.  If changes are required to an element select the Save and Go Back button and make your adjustments and select the Save and Continue button.  If no adjustments are required, select the Save and Continue button.</a:t>
            </a:r>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33</a:t>
            </a:fld>
            <a:endParaRPr lang="en-US"/>
          </a:p>
        </p:txBody>
      </p:sp>
    </p:spTree>
    <p:extLst>
      <p:ext uri="{BB962C8B-B14F-4D97-AF65-F5344CB8AC3E}">
        <p14:creationId xmlns:p14="http://schemas.microsoft.com/office/powerpoint/2010/main" val="2125831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77825"/>
            <a:ext cx="5588000" cy="3143250"/>
          </a:xfrm>
        </p:spPr>
      </p:sp>
      <p:sp>
        <p:nvSpPr>
          <p:cNvPr id="3" name="Notes Placeholder 2"/>
          <p:cNvSpPr>
            <a:spLocks noGrp="1"/>
          </p:cNvSpPr>
          <p:nvPr>
            <p:ph type="body" idx="1"/>
          </p:nvPr>
        </p:nvSpPr>
        <p:spPr>
          <a:xfrm>
            <a:off x="702310" y="3616389"/>
            <a:ext cx="5618480" cy="5513258"/>
          </a:xfrm>
        </p:spPr>
        <p:txBody>
          <a:bodyPr/>
          <a:lstStyle/>
          <a:p>
            <a:r>
              <a:rPr lang="en-US" dirty="0" smtClean="0"/>
              <a:t>This section focuses on your use of the system as a rating official and details how to use the Performance Management and Appraisal system to initiate, edit, view, and approve the performance plans of employees.</a:t>
            </a:r>
          </a:p>
          <a:p>
            <a:endParaRPr lang="en-US" dirty="0" smtClean="0"/>
          </a:p>
          <a:p>
            <a:r>
              <a:rPr lang="en-US" dirty="0" smtClean="0"/>
              <a:t>At the beginning of the rating cycle (normally April 1), you or your employee initiate a new performance plan. This is done for each employee you are responsible for rating. A new performance plan will be created in the middle of the cycle if a new employee is hired.</a:t>
            </a:r>
          </a:p>
          <a:p>
            <a:endParaRPr lang="en-US" dirty="0" smtClean="0"/>
          </a:p>
          <a:p>
            <a:r>
              <a:rPr lang="en-US" dirty="0" smtClean="0"/>
              <a:t>Performance plans include a maximum of ten performance elements and related performance standards. All elements are critical.  You must have a minimum of one critical performance element.</a:t>
            </a:r>
          </a:p>
          <a:p>
            <a:endParaRPr lang="en-US" dirty="0" smtClean="0"/>
          </a:p>
          <a:p>
            <a:r>
              <a:rPr lang="en-US" dirty="0" smtClean="0"/>
              <a:t>There are two approaches to creating a performance plan:</a:t>
            </a:r>
          </a:p>
          <a:p>
            <a:r>
              <a:rPr lang="en-US" dirty="0" smtClean="0"/>
              <a:t>•</a:t>
            </a:r>
            <a:r>
              <a:rPr lang="en-US" dirty="0"/>
              <a:t> </a:t>
            </a:r>
            <a:r>
              <a:rPr lang="en-US" dirty="0" smtClean="0"/>
              <a:t>Notify your employee that you would like him or her to create the plan; or</a:t>
            </a:r>
          </a:p>
          <a:p>
            <a:r>
              <a:rPr lang="en-US" dirty="0" smtClean="0"/>
              <a:t>• Create the plan for your employee.</a:t>
            </a:r>
          </a:p>
          <a:p>
            <a:endParaRPr lang="en-US" dirty="0" smtClean="0"/>
          </a:p>
          <a:p>
            <a:r>
              <a:rPr lang="en-US" dirty="0" smtClean="0"/>
              <a:t>In either case you should communicate with your employee about which option you choose, and what you expect if your employee is to create it. This is particularly important to avoid rework if your employee creates the plan and enters data that is incorrect or not what you expect. If you ask your employee to create the plan and enter performance elements, you must ensure he or she knows the relevant organizational mission/strategic goals.</a:t>
            </a:r>
          </a:p>
          <a:p>
            <a:endParaRPr lang="en-US" dirty="0" smtClean="0"/>
          </a:p>
          <a:p>
            <a:r>
              <a:rPr lang="en-US" dirty="0" smtClean="0"/>
              <a:t>Regardless of who initiates the performance plan, it can be left as an empty shell, in which the other party enters the objectives, or the person creating it can enter initial objectives. After the performance plan has been initiated, you and your employee can enter, edit, or review performance elements as much as needed before the final transfer from the employee to you for approval.</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3</a:t>
            </a:fld>
            <a:endParaRPr lang="en-US"/>
          </a:p>
        </p:txBody>
      </p:sp>
    </p:spTree>
    <p:extLst>
      <p:ext uri="{BB962C8B-B14F-4D97-AF65-F5344CB8AC3E}">
        <p14:creationId xmlns:p14="http://schemas.microsoft.com/office/powerpoint/2010/main" val="14396848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C502DD-D173-45BF-A8F0-1F8E736969D7}" type="slidenum">
              <a:rPr lang="en-US" smtClean="0"/>
              <a:t>34</a:t>
            </a:fld>
            <a:endParaRPr lang="en-US"/>
          </a:p>
        </p:txBody>
      </p:sp>
    </p:spTree>
    <p:extLst>
      <p:ext uri="{BB962C8B-B14F-4D97-AF65-F5344CB8AC3E}">
        <p14:creationId xmlns:p14="http://schemas.microsoft.com/office/powerpoint/2010/main" val="2220766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C502DD-D173-45BF-A8F0-1F8E736969D7}" type="slidenum">
              <a:rPr lang="en-US" smtClean="0"/>
              <a:t>37</a:t>
            </a:fld>
            <a:endParaRPr lang="en-US"/>
          </a:p>
        </p:txBody>
      </p:sp>
    </p:spTree>
    <p:extLst>
      <p:ext uri="{BB962C8B-B14F-4D97-AF65-F5344CB8AC3E}">
        <p14:creationId xmlns:p14="http://schemas.microsoft.com/office/powerpoint/2010/main" val="3018843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38</a:t>
            </a:fld>
            <a:endParaRPr lang="en-US"/>
          </a:p>
        </p:txBody>
      </p:sp>
    </p:spTree>
    <p:extLst>
      <p:ext uri="{BB962C8B-B14F-4D97-AF65-F5344CB8AC3E}">
        <p14:creationId xmlns:p14="http://schemas.microsoft.com/office/powerpoint/2010/main" val="1395878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https://compo.dcpds.cpms.osd.mil/ (</a:t>
            </a:r>
            <a:r>
              <a:rPr lang="en-US" dirty="0" err="1" smtClean="0"/>
              <a:t>MYBiz</a:t>
            </a:r>
            <a:r>
              <a:rPr lang="en-US" dirty="0" smtClean="0"/>
              <a:t>+) use your CAC card to log in.  After you click on the correct certificate, click ok.  Then read and click Accept on the Privacy Statement that pops up.</a:t>
            </a:r>
          </a:p>
          <a:p>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4</a:t>
            </a:fld>
            <a:endParaRPr lang="en-US"/>
          </a:p>
        </p:txBody>
      </p:sp>
    </p:spTree>
    <p:extLst>
      <p:ext uri="{BB962C8B-B14F-4D97-AF65-F5344CB8AC3E}">
        <p14:creationId xmlns:p14="http://schemas.microsoft.com/office/powerpoint/2010/main" val="2496551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From the </a:t>
            </a:r>
            <a:r>
              <a:rPr lang="en-US" b="0" dirty="0" err="1" smtClean="0"/>
              <a:t>MyBiz</a:t>
            </a:r>
            <a:r>
              <a:rPr lang="en-US" b="0" dirty="0" smtClean="0"/>
              <a:t>+ home page, select Performance Management and Appraisal link under Manage Functions in Key Services on the lower left side of the screen.</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5</a:t>
            </a:fld>
            <a:endParaRPr lang="en-US"/>
          </a:p>
        </p:txBody>
      </p:sp>
    </p:spTree>
    <p:extLst>
      <p:ext uri="{BB962C8B-B14F-4D97-AF65-F5344CB8AC3E}">
        <p14:creationId xmlns:p14="http://schemas.microsoft.com/office/powerpoint/2010/main" val="3254281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now on the </a:t>
            </a:r>
            <a:r>
              <a:rPr lang="en-US" dirty="0" err="1" smtClean="0"/>
              <a:t>MyPerformance</a:t>
            </a:r>
            <a:r>
              <a:rPr lang="en-US" dirty="0" smtClean="0"/>
              <a:t> Main Page where you can create, update, and view your employees’ performance plans.</a:t>
            </a:r>
          </a:p>
          <a:p>
            <a:endParaRPr lang="en-US" dirty="0" smtClean="0"/>
          </a:p>
          <a:p>
            <a:r>
              <a:rPr lang="en-US" dirty="0" smtClean="0"/>
              <a:t>Follow these steps to create a performance plan for your employee.</a:t>
            </a:r>
          </a:p>
          <a:p>
            <a:endParaRPr lang="en-US" dirty="0" smtClean="0"/>
          </a:p>
          <a:p>
            <a:r>
              <a:rPr lang="en-US" dirty="0" smtClean="0"/>
              <a:t>On </a:t>
            </a:r>
            <a:r>
              <a:rPr lang="en-US" dirty="0" err="1" smtClean="0"/>
              <a:t>MyPerformance</a:t>
            </a:r>
            <a:r>
              <a:rPr lang="en-US" dirty="0" smtClean="0"/>
              <a:t> Main Page create a new performance plan by selecting ‘DoD Performance Management Appraisal Program’ from the Choose a Plan Type drop-down menu</a:t>
            </a:r>
          </a:p>
          <a:p>
            <a:endParaRPr lang="en-US" dirty="0" smtClean="0"/>
          </a:p>
          <a:p>
            <a:r>
              <a:rPr lang="en-US" dirty="0" smtClean="0"/>
              <a:t>The performance plan will clearly document for each employee how the expected outcomes and results are linked to the organization’s goals and objectives and how performance will be measured throughout the appraisal cycle.</a:t>
            </a:r>
            <a:br>
              <a:rPr lang="en-US" dirty="0" smtClean="0"/>
            </a:br>
            <a:r>
              <a:rPr lang="en-US" dirty="0" smtClean="0"/>
              <a:t/>
            </a:r>
            <a:br>
              <a:rPr lang="en-US" dirty="0" smtClean="0"/>
            </a:br>
            <a:r>
              <a:rPr lang="en-US" dirty="0" smtClean="0"/>
              <a:t>From the </a:t>
            </a:r>
            <a:r>
              <a:rPr lang="en-US" dirty="0" err="1" smtClean="0"/>
              <a:t>Myperformance</a:t>
            </a:r>
            <a:r>
              <a:rPr lang="en-US" dirty="0" smtClean="0"/>
              <a:t> Main Page, under Create New Plan, select the Choose a Plan Type from the drop-down arrow.</a:t>
            </a:r>
            <a:br>
              <a:rPr lang="en-US" dirty="0" smtClean="0"/>
            </a:br>
            <a:r>
              <a:rPr lang="en-US" dirty="0" smtClean="0"/>
              <a:t/>
            </a:r>
            <a:br>
              <a:rPr lang="en-US" dirty="0" smtClean="0"/>
            </a:br>
            <a:r>
              <a:rPr lang="en-US" dirty="0" smtClean="0"/>
              <a:t>Select DoD Performance Management Appraisal Program and the Go button</a:t>
            </a:r>
            <a:r>
              <a:rPr lang="en-US" b="1" dirty="0" smtClean="0"/>
              <a:t>.</a:t>
            </a:r>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6</a:t>
            </a:fld>
            <a:endParaRPr lang="en-US"/>
          </a:p>
        </p:txBody>
      </p:sp>
    </p:spTree>
    <p:extLst>
      <p:ext uri="{BB962C8B-B14F-4D97-AF65-F5344CB8AC3E}">
        <p14:creationId xmlns:p14="http://schemas.microsoft.com/office/powerpoint/2010/main" val="1423930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see all the employees in your hierarchy.  From People in Hierarchy screen, find the employee you want to create a performance plan on and select the Create button.  </a:t>
            </a:r>
            <a:br>
              <a:rPr lang="en-US" dirty="0" smtClean="0"/>
            </a:br>
            <a:r>
              <a:rPr lang="en-US" dirty="0" smtClean="0"/>
              <a:t/>
            </a:r>
            <a:br>
              <a:rPr lang="en-US" dirty="0" smtClean="0"/>
            </a:br>
            <a:r>
              <a:rPr lang="en-US" dirty="0" smtClean="0"/>
              <a:t>Also, on the upper right hand corner of every screen, there is a “need help” button which will provide you assistance in the screen that you are working on.</a:t>
            </a:r>
          </a:p>
          <a:p>
            <a:endParaRPr lang="en-US" dirty="0" smtClean="0"/>
          </a:p>
          <a:p>
            <a:r>
              <a:rPr lang="en-US" dirty="0" smtClean="0"/>
              <a:t>When a rating official creates a new performance plan, the rating official must acknowledge (using </a:t>
            </a:r>
            <a:r>
              <a:rPr lang="en-US" b="1" i="1" dirty="0" smtClean="0"/>
              <a:t>Acknowledge </a:t>
            </a:r>
            <a:r>
              <a:rPr lang="en-US" dirty="0" smtClean="0"/>
              <a:t>button) that he or she has read and acknowledges their role and responsibilities during the appraisal period each time before working in </a:t>
            </a:r>
            <a:r>
              <a:rPr lang="en-US" dirty="0" err="1" smtClean="0"/>
              <a:t>MyPerformance</a:t>
            </a:r>
            <a:r>
              <a:rPr lang="en-US" dirty="0" smtClean="0"/>
              <a:t>.  Select the </a:t>
            </a:r>
            <a:r>
              <a:rPr lang="en-US" b="1" dirty="0" smtClean="0"/>
              <a:t>Acknowledge </a:t>
            </a:r>
            <a:r>
              <a:rPr lang="en-US" dirty="0" smtClean="0"/>
              <a:t>button.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7</a:t>
            </a:fld>
            <a:endParaRPr lang="en-US"/>
          </a:p>
        </p:txBody>
      </p:sp>
    </p:spTree>
    <p:extLst>
      <p:ext uri="{BB962C8B-B14F-4D97-AF65-F5344CB8AC3E}">
        <p14:creationId xmlns:p14="http://schemas.microsoft.com/office/powerpoint/2010/main" val="3291451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Create Performance Plan page is displayed. Review Setup Details and, if needed, make required changes.</a:t>
            </a:r>
          </a:p>
          <a:p>
            <a:pPr marL="233309" indent="-233309">
              <a:buAutoNum type="arabicPeriod" startAt="5"/>
            </a:pPr>
            <a:endParaRPr lang="en-US" dirty="0" smtClean="0"/>
          </a:p>
          <a:p>
            <a:r>
              <a:rPr lang="en-US" dirty="0"/>
              <a:t>Select </a:t>
            </a:r>
            <a:r>
              <a:rPr lang="en-US" dirty="0" smtClean="0"/>
              <a:t>Show employee details to see more about the employee then select the </a:t>
            </a:r>
            <a:r>
              <a:rPr lang="en-US" dirty="0"/>
              <a:t>Hide Employee Details link to </a:t>
            </a:r>
            <a:r>
              <a:rPr lang="en-US" dirty="0" smtClean="0"/>
              <a:t>hide </a:t>
            </a:r>
            <a:r>
              <a:rPr lang="en-US" dirty="0"/>
              <a:t>the employee’s position and organization information</a:t>
            </a:r>
            <a:r>
              <a:rPr lang="en-US" dirty="0" smtClean="0"/>
              <a:t>.</a:t>
            </a:r>
          </a:p>
          <a:p>
            <a:endParaRPr lang="en-US" dirty="0" smtClean="0"/>
          </a:p>
          <a:p>
            <a:r>
              <a:rPr lang="en-US" dirty="0" smtClean="0"/>
              <a:t>The appraisal cycle for employees covered by the DoD Performance Management and Appraisal Program is April 1 thorough March 31 of each calendar year. </a:t>
            </a:r>
            <a:br>
              <a:rPr lang="en-US" dirty="0" smtClean="0"/>
            </a:br>
            <a:r>
              <a:rPr lang="en-US" dirty="0" smtClean="0"/>
              <a:t/>
            </a:r>
            <a:br>
              <a:rPr lang="en-US" dirty="0" smtClean="0"/>
            </a:br>
            <a:r>
              <a:rPr lang="en-US" dirty="0" smtClean="0"/>
              <a:t>Review the plan Setup Details information and make necessary changes to the default values.  </a:t>
            </a:r>
            <a:br>
              <a:rPr lang="en-US" dirty="0" smtClean="0"/>
            </a:br>
            <a:r>
              <a:rPr lang="en-US" dirty="0" smtClean="0"/>
              <a:t/>
            </a:r>
            <a:br>
              <a:rPr lang="en-US" dirty="0" smtClean="0"/>
            </a:br>
            <a:r>
              <a:rPr lang="en-US" dirty="0" smtClean="0"/>
              <a:t>Select Build New Plan button and go to Step 1: Plan Details.</a:t>
            </a:r>
            <a:endParaRPr lang="en-US" dirty="0"/>
          </a:p>
          <a:p>
            <a:pPr marL="233309" indent="-233309">
              <a:buAutoNum type="arabicPeriod" startAt="5"/>
            </a:pPr>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8</a:t>
            </a:fld>
            <a:endParaRPr lang="en-US"/>
          </a:p>
        </p:txBody>
      </p:sp>
    </p:spTree>
    <p:extLst>
      <p:ext uri="{BB962C8B-B14F-4D97-AF65-F5344CB8AC3E}">
        <p14:creationId xmlns:p14="http://schemas.microsoft.com/office/powerpoint/2010/main" val="639769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 an Action offers several options for the Rating Official to manage their employee’s performance plan/appraisal:  Change Rating Official and or Higher Level Reviewer, Transfer to Employee, Track Progress, and Return to Main Page.  The Choose an Action drop down is available for your use on every tab in </a:t>
            </a:r>
            <a:r>
              <a:rPr lang="en-US" dirty="0" err="1" smtClean="0"/>
              <a:t>MyPerformance</a:t>
            </a:r>
            <a:r>
              <a:rPr lang="en-US" dirty="0" smtClean="0"/>
              <a:t>. </a:t>
            </a:r>
            <a:br>
              <a:rPr lang="en-US" dirty="0" smtClean="0"/>
            </a:br>
            <a:r>
              <a:rPr lang="en-US" dirty="0" smtClean="0"/>
              <a:t>This is the final review of the Setup Details, make necessary changes and select Save and Continue button to move to Step 2:  Mission Goals</a:t>
            </a:r>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9</a:t>
            </a:fld>
            <a:endParaRPr lang="en-US"/>
          </a:p>
        </p:txBody>
      </p:sp>
    </p:spTree>
    <p:extLst>
      <p:ext uri="{BB962C8B-B14F-4D97-AF65-F5344CB8AC3E}">
        <p14:creationId xmlns:p14="http://schemas.microsoft.com/office/powerpoint/2010/main" val="2175965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0293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0049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17058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7542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31865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5439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9568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9798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7/25/2019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4234898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522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7/25/2019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478526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5317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8965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1180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8682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244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7/25/2019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831234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30.xml"/><Relationship Id="rId4" Type="http://schemas.openxmlformats.org/officeDocument/2006/relationships/slide" Target="slide18.xml"/></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emf"/></Relationships>
</file>

<file path=ppt/slides/_rels/slide2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emf"/></Relationships>
</file>

<file path=ppt/slides/_rels/slide2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DPMAP</a:t>
            </a:r>
            <a:endParaRPr lang="en-US" dirty="0"/>
          </a:p>
        </p:txBody>
      </p:sp>
      <p:sp>
        <p:nvSpPr>
          <p:cNvPr id="3" name="Subtitle 2"/>
          <p:cNvSpPr>
            <a:spLocks noGrp="1"/>
          </p:cNvSpPr>
          <p:nvPr>
            <p:ph type="subTitle" idx="1"/>
          </p:nvPr>
        </p:nvSpPr>
        <p:spPr>
          <a:xfrm>
            <a:off x="2692398" y="3624041"/>
            <a:ext cx="6815669" cy="1320802"/>
          </a:xfrm>
        </p:spPr>
        <p:txBody>
          <a:bodyPr/>
          <a:lstStyle/>
          <a:p>
            <a:r>
              <a:rPr lang="en-US" dirty="0" smtClean="0"/>
              <a:t>A complete guide for supervisors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6012" y="113471"/>
            <a:ext cx="5712902" cy="2575069"/>
          </a:xfrm>
          <a:prstGeom prst="rect">
            <a:avLst/>
          </a:prstGeom>
        </p:spPr>
      </p:pic>
    </p:spTree>
    <p:extLst>
      <p:ext uri="{BB962C8B-B14F-4D97-AF65-F5344CB8AC3E}">
        <p14:creationId xmlns:p14="http://schemas.microsoft.com/office/powerpoint/2010/main" val="1452202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dirty="0"/>
          </a:p>
        </p:txBody>
      </p:sp>
      <p:sp>
        <p:nvSpPr>
          <p:cNvPr id="9" name="Content Placeholder 8"/>
          <p:cNvSpPr>
            <a:spLocks noGrp="1"/>
          </p:cNvSpPr>
          <p:nvPr>
            <p:ph idx="1"/>
          </p:nvPr>
        </p:nvSpPr>
        <p:spPr>
          <a:xfrm>
            <a:off x="1859174" y="5706802"/>
            <a:ext cx="9067169" cy="1349406"/>
          </a:xfrm>
        </p:spPr>
        <p:txBody>
          <a:bodyPr>
            <a:normAutofit/>
          </a:bodyPr>
          <a:lstStyle/>
          <a:p>
            <a:r>
              <a:rPr lang="en-US" b="1" dirty="0" smtClean="0"/>
              <a:t>Enter Mission Goals in Text box</a:t>
            </a:r>
            <a:endParaRPr lang="en-US" b="1" dirty="0"/>
          </a:p>
          <a:p>
            <a:r>
              <a:rPr lang="en-US" b="1" dirty="0" smtClean="0"/>
              <a:t>Click Save and Continue</a:t>
            </a:r>
          </a:p>
          <a:p>
            <a:r>
              <a:rPr lang="en-US" b="1" dirty="0" smtClean="0"/>
              <a:t>Go to step 3:  Performance Elements and Standards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1415" y="125859"/>
            <a:ext cx="10564592" cy="5397486"/>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32609" y="1496813"/>
            <a:ext cx="993734" cy="499915"/>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23711" y="4692614"/>
            <a:ext cx="908383" cy="262151"/>
          </a:xfrm>
          <a:prstGeom prst="rect">
            <a:avLst/>
          </a:prstGeom>
        </p:spPr>
      </p:pic>
      <p:sp>
        <p:nvSpPr>
          <p:cNvPr id="7" name="Left Arrow 6"/>
          <p:cNvSpPr/>
          <p:nvPr/>
        </p:nvSpPr>
        <p:spPr>
          <a:xfrm>
            <a:off x="8589817" y="4008582"/>
            <a:ext cx="1801091" cy="484632"/>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Mission goals go here</a:t>
            </a:r>
            <a:endParaRPr lang="en-US" sz="1050" b="1" dirty="0">
              <a:solidFill>
                <a:schemeClr val="tx1"/>
              </a:solidFill>
            </a:endParaRPr>
          </a:p>
        </p:txBody>
      </p:sp>
    </p:spTree>
    <p:extLst>
      <p:ext uri="{BB962C8B-B14F-4D97-AF65-F5344CB8AC3E}">
        <p14:creationId xmlns:p14="http://schemas.microsoft.com/office/powerpoint/2010/main" val="325609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dirty="0"/>
          </a:p>
        </p:txBody>
      </p:sp>
      <p:sp>
        <p:nvSpPr>
          <p:cNvPr id="9" name="Content Placeholder 8"/>
          <p:cNvSpPr>
            <a:spLocks noGrp="1"/>
          </p:cNvSpPr>
          <p:nvPr>
            <p:ph idx="1"/>
          </p:nvPr>
        </p:nvSpPr>
        <p:spPr>
          <a:xfrm>
            <a:off x="1859174" y="5605974"/>
            <a:ext cx="9067169" cy="1349406"/>
          </a:xfrm>
        </p:spPr>
        <p:txBody>
          <a:bodyPr>
            <a:normAutofit fontScale="85000" lnSpcReduction="10000"/>
          </a:bodyPr>
          <a:lstStyle/>
          <a:p>
            <a:r>
              <a:rPr lang="en-US" b="1" dirty="0" smtClean="0"/>
              <a:t>Screen shot 1-Click Add Performance element </a:t>
            </a:r>
          </a:p>
          <a:p>
            <a:r>
              <a:rPr lang="en-US" b="1" dirty="0" smtClean="0"/>
              <a:t>Screen Shot 2-Add Element title and  one element </a:t>
            </a:r>
          </a:p>
          <a:p>
            <a:r>
              <a:rPr lang="en-US" b="1" dirty="0" smtClean="0"/>
              <a:t>Click Save or Save and add another Performance element </a:t>
            </a:r>
          </a:p>
          <a:p>
            <a:r>
              <a:rPr lang="en-US" b="1" dirty="0" smtClean="0"/>
              <a:t>Add another performance element or Go to step 4:  Approvals and Acknowledgements </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952" y="65954"/>
            <a:ext cx="5660338" cy="5363837"/>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17671" y="65954"/>
            <a:ext cx="5624947" cy="5297883"/>
          </a:xfrm>
          <a:prstGeom prst="rect">
            <a:avLst/>
          </a:prstGeom>
        </p:spPr>
      </p:pic>
      <p:sp>
        <p:nvSpPr>
          <p:cNvPr id="10" name="Rectangle 9"/>
          <p:cNvSpPr/>
          <p:nvPr/>
        </p:nvSpPr>
        <p:spPr>
          <a:xfrm>
            <a:off x="3927625" y="2133789"/>
            <a:ext cx="1514764" cy="65873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Screen Shot 1</a:t>
            </a:r>
            <a:endParaRPr lang="en-US" b="1" dirty="0">
              <a:solidFill>
                <a:schemeClr val="tx1"/>
              </a:solidFill>
            </a:endParaRPr>
          </a:p>
        </p:txBody>
      </p:sp>
      <p:sp>
        <p:nvSpPr>
          <p:cNvPr id="11" name="Down Arrow 10"/>
          <p:cNvSpPr/>
          <p:nvPr/>
        </p:nvSpPr>
        <p:spPr>
          <a:xfrm>
            <a:off x="4442691" y="2844542"/>
            <a:ext cx="484632" cy="58189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10095345" y="2005649"/>
            <a:ext cx="1209964" cy="484632"/>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rPr>
              <a:t>Add a element title</a:t>
            </a:r>
            <a:endParaRPr lang="en-US" sz="900" b="1" dirty="0">
              <a:solidFill>
                <a:schemeClr val="tx1"/>
              </a:solidFill>
            </a:endParaRPr>
          </a:p>
        </p:txBody>
      </p:sp>
      <p:cxnSp>
        <p:nvCxnSpPr>
          <p:cNvPr id="14" name="Straight Arrow Connector 13"/>
          <p:cNvCxnSpPr/>
          <p:nvPr/>
        </p:nvCxnSpPr>
        <p:spPr>
          <a:xfrm>
            <a:off x="10187954" y="204624"/>
            <a:ext cx="232857" cy="244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9706631" y="204331"/>
            <a:ext cx="286786" cy="297817"/>
          </a:xfrm>
          <a:prstGeom prst="rect">
            <a:avLst/>
          </a:prstGeom>
        </p:spPr>
      </p:pic>
      <p:sp>
        <p:nvSpPr>
          <p:cNvPr id="17" name="TextBox 16"/>
          <p:cNvSpPr txBox="1"/>
          <p:nvPr/>
        </p:nvSpPr>
        <p:spPr>
          <a:xfrm>
            <a:off x="9913244" y="267107"/>
            <a:ext cx="364202" cy="276999"/>
          </a:xfrm>
          <a:prstGeom prst="rect">
            <a:avLst/>
          </a:prstGeom>
          <a:noFill/>
        </p:spPr>
        <p:txBody>
          <a:bodyPr wrap="none" rtlCol="0">
            <a:spAutoFit/>
          </a:bodyPr>
          <a:lstStyle/>
          <a:p>
            <a:r>
              <a:rPr lang="en-US" sz="1200" b="1" dirty="0" smtClean="0"/>
              <a:t>Or</a:t>
            </a:r>
            <a:endParaRPr lang="en-US" sz="1200" b="1" dirty="0"/>
          </a:p>
        </p:txBody>
      </p:sp>
      <p:sp>
        <p:nvSpPr>
          <p:cNvPr id="19" name="Rectangle 18"/>
          <p:cNvSpPr/>
          <p:nvPr/>
        </p:nvSpPr>
        <p:spPr>
          <a:xfrm>
            <a:off x="9572116" y="491744"/>
            <a:ext cx="341128" cy="203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929091" y="485604"/>
            <a:ext cx="1062182" cy="1859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 Arrow 22"/>
          <p:cNvSpPr/>
          <p:nvPr/>
        </p:nvSpPr>
        <p:spPr>
          <a:xfrm>
            <a:off x="8151736" y="2940447"/>
            <a:ext cx="978408" cy="484632"/>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Change if necessary</a:t>
            </a:r>
            <a:endParaRPr lang="en-US" sz="700" b="1" dirty="0">
              <a:solidFill>
                <a:schemeClr val="tx1"/>
              </a:solidFill>
            </a:endParaRPr>
          </a:p>
        </p:txBody>
      </p:sp>
      <p:sp>
        <p:nvSpPr>
          <p:cNvPr id="24" name="Left Arrow 23"/>
          <p:cNvSpPr/>
          <p:nvPr/>
        </p:nvSpPr>
        <p:spPr>
          <a:xfrm>
            <a:off x="10326901" y="4005421"/>
            <a:ext cx="978408" cy="484632"/>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Add element </a:t>
            </a:r>
            <a:endParaRPr lang="en-US" sz="1000" b="1" dirty="0">
              <a:solidFill>
                <a:schemeClr val="tx1"/>
              </a:solidFill>
            </a:endParaRPr>
          </a:p>
        </p:txBody>
      </p:sp>
      <p:sp>
        <p:nvSpPr>
          <p:cNvPr id="25" name="Rectangle 24"/>
          <p:cNvSpPr/>
          <p:nvPr/>
        </p:nvSpPr>
        <p:spPr>
          <a:xfrm>
            <a:off x="9913244" y="1001689"/>
            <a:ext cx="1591368" cy="70534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Screen Shot 2</a:t>
            </a:r>
            <a:endParaRPr lang="en-US" b="1" dirty="0">
              <a:solidFill>
                <a:schemeClr val="tx1"/>
              </a:solidFill>
            </a:endParaRPr>
          </a:p>
        </p:txBody>
      </p:sp>
      <p:sp>
        <p:nvSpPr>
          <p:cNvPr id="26" name="Rectangle 25"/>
          <p:cNvSpPr/>
          <p:nvPr/>
        </p:nvSpPr>
        <p:spPr>
          <a:xfrm>
            <a:off x="9042400" y="5080000"/>
            <a:ext cx="658715" cy="1662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2654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89212" y="5624945"/>
            <a:ext cx="8915400" cy="1233055"/>
          </a:xfrm>
        </p:spPr>
        <p:txBody>
          <a:bodyPr>
            <a:normAutofit fontScale="85000" lnSpcReduction="20000"/>
          </a:bodyPr>
          <a:lstStyle/>
          <a:p>
            <a:r>
              <a:rPr lang="en-US" b="1" dirty="0" smtClean="0"/>
              <a:t>You can Add another performance</a:t>
            </a:r>
          </a:p>
          <a:p>
            <a:r>
              <a:rPr lang="en-US" b="1" dirty="0" smtClean="0"/>
              <a:t>You can update the elements</a:t>
            </a:r>
          </a:p>
          <a:p>
            <a:r>
              <a:rPr lang="en-US" b="1" dirty="0" smtClean="0"/>
              <a:t>You can delete the elements</a:t>
            </a:r>
          </a:p>
          <a:p>
            <a:r>
              <a:rPr lang="en-US" b="1" dirty="0" smtClean="0"/>
              <a:t>Save and continue to Step 4:  Approvals and Acknowledgements </a:t>
            </a:r>
            <a:endParaRPr lang="en-US"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4744" y="120247"/>
            <a:ext cx="10269960" cy="5504698"/>
          </a:xfrm>
          <a:prstGeom prst="rect">
            <a:avLst/>
          </a:prstGeom>
        </p:spPr>
      </p:pic>
      <p:sp>
        <p:nvSpPr>
          <p:cNvPr id="5" name="Rounded Rectangle 4"/>
          <p:cNvSpPr/>
          <p:nvPr/>
        </p:nvSpPr>
        <p:spPr>
          <a:xfrm>
            <a:off x="10030691" y="4775200"/>
            <a:ext cx="923636" cy="29556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7307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13423" y="5818412"/>
            <a:ext cx="8915400" cy="1039588"/>
          </a:xfrm>
        </p:spPr>
        <p:txBody>
          <a:bodyPr/>
          <a:lstStyle/>
          <a:p>
            <a:r>
              <a:rPr lang="en-US" b="1" dirty="0" smtClean="0"/>
              <a:t>Click Transfer to employee</a:t>
            </a:r>
          </a:p>
          <a:p>
            <a:r>
              <a:rPr lang="en-US" b="1" dirty="0" smtClean="0"/>
              <a:t>Click Go</a:t>
            </a:r>
            <a:endParaRPr lang="en-US"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666" y="87541"/>
            <a:ext cx="10298915" cy="5701184"/>
          </a:xfrm>
          <a:prstGeom prst="rect">
            <a:avLst/>
          </a:prstGeom>
        </p:spPr>
      </p:pic>
    </p:spTree>
    <p:extLst>
      <p:ext uri="{BB962C8B-B14F-4D97-AF65-F5344CB8AC3E}">
        <p14:creationId xmlns:p14="http://schemas.microsoft.com/office/powerpoint/2010/main" val="1900857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9886" y="123765"/>
            <a:ext cx="11006946" cy="3950294"/>
          </a:xfrm>
          <a:prstGeom prst="rect">
            <a:avLst/>
          </a:prstGeom>
        </p:spPr>
      </p:pic>
      <p:cxnSp>
        <p:nvCxnSpPr>
          <p:cNvPr id="7" name="Straight Arrow Connector 6"/>
          <p:cNvCxnSpPr/>
          <p:nvPr/>
        </p:nvCxnSpPr>
        <p:spPr>
          <a:xfrm>
            <a:off x="9569513" y="123765"/>
            <a:ext cx="488887" cy="319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8093798" y="123765"/>
            <a:ext cx="398352" cy="319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197505" y="443620"/>
            <a:ext cx="2073244" cy="2897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297909" y="443620"/>
            <a:ext cx="1928388" cy="2897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773754" y="144005"/>
            <a:ext cx="651849" cy="307777"/>
          </a:xfrm>
          <a:prstGeom prst="rect">
            <a:avLst/>
          </a:prstGeom>
          <a:noFill/>
        </p:spPr>
        <p:txBody>
          <a:bodyPr wrap="square" rtlCol="0">
            <a:spAutoFit/>
          </a:bodyPr>
          <a:lstStyle/>
          <a:p>
            <a:r>
              <a:rPr lang="en-US" sz="1400" b="1" dirty="0" smtClean="0"/>
              <a:t>OR</a:t>
            </a:r>
            <a:endParaRPr lang="en-US" sz="1400" b="1" dirty="0"/>
          </a:p>
        </p:txBody>
      </p:sp>
      <p:sp>
        <p:nvSpPr>
          <p:cNvPr id="20" name="TextBox 19"/>
          <p:cNvSpPr txBox="1"/>
          <p:nvPr/>
        </p:nvSpPr>
        <p:spPr>
          <a:xfrm>
            <a:off x="9813956" y="1364689"/>
            <a:ext cx="516047" cy="369332"/>
          </a:xfrm>
          <a:prstGeom prst="rect">
            <a:avLst/>
          </a:prstGeom>
          <a:noFill/>
        </p:spPr>
        <p:txBody>
          <a:bodyPr wrap="square" rtlCol="0">
            <a:spAutoFit/>
          </a:bodyPr>
          <a:lstStyle/>
          <a:p>
            <a:r>
              <a:rPr lang="en-US" b="1" dirty="0" smtClean="0"/>
              <a:t>If</a:t>
            </a:r>
            <a:endParaRPr lang="en-US" b="1" dirty="0"/>
          </a:p>
        </p:txBody>
      </p:sp>
      <p:sp>
        <p:nvSpPr>
          <p:cNvPr id="21" name="Up Arrow 20"/>
          <p:cNvSpPr/>
          <p:nvPr/>
        </p:nvSpPr>
        <p:spPr>
          <a:xfrm>
            <a:off x="9746056" y="887240"/>
            <a:ext cx="484632" cy="346436"/>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714349" y="1888984"/>
            <a:ext cx="715260" cy="369332"/>
          </a:xfrm>
          <a:prstGeom prst="rect">
            <a:avLst/>
          </a:prstGeom>
          <a:noFill/>
        </p:spPr>
        <p:txBody>
          <a:bodyPr wrap="none" rtlCol="0">
            <a:spAutoFit/>
          </a:bodyPr>
          <a:lstStyle/>
          <a:p>
            <a:r>
              <a:rPr lang="en-US" b="1" dirty="0" smtClean="0"/>
              <a:t>Then</a:t>
            </a:r>
            <a:endParaRPr lang="en-US" b="1" dirty="0"/>
          </a:p>
        </p:txBody>
      </p:sp>
      <p:sp>
        <p:nvSpPr>
          <p:cNvPr id="23" name="Left Arrow 22"/>
          <p:cNvSpPr/>
          <p:nvPr/>
        </p:nvSpPr>
        <p:spPr>
          <a:xfrm rot="20673416">
            <a:off x="8491299" y="1977479"/>
            <a:ext cx="978408" cy="484632"/>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910340" y="3005750"/>
            <a:ext cx="4398961" cy="369332"/>
          </a:xfrm>
          <a:prstGeom prst="rect">
            <a:avLst/>
          </a:prstGeom>
          <a:noFill/>
        </p:spPr>
        <p:txBody>
          <a:bodyPr wrap="none" rtlCol="0">
            <a:spAutoFit/>
          </a:bodyPr>
          <a:lstStyle/>
          <a:p>
            <a:r>
              <a:rPr lang="en-US" b="1" dirty="0" smtClean="0"/>
              <a:t>Enter the message to employee here</a:t>
            </a:r>
            <a:r>
              <a:rPr lang="en-US" dirty="0" smtClean="0"/>
              <a:t>.</a:t>
            </a:r>
            <a:endParaRPr lang="en-US" dirty="0"/>
          </a:p>
        </p:txBody>
      </p:sp>
      <p:sp>
        <p:nvSpPr>
          <p:cNvPr id="25" name="Content Placeholder 24"/>
          <p:cNvSpPr>
            <a:spLocks noGrp="1"/>
          </p:cNvSpPr>
          <p:nvPr>
            <p:ph idx="1"/>
          </p:nvPr>
        </p:nvSpPr>
        <p:spPr>
          <a:xfrm>
            <a:off x="2310897" y="4754189"/>
            <a:ext cx="8915400" cy="1530037"/>
          </a:xfrm>
        </p:spPr>
        <p:txBody>
          <a:bodyPr/>
          <a:lstStyle/>
          <a:p>
            <a:r>
              <a:rPr lang="en-US" b="1" dirty="0" smtClean="0"/>
              <a:t>Click either Transfer to Employee without Email Notification</a:t>
            </a:r>
          </a:p>
          <a:p>
            <a:r>
              <a:rPr lang="en-US" b="1" dirty="0" smtClean="0"/>
              <a:t>Or Click transfer to Employee with Email Notification</a:t>
            </a:r>
            <a:endParaRPr lang="en-US" b="1" dirty="0"/>
          </a:p>
        </p:txBody>
      </p:sp>
    </p:spTree>
    <p:extLst>
      <p:ext uri="{BB962C8B-B14F-4D97-AF65-F5344CB8AC3E}">
        <p14:creationId xmlns:p14="http://schemas.microsoft.com/office/powerpoint/2010/main" val="3039627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589212" y="5015619"/>
            <a:ext cx="8999224" cy="1842381"/>
          </a:xfrm>
        </p:spPr>
        <p:txBody>
          <a:bodyPr>
            <a:normAutofit fontScale="62500" lnSpcReduction="20000"/>
          </a:bodyPr>
          <a:lstStyle/>
          <a:p>
            <a:r>
              <a:rPr lang="en-US" b="1" dirty="0" smtClean="0"/>
              <a:t>Employee reviewed plan and sent back to supervisor</a:t>
            </a:r>
          </a:p>
          <a:p>
            <a:r>
              <a:rPr lang="en-US" b="1" dirty="0" smtClean="0"/>
              <a:t>Begin the approval process</a:t>
            </a:r>
          </a:p>
          <a:p>
            <a:r>
              <a:rPr lang="en-US" b="1" dirty="0" smtClean="0"/>
              <a:t>Click start  next to Step 1 –  will be sent to HLR</a:t>
            </a:r>
          </a:p>
          <a:p>
            <a:r>
              <a:rPr lang="en-US" b="1" dirty="0" smtClean="0"/>
              <a:t>When HLR sends back, click start next to Step 3</a:t>
            </a:r>
          </a:p>
          <a:p>
            <a:r>
              <a:rPr lang="en-US" b="1" dirty="0" smtClean="0"/>
              <a:t>Document the meeting with the employee by clicking on the Acknowledgement drop down</a:t>
            </a:r>
          </a:p>
          <a:p>
            <a:r>
              <a:rPr lang="en-US" b="1" dirty="0" smtClean="0"/>
              <a:t>Change the date to reflect the day you met with the employee</a:t>
            </a:r>
          </a:p>
          <a:p>
            <a:r>
              <a:rPr lang="en-US" b="1" dirty="0" smtClean="0"/>
              <a:t>Send to Employee for Acknowledgement</a:t>
            </a:r>
            <a:endParaRPr lang="en-US" b="1"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t="40000" r="26316"/>
          <a:stretch/>
        </p:blipFill>
        <p:spPr>
          <a:xfrm>
            <a:off x="236654" y="156098"/>
            <a:ext cx="11891841" cy="3497803"/>
          </a:xfrm>
          <a:prstGeom prst="rect">
            <a:avLst/>
          </a:prstGeom>
        </p:spPr>
      </p:pic>
    </p:spTree>
    <p:extLst>
      <p:ext uri="{BB962C8B-B14F-4D97-AF65-F5344CB8AC3E}">
        <p14:creationId xmlns:p14="http://schemas.microsoft.com/office/powerpoint/2010/main" val="3080921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70843" y="5058298"/>
            <a:ext cx="9533769" cy="1399600"/>
          </a:xfrm>
        </p:spPr>
        <p:txBody>
          <a:bodyPr>
            <a:normAutofit fontScale="92500" lnSpcReduction="20000"/>
          </a:bodyPr>
          <a:lstStyle/>
          <a:p>
            <a:endParaRPr lang="en-US" b="1" dirty="0" smtClean="0"/>
          </a:p>
          <a:p>
            <a:r>
              <a:rPr lang="en-US" b="1" dirty="0" smtClean="0"/>
              <a:t>Use option A</a:t>
            </a:r>
          </a:p>
          <a:p>
            <a:r>
              <a:rPr lang="en-US" b="1" dirty="0" smtClean="0"/>
              <a:t>Click transfer to HLR with email or without email</a:t>
            </a:r>
          </a:p>
          <a:p>
            <a:r>
              <a:rPr lang="en-US" b="1" dirty="0" smtClean="0"/>
              <a:t>If sending with email add information in box below Message to HLR</a:t>
            </a:r>
          </a:p>
          <a:p>
            <a:endParaRPr lang="en-US" b="1"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5746" y="77434"/>
            <a:ext cx="11735817" cy="4980864"/>
          </a:xfrm>
          <a:prstGeom prst="rect">
            <a:avLst/>
          </a:prstGeom>
        </p:spPr>
      </p:pic>
    </p:spTree>
    <p:extLst>
      <p:ext uri="{BB962C8B-B14F-4D97-AF65-F5344CB8AC3E}">
        <p14:creationId xmlns:p14="http://schemas.microsoft.com/office/powerpoint/2010/main" val="1005112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940681" y="4276708"/>
            <a:ext cx="7064453" cy="2581291"/>
          </a:xfrm>
        </p:spPr>
        <p:txBody>
          <a:bodyPr>
            <a:normAutofit/>
          </a:bodyPr>
          <a:lstStyle/>
          <a:p>
            <a:r>
              <a:rPr lang="en-US" b="1" dirty="0" smtClean="0"/>
              <a:t>After the higher level review official sends the plan back, click start next to step 3</a:t>
            </a:r>
          </a:p>
          <a:p>
            <a:r>
              <a:rPr lang="en-US" b="1" dirty="0" smtClean="0"/>
              <a:t>Annotate the date you communicated with the employee</a:t>
            </a:r>
          </a:p>
          <a:p>
            <a:r>
              <a:rPr lang="en-US" b="1" dirty="0" smtClean="0"/>
              <a:t>Click the drop down next to communication method </a:t>
            </a:r>
          </a:p>
          <a:p>
            <a:r>
              <a:rPr lang="en-US" b="1" dirty="0" smtClean="0"/>
              <a:t>Select the communication method</a:t>
            </a:r>
          </a:p>
          <a:p>
            <a:r>
              <a:rPr lang="en-US" b="1" dirty="0" smtClean="0"/>
              <a:t>Click safe and transfer to employee for Acknowledgement</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4196810"/>
          </a:xfrm>
          <a:prstGeom prst="rect">
            <a:avLst/>
          </a:prstGeom>
        </p:spPr>
      </p:pic>
    </p:spTree>
    <p:extLst>
      <p:ext uri="{BB962C8B-B14F-4D97-AF65-F5344CB8AC3E}">
        <p14:creationId xmlns:p14="http://schemas.microsoft.com/office/powerpoint/2010/main" val="712198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Progress Review</a:t>
            </a:r>
            <a:endParaRPr lang="en-US" dirty="0"/>
          </a:p>
        </p:txBody>
      </p:sp>
      <p:sp>
        <p:nvSpPr>
          <p:cNvPr id="3" name="Content Placeholder 2"/>
          <p:cNvSpPr>
            <a:spLocks noGrp="1"/>
          </p:cNvSpPr>
          <p:nvPr>
            <p:ph idx="1"/>
          </p:nvPr>
        </p:nvSpPr>
        <p:spPr/>
        <p:txBody>
          <a:bodyPr>
            <a:normAutofit/>
          </a:bodyPr>
          <a:lstStyle/>
          <a:p>
            <a:r>
              <a:rPr lang="en-US" b="1" dirty="0" smtClean="0"/>
              <a:t>Complete in the middle of the rating cycle</a:t>
            </a:r>
          </a:p>
          <a:p>
            <a:r>
              <a:rPr lang="en-US" b="1" dirty="0" smtClean="0"/>
              <a:t>Go </a:t>
            </a:r>
            <a:r>
              <a:rPr lang="en-US" b="1" dirty="0"/>
              <a:t>to DCPDS link: https://compo.dcpds.cpms.osd.mil/ </a:t>
            </a:r>
          </a:p>
          <a:p>
            <a:r>
              <a:rPr lang="en-US" b="1" dirty="0" smtClean="0"/>
              <a:t>Accept </a:t>
            </a:r>
            <a:r>
              <a:rPr lang="en-US" b="1" dirty="0"/>
              <a:t>the DoD Notice and Consent Banner </a:t>
            </a:r>
          </a:p>
          <a:p>
            <a:r>
              <a:rPr lang="en-US" b="1" dirty="0" smtClean="0"/>
              <a:t>Select </a:t>
            </a:r>
            <a:r>
              <a:rPr lang="en-US" b="1" dirty="0"/>
              <a:t>button 'Smart Card Log In' </a:t>
            </a:r>
          </a:p>
          <a:p>
            <a:r>
              <a:rPr lang="en-US" b="1" dirty="0" smtClean="0"/>
              <a:t>Select certificate </a:t>
            </a:r>
            <a:endParaRPr lang="en-US" b="1" dirty="0"/>
          </a:p>
          <a:p>
            <a:r>
              <a:rPr lang="en-US" b="1" dirty="0" smtClean="0"/>
              <a:t>Select </a:t>
            </a:r>
            <a:r>
              <a:rPr lang="en-US" b="1" dirty="0"/>
              <a:t>HR </a:t>
            </a:r>
            <a:r>
              <a:rPr lang="en-US" b="1" dirty="0" err="1"/>
              <a:t>Mybiz</a:t>
            </a:r>
            <a:r>
              <a:rPr lang="en-US" b="1" dirty="0"/>
              <a:t>+ Tile </a:t>
            </a:r>
          </a:p>
          <a:p>
            <a:r>
              <a:rPr lang="en-US" b="1" dirty="0" smtClean="0"/>
              <a:t>Accept </a:t>
            </a:r>
            <a:r>
              <a:rPr lang="en-US" b="1" dirty="0"/>
              <a:t>Privacy Statement </a:t>
            </a:r>
          </a:p>
          <a:p>
            <a:r>
              <a:rPr lang="en-US" b="1" dirty="0" smtClean="0"/>
              <a:t>Select </a:t>
            </a:r>
            <a:r>
              <a:rPr lang="en-US" b="1" dirty="0"/>
              <a:t>Performance Management and Appraisal link located under ‘Manager Functions’ </a:t>
            </a:r>
          </a:p>
          <a:p>
            <a:endParaRPr lang="en-US" dirty="0"/>
          </a:p>
          <a:p>
            <a:pPr marL="0" indent="0">
              <a:buNone/>
            </a:pPr>
            <a:endParaRPr lang="en-US" dirty="0"/>
          </a:p>
        </p:txBody>
      </p:sp>
    </p:spTree>
    <p:extLst>
      <p:ext uri="{BB962C8B-B14F-4D97-AF65-F5344CB8AC3E}">
        <p14:creationId xmlns:p14="http://schemas.microsoft.com/office/powerpoint/2010/main" val="3635151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05631" y="5157927"/>
            <a:ext cx="8915400" cy="1330344"/>
          </a:xfrm>
        </p:spPr>
        <p:txBody>
          <a:bodyPr/>
          <a:lstStyle/>
          <a:p>
            <a:r>
              <a:rPr lang="en-US" b="1" dirty="0"/>
              <a:t>Select ‘Go’ </a:t>
            </a:r>
            <a:r>
              <a:rPr lang="en-US" b="1" dirty="0" smtClean="0"/>
              <a:t>button</a:t>
            </a:r>
          </a:p>
          <a:p>
            <a:r>
              <a:rPr lang="en-US" b="1" dirty="0" smtClean="0"/>
              <a:t>If Update not an option employee send back to you</a:t>
            </a:r>
            <a:endParaRPr lang="en-US"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574" y="79899"/>
            <a:ext cx="11841395" cy="4856085"/>
          </a:xfrm>
          <a:prstGeom prst="rect">
            <a:avLst/>
          </a:prstGeom>
        </p:spPr>
      </p:pic>
      <p:sp>
        <p:nvSpPr>
          <p:cNvPr id="5" name="Rectangle 4"/>
          <p:cNvSpPr/>
          <p:nvPr/>
        </p:nvSpPr>
        <p:spPr>
          <a:xfrm>
            <a:off x="10910656" y="4429957"/>
            <a:ext cx="301841" cy="1597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3100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27286" y="2629115"/>
            <a:ext cx="2828924" cy="2769418"/>
          </a:xfrm>
          <a:prstGeom prst="ellipse">
            <a:avLst/>
          </a:prstGeom>
          <a:effectLst>
            <a:glow rad="228600">
              <a:schemeClr val="accent4">
                <a:satMod val="175000"/>
                <a:alpha val="40000"/>
              </a:schemeClr>
            </a:glow>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Menu</a:t>
            </a:r>
            <a:endParaRPr lang="en-US" sz="4400" dirty="0"/>
          </a:p>
        </p:txBody>
      </p:sp>
      <p:sp>
        <p:nvSpPr>
          <p:cNvPr id="6" name="TextBox 5"/>
          <p:cNvSpPr txBox="1"/>
          <p:nvPr/>
        </p:nvSpPr>
        <p:spPr>
          <a:xfrm>
            <a:off x="5765006" y="2004623"/>
            <a:ext cx="4832031" cy="369332"/>
          </a:xfrm>
          <a:prstGeom prst="rect">
            <a:avLst/>
          </a:prstGeom>
          <a:noFill/>
        </p:spPr>
        <p:txBody>
          <a:bodyPr wrap="square" rtlCol="0">
            <a:spAutoFit/>
          </a:bodyPr>
          <a:lstStyle/>
          <a:p>
            <a:r>
              <a:rPr lang="en-US" b="1" dirty="0" smtClean="0">
                <a:hlinkClick r:id="rId3" action="ppaction://hlinksldjump"/>
              </a:rPr>
              <a:t>Create a Plan</a:t>
            </a:r>
            <a:endParaRPr lang="en-US" b="1" dirty="0"/>
          </a:p>
        </p:txBody>
      </p:sp>
      <p:sp>
        <p:nvSpPr>
          <p:cNvPr id="10" name="TextBox 9"/>
          <p:cNvSpPr txBox="1"/>
          <p:nvPr/>
        </p:nvSpPr>
        <p:spPr>
          <a:xfrm>
            <a:off x="6302216" y="3768543"/>
            <a:ext cx="3757612" cy="369332"/>
          </a:xfrm>
          <a:prstGeom prst="rect">
            <a:avLst/>
          </a:prstGeom>
          <a:noFill/>
        </p:spPr>
        <p:txBody>
          <a:bodyPr wrap="square" rtlCol="0">
            <a:spAutoFit/>
          </a:bodyPr>
          <a:lstStyle/>
          <a:p>
            <a:r>
              <a:rPr lang="en-US" b="1" dirty="0" smtClean="0">
                <a:hlinkClick r:id="rId4" action="ppaction://hlinksldjump"/>
              </a:rPr>
              <a:t>Create a Progress Review</a:t>
            </a:r>
            <a:endParaRPr lang="en-US" b="1" dirty="0"/>
          </a:p>
        </p:txBody>
      </p:sp>
      <p:sp>
        <p:nvSpPr>
          <p:cNvPr id="11" name="TextBox 10"/>
          <p:cNvSpPr txBox="1"/>
          <p:nvPr/>
        </p:nvSpPr>
        <p:spPr>
          <a:xfrm>
            <a:off x="5540694" y="5857876"/>
            <a:ext cx="3771900" cy="369332"/>
          </a:xfrm>
          <a:prstGeom prst="rect">
            <a:avLst/>
          </a:prstGeom>
          <a:noFill/>
        </p:spPr>
        <p:txBody>
          <a:bodyPr wrap="square" rtlCol="0">
            <a:spAutoFit/>
          </a:bodyPr>
          <a:lstStyle/>
          <a:p>
            <a:r>
              <a:rPr lang="en-US" b="1" dirty="0" smtClean="0">
                <a:hlinkClick r:id="rId5" action="ppaction://hlinksldjump"/>
              </a:rPr>
              <a:t>Create an Annual Appraisal</a:t>
            </a:r>
            <a:endParaRPr lang="en-US" b="1" dirty="0"/>
          </a:p>
        </p:txBody>
      </p:sp>
      <p:sp>
        <p:nvSpPr>
          <p:cNvPr id="12" name="Oval 11"/>
          <p:cNvSpPr/>
          <p:nvPr/>
        </p:nvSpPr>
        <p:spPr>
          <a:xfrm>
            <a:off x="4180525" y="2010181"/>
            <a:ext cx="474344" cy="490561"/>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892041" y="3768543"/>
            <a:ext cx="474344" cy="49056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180525" y="5635564"/>
            <a:ext cx="474344" cy="490561"/>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714501" y="302914"/>
            <a:ext cx="10301288" cy="1446550"/>
          </a:xfrm>
          <a:prstGeom prst="rect">
            <a:avLst/>
          </a:prstGeom>
          <a:noFill/>
        </p:spPr>
        <p:txBody>
          <a:bodyPr wrap="square" rtlCol="0">
            <a:spAutoFit/>
          </a:bodyPr>
          <a:lstStyle/>
          <a:p>
            <a:pPr algn="ctr"/>
            <a:r>
              <a:rPr lang="en-US" sz="4400" b="1" dirty="0" smtClean="0">
                <a:ln w="0"/>
                <a:solidFill>
                  <a:schemeClr val="accent1"/>
                </a:solidFill>
                <a:effectLst>
                  <a:outerShdw blurRad="38100" dist="25400" dir="5400000" algn="ctr" rotWithShape="0">
                    <a:srgbClr val="6E747A">
                      <a:alpha val="43000"/>
                    </a:srgbClr>
                  </a:outerShdw>
                </a:effectLst>
              </a:rPr>
              <a:t>What action would you like to complete?</a:t>
            </a:r>
            <a:endParaRPr lang="en-US" sz="4400" b="1"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685066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89212" y="5166804"/>
            <a:ext cx="8915400" cy="1571347"/>
          </a:xfrm>
        </p:spPr>
        <p:txBody>
          <a:bodyPr/>
          <a:lstStyle/>
          <a:p>
            <a:r>
              <a:rPr lang="en-US" b="1" dirty="0" smtClean="0"/>
              <a:t>Click Progress Review Tab</a:t>
            </a:r>
            <a:endParaRPr lang="en-US"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718" y="193167"/>
            <a:ext cx="11480099" cy="4973638"/>
          </a:xfrm>
          <a:prstGeom prst="rect">
            <a:avLst/>
          </a:prstGeom>
        </p:spPr>
      </p:pic>
      <p:sp>
        <p:nvSpPr>
          <p:cNvPr id="5" name="Rectangle 4"/>
          <p:cNvSpPr/>
          <p:nvPr/>
        </p:nvSpPr>
        <p:spPr>
          <a:xfrm>
            <a:off x="870012" y="257452"/>
            <a:ext cx="790113" cy="277881"/>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solidFill>
              </a:rPr>
              <a:t>Progress Review</a:t>
            </a:r>
            <a:endParaRPr lang="en-US" sz="600" b="1" dirty="0">
              <a:solidFill>
                <a:schemeClr val="tx1"/>
              </a:solidFill>
            </a:endParaRPr>
          </a:p>
        </p:txBody>
      </p:sp>
    </p:spTree>
    <p:extLst>
      <p:ext uri="{BB962C8B-B14F-4D97-AF65-F5344CB8AC3E}">
        <p14:creationId xmlns:p14="http://schemas.microsoft.com/office/powerpoint/2010/main" val="1642724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438291" y="4616388"/>
            <a:ext cx="8915400" cy="1942904"/>
          </a:xfrm>
        </p:spPr>
        <p:txBody>
          <a:bodyPr/>
          <a:lstStyle/>
          <a:p>
            <a:r>
              <a:rPr lang="en-US" b="1" dirty="0" smtClean="0"/>
              <a:t>Click Create Progress Review</a:t>
            </a:r>
          </a:p>
          <a:p>
            <a:r>
              <a:rPr lang="en-US" b="1" dirty="0" smtClean="0"/>
              <a:t>Click transfer to employee then go</a:t>
            </a:r>
          </a:p>
          <a:p>
            <a:r>
              <a:rPr lang="en-US" b="1" dirty="0" smtClean="0"/>
              <a:t>Same screen to add Another Progress Review</a:t>
            </a:r>
          </a:p>
          <a:p>
            <a:r>
              <a:rPr lang="en-US" b="1" dirty="0" smtClean="0"/>
              <a:t>Transfer to employee will transfer current Progress Review only.</a:t>
            </a:r>
          </a:p>
          <a:p>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3984" y="66260"/>
            <a:ext cx="11293508" cy="4123999"/>
          </a:xfrm>
          <a:prstGeom prst="rect">
            <a:avLst/>
          </a:prstGeom>
        </p:spPr>
      </p:pic>
      <p:sp>
        <p:nvSpPr>
          <p:cNvPr id="5" name="Rectangle 4"/>
          <p:cNvSpPr/>
          <p:nvPr/>
        </p:nvSpPr>
        <p:spPr>
          <a:xfrm>
            <a:off x="8708994" y="3110919"/>
            <a:ext cx="1500326" cy="262595"/>
          </a:xfrm>
          <a:prstGeom prst="rect">
            <a:avLst/>
          </a:prstGeom>
          <a:solidFill>
            <a:schemeClr val="bg1">
              <a:lumMod val="85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n w="0"/>
                <a:solidFill>
                  <a:schemeClr val="tx1"/>
                </a:solidFill>
                <a:effectLst>
                  <a:outerShdw blurRad="38100" dist="19050" dir="2700000" algn="tl" rotWithShape="0">
                    <a:schemeClr val="dk1">
                      <a:alpha val="40000"/>
                    </a:schemeClr>
                  </a:outerShdw>
                </a:effectLst>
              </a:rPr>
              <a:t>Create Progress Review</a:t>
            </a:r>
            <a:endParaRPr lang="en-US" sz="800" b="1"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9192505" y="623120"/>
            <a:ext cx="1882066" cy="3879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7" name="Rectangle 6"/>
          <p:cNvSpPr/>
          <p:nvPr/>
        </p:nvSpPr>
        <p:spPr>
          <a:xfrm>
            <a:off x="11248008" y="624110"/>
            <a:ext cx="256604" cy="2902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78611" y="1128855"/>
            <a:ext cx="6426001" cy="1769000"/>
          </a:xfrm>
          <a:prstGeom prst="rect">
            <a:avLst/>
          </a:prstGeom>
        </p:spPr>
      </p:pic>
    </p:spTree>
    <p:extLst>
      <p:ext uri="{BB962C8B-B14F-4D97-AF65-F5344CB8AC3E}">
        <p14:creationId xmlns:p14="http://schemas.microsoft.com/office/powerpoint/2010/main" val="2480928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895424" y="2133600"/>
            <a:ext cx="3195962" cy="3777622"/>
          </a:xfrm>
        </p:spPr>
        <p:txBody>
          <a:bodyPr/>
          <a:lstStyle/>
          <a:p>
            <a:r>
              <a:rPr lang="en-US" b="1" dirty="0" smtClean="0"/>
              <a:t>Type in Rating Official Assessment</a:t>
            </a:r>
          </a:p>
          <a:p>
            <a:r>
              <a:rPr lang="en-US" b="1" dirty="0" smtClean="0"/>
              <a:t>Click Go to Next Performance Element</a:t>
            </a:r>
          </a:p>
          <a:p>
            <a:r>
              <a:rPr lang="en-US" b="1" dirty="0" smtClean="0"/>
              <a:t>Type in rating Official Assessment for that Performance Element</a:t>
            </a:r>
          </a:p>
          <a:p>
            <a:r>
              <a:rPr lang="en-US" b="1" dirty="0" smtClean="0"/>
              <a:t>Repeat steps if more Performance Elements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566" y="17755"/>
            <a:ext cx="8295551" cy="3642242"/>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4566" y="3758005"/>
            <a:ext cx="8295551" cy="3061253"/>
          </a:xfrm>
          <a:prstGeom prst="rect">
            <a:avLst/>
          </a:prstGeom>
        </p:spPr>
      </p:pic>
      <p:sp>
        <p:nvSpPr>
          <p:cNvPr id="6" name="Rectangle 5"/>
          <p:cNvSpPr/>
          <p:nvPr/>
        </p:nvSpPr>
        <p:spPr>
          <a:xfrm>
            <a:off x="588784" y="727968"/>
            <a:ext cx="725109" cy="23082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solidFill>
              </a:rPr>
              <a:t>Assessments</a:t>
            </a:r>
            <a:endParaRPr lang="en-US" sz="600" b="1" dirty="0">
              <a:solidFill>
                <a:schemeClr val="tx1"/>
              </a:solidFill>
            </a:endParaRPr>
          </a:p>
        </p:txBody>
      </p:sp>
      <p:sp>
        <p:nvSpPr>
          <p:cNvPr id="7" name="TextBox 6"/>
          <p:cNvSpPr txBox="1"/>
          <p:nvPr/>
        </p:nvSpPr>
        <p:spPr>
          <a:xfrm>
            <a:off x="1091954" y="4266352"/>
            <a:ext cx="3675355" cy="553998"/>
          </a:xfrm>
          <a:prstGeom prst="rect">
            <a:avLst/>
          </a:prstGeom>
          <a:noFill/>
        </p:spPr>
        <p:txBody>
          <a:bodyPr wrap="square" rtlCol="0">
            <a:spAutoFit/>
          </a:bodyPr>
          <a:lstStyle/>
          <a:p>
            <a:r>
              <a:rPr lang="en-US" sz="1000" b="1" dirty="0"/>
              <a:t>There is a 2,000 character limit in this text box</a:t>
            </a:r>
            <a:r>
              <a:rPr lang="en-US" sz="1000" b="1" dirty="0" smtClean="0"/>
              <a:t>. </a:t>
            </a:r>
            <a:r>
              <a:rPr lang="en-US" sz="1000" b="1" dirty="0"/>
              <a:t>Input the Progress Review Information here.</a:t>
            </a:r>
            <a:endParaRPr lang="en-US" sz="1000" b="1" dirty="0" smtClean="0"/>
          </a:p>
          <a:p>
            <a:r>
              <a:rPr lang="en-US" sz="1000" b="1" dirty="0" smtClean="0"/>
              <a:t> </a:t>
            </a:r>
            <a:r>
              <a:rPr lang="en-US" sz="1000" b="1" dirty="0"/>
              <a:t>Spell Check functionality is available. </a:t>
            </a:r>
          </a:p>
        </p:txBody>
      </p:sp>
      <p:sp>
        <p:nvSpPr>
          <p:cNvPr id="8" name="Rectangle 7"/>
          <p:cNvSpPr/>
          <p:nvPr/>
        </p:nvSpPr>
        <p:spPr>
          <a:xfrm>
            <a:off x="950912" y="5493491"/>
            <a:ext cx="3816397" cy="553998"/>
          </a:xfrm>
          <a:prstGeom prst="rect">
            <a:avLst/>
          </a:prstGeom>
        </p:spPr>
        <p:txBody>
          <a:bodyPr wrap="square">
            <a:spAutoFit/>
          </a:bodyPr>
          <a:lstStyle/>
          <a:p>
            <a:r>
              <a:rPr lang="en-US" sz="1000" b="1" dirty="0"/>
              <a:t>There is a 2,000 character limit in this text box</a:t>
            </a:r>
            <a:r>
              <a:rPr lang="en-US" sz="1000" b="1" dirty="0" smtClean="0"/>
              <a:t>. Input the Progress Review Information here.</a:t>
            </a:r>
            <a:endParaRPr lang="en-US" sz="1000" b="1" dirty="0"/>
          </a:p>
          <a:p>
            <a:r>
              <a:rPr lang="en-US" sz="1000" b="1" dirty="0"/>
              <a:t> Spell Check functionality is available. </a:t>
            </a:r>
          </a:p>
        </p:txBody>
      </p:sp>
      <p:sp>
        <p:nvSpPr>
          <p:cNvPr id="9" name="TextBox 8"/>
          <p:cNvSpPr txBox="1"/>
          <p:nvPr/>
        </p:nvSpPr>
        <p:spPr>
          <a:xfrm>
            <a:off x="754603" y="3758005"/>
            <a:ext cx="834501" cy="184666"/>
          </a:xfrm>
          <a:prstGeom prst="rect">
            <a:avLst/>
          </a:prstGeom>
          <a:solidFill>
            <a:schemeClr val="bg1"/>
          </a:solidFill>
        </p:spPr>
        <p:txBody>
          <a:bodyPr wrap="square" rtlCol="0">
            <a:spAutoFit/>
          </a:bodyPr>
          <a:lstStyle/>
          <a:p>
            <a:r>
              <a:rPr lang="en-US" sz="600" b="1" dirty="0" smtClean="0"/>
              <a:t>Employee Input</a:t>
            </a:r>
            <a:endParaRPr lang="en-US" sz="600" b="1" dirty="0"/>
          </a:p>
        </p:txBody>
      </p:sp>
      <p:sp>
        <p:nvSpPr>
          <p:cNvPr id="10" name="TextBox 9"/>
          <p:cNvSpPr txBox="1"/>
          <p:nvPr/>
        </p:nvSpPr>
        <p:spPr>
          <a:xfrm>
            <a:off x="754603" y="5072081"/>
            <a:ext cx="1154483" cy="184666"/>
          </a:xfrm>
          <a:prstGeom prst="rect">
            <a:avLst/>
          </a:prstGeom>
          <a:solidFill>
            <a:schemeClr val="bg1"/>
          </a:solidFill>
        </p:spPr>
        <p:txBody>
          <a:bodyPr wrap="none" rtlCol="0">
            <a:spAutoFit/>
          </a:bodyPr>
          <a:lstStyle/>
          <a:p>
            <a:r>
              <a:rPr lang="en-US" sz="600" b="1" dirty="0" smtClean="0"/>
              <a:t>Rating Official Assessment</a:t>
            </a:r>
            <a:endParaRPr lang="en-US" sz="600" b="1" dirty="0"/>
          </a:p>
        </p:txBody>
      </p:sp>
      <p:sp>
        <p:nvSpPr>
          <p:cNvPr id="11" name="Rectangle 10"/>
          <p:cNvSpPr/>
          <p:nvPr/>
        </p:nvSpPr>
        <p:spPr>
          <a:xfrm>
            <a:off x="6365288" y="6409678"/>
            <a:ext cx="1367161" cy="195308"/>
          </a:xfrm>
          <a:prstGeom prst="rect">
            <a:avLst/>
          </a:prstGeom>
          <a:solidFill>
            <a:schemeClr val="bg1">
              <a:lumMod val="85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tx1"/>
                </a:solidFill>
              </a:rPr>
              <a:t>Go to Next Performance Element</a:t>
            </a:r>
            <a:endParaRPr lang="en-US" sz="500" b="1" dirty="0">
              <a:solidFill>
                <a:schemeClr val="tx1"/>
              </a:solidFill>
            </a:endParaRPr>
          </a:p>
        </p:txBody>
      </p:sp>
    </p:spTree>
    <p:extLst>
      <p:ext uri="{BB962C8B-B14F-4D97-AF65-F5344CB8AC3E}">
        <p14:creationId xmlns:p14="http://schemas.microsoft.com/office/powerpoint/2010/main" val="1970437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89212" y="5086906"/>
            <a:ext cx="8915400" cy="1367160"/>
          </a:xfrm>
        </p:spPr>
        <p:txBody>
          <a:bodyPr/>
          <a:lstStyle/>
          <a:p>
            <a:r>
              <a:rPr lang="en-US" dirty="0" smtClean="0"/>
              <a:t>Click Go Back to Progress Review</a:t>
            </a: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107" y="113553"/>
            <a:ext cx="11717027" cy="4973353"/>
          </a:xfrm>
          <a:prstGeom prst="rect">
            <a:avLst/>
          </a:prstGeom>
        </p:spPr>
      </p:pic>
      <p:sp>
        <p:nvSpPr>
          <p:cNvPr id="5" name="Rectangle 4"/>
          <p:cNvSpPr/>
          <p:nvPr/>
        </p:nvSpPr>
        <p:spPr>
          <a:xfrm>
            <a:off x="10076155" y="514905"/>
            <a:ext cx="1428457" cy="2485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96424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89212" y="5468645"/>
            <a:ext cx="8915400" cy="1127464"/>
          </a:xfrm>
        </p:spPr>
        <p:txBody>
          <a:bodyPr>
            <a:normAutofit/>
          </a:bodyPr>
          <a:lstStyle/>
          <a:p>
            <a:r>
              <a:rPr lang="en-US" b="1" dirty="0" smtClean="0"/>
              <a:t>Click transfer to Employee</a:t>
            </a:r>
          </a:p>
          <a:p>
            <a:r>
              <a:rPr lang="en-US" b="1" dirty="0" smtClean="0"/>
              <a:t>Click Go</a:t>
            </a:r>
            <a:endParaRPr lang="en-US" b="1" dirty="0"/>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1842" y="74800"/>
            <a:ext cx="11789227" cy="5216292"/>
          </a:xfrm>
          <a:prstGeom prst="rect">
            <a:avLst/>
          </a:prstGeom>
        </p:spPr>
      </p:pic>
      <p:sp>
        <p:nvSpPr>
          <p:cNvPr id="5" name="Rectangle 4"/>
          <p:cNvSpPr/>
          <p:nvPr/>
        </p:nvSpPr>
        <p:spPr>
          <a:xfrm>
            <a:off x="9507984" y="514905"/>
            <a:ext cx="2361461" cy="2574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6869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89212" y="5544607"/>
            <a:ext cx="8915400" cy="1313393"/>
          </a:xfrm>
        </p:spPr>
        <p:txBody>
          <a:bodyPr/>
          <a:lstStyle/>
          <a:p>
            <a:r>
              <a:rPr lang="en-US" b="1" dirty="0" smtClean="0"/>
              <a:t>Click Transfer to employee</a:t>
            </a:r>
          </a:p>
          <a:p>
            <a:r>
              <a:rPr lang="en-US" b="1" dirty="0" smtClean="0"/>
              <a:t>Click Transfer with Email Notification or</a:t>
            </a:r>
          </a:p>
          <a:p>
            <a:r>
              <a:rPr lang="en-US" b="1" dirty="0" smtClean="0"/>
              <a:t>Click Transfer Without Email Notification</a:t>
            </a:r>
            <a:endParaRPr lang="en-US"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058" y="100402"/>
            <a:ext cx="11815654" cy="2103009"/>
          </a:xfrm>
          <a:prstGeom prst="rect">
            <a:avLst/>
          </a:prstGeom>
          <a:ln w="38100">
            <a:solidFill>
              <a:schemeClr val="tx1"/>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2058" y="2133600"/>
            <a:ext cx="11815654" cy="1383203"/>
          </a:xfrm>
          <a:prstGeom prst="rect">
            <a:avLst/>
          </a:prstGeom>
          <a:ln w="38100">
            <a:solidFill>
              <a:schemeClr val="tx1"/>
            </a:solidFill>
          </a:ln>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2058" y="3516803"/>
            <a:ext cx="11815654" cy="1936224"/>
          </a:xfrm>
          <a:prstGeom prst="rect">
            <a:avLst/>
          </a:prstGeom>
          <a:ln w="38100">
            <a:solidFill>
              <a:schemeClr val="tx1"/>
            </a:solidFill>
          </a:ln>
        </p:spPr>
      </p:pic>
      <p:sp>
        <p:nvSpPr>
          <p:cNvPr id="8" name="Rectangle 7"/>
          <p:cNvSpPr/>
          <p:nvPr/>
        </p:nvSpPr>
        <p:spPr>
          <a:xfrm>
            <a:off x="7785717" y="523783"/>
            <a:ext cx="2050741" cy="2308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836458" y="523783"/>
            <a:ext cx="2130641" cy="2308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10706470" y="221885"/>
            <a:ext cx="448637" cy="253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8811087" y="215095"/>
            <a:ext cx="395057" cy="308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735845" y="270920"/>
            <a:ext cx="391454" cy="261610"/>
          </a:xfrm>
          <a:prstGeom prst="rect">
            <a:avLst/>
          </a:prstGeom>
          <a:noFill/>
        </p:spPr>
        <p:txBody>
          <a:bodyPr wrap="none" rtlCol="0">
            <a:spAutoFit/>
          </a:bodyPr>
          <a:lstStyle/>
          <a:p>
            <a:r>
              <a:rPr lang="en-US" sz="1100" b="1" dirty="0" smtClean="0"/>
              <a:t>OR</a:t>
            </a:r>
            <a:endParaRPr lang="en-US" sz="1100" b="1" dirty="0"/>
          </a:p>
        </p:txBody>
      </p:sp>
    </p:spTree>
    <p:extLst>
      <p:ext uri="{BB962C8B-B14F-4D97-AF65-F5344CB8AC3E}">
        <p14:creationId xmlns:p14="http://schemas.microsoft.com/office/powerpoint/2010/main" val="3234001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411659" y="5690586"/>
            <a:ext cx="8915400" cy="1099526"/>
          </a:xfrm>
        </p:spPr>
        <p:txBody>
          <a:bodyPr>
            <a:normAutofit lnSpcReduction="10000"/>
          </a:bodyPr>
          <a:lstStyle/>
          <a:p>
            <a:r>
              <a:rPr lang="en-US" b="1" dirty="0" smtClean="0"/>
              <a:t>Click Go</a:t>
            </a:r>
          </a:p>
          <a:p>
            <a:r>
              <a:rPr lang="en-US" b="1" dirty="0" smtClean="0"/>
              <a:t>Click Acknowledge</a:t>
            </a:r>
          </a:p>
          <a:p>
            <a:r>
              <a:rPr lang="en-US" b="1" dirty="0" smtClean="0"/>
              <a:t>Click Progress Reviews</a:t>
            </a:r>
            <a:endParaRPr lang="en-US"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198" y="67065"/>
            <a:ext cx="11552278" cy="2066535"/>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7229" y="2136828"/>
            <a:ext cx="11557247" cy="2063307"/>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7228" y="4200135"/>
            <a:ext cx="11557247" cy="1428137"/>
          </a:xfrm>
          <a:prstGeom prst="rect">
            <a:avLst/>
          </a:prstGeom>
        </p:spPr>
      </p:pic>
      <p:sp>
        <p:nvSpPr>
          <p:cNvPr id="7" name="Rectangle 6"/>
          <p:cNvSpPr/>
          <p:nvPr/>
        </p:nvSpPr>
        <p:spPr>
          <a:xfrm>
            <a:off x="10919534" y="1233996"/>
            <a:ext cx="301841" cy="1775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750858" y="3168481"/>
            <a:ext cx="852257" cy="1961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8890" y="4271327"/>
            <a:ext cx="923277" cy="300673"/>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Progress Reviews</a:t>
            </a:r>
            <a:endParaRPr lang="en-US" sz="700" b="1" dirty="0">
              <a:solidFill>
                <a:schemeClr val="tx1"/>
              </a:solidFill>
            </a:endParaRPr>
          </a:p>
        </p:txBody>
      </p:sp>
    </p:spTree>
    <p:extLst>
      <p:ext uri="{BB962C8B-B14F-4D97-AF65-F5344CB8AC3E}">
        <p14:creationId xmlns:p14="http://schemas.microsoft.com/office/powerpoint/2010/main" val="1969364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09313" y="5717219"/>
            <a:ext cx="8915400" cy="1037381"/>
          </a:xfrm>
        </p:spPr>
        <p:txBody>
          <a:bodyPr>
            <a:normAutofit fontScale="62500" lnSpcReduction="20000"/>
          </a:bodyPr>
          <a:lstStyle/>
          <a:p>
            <a:r>
              <a:rPr lang="en-US" b="1" dirty="0" smtClean="0"/>
              <a:t>Click update</a:t>
            </a:r>
          </a:p>
          <a:p>
            <a:r>
              <a:rPr lang="en-US" b="1" dirty="0" smtClean="0"/>
              <a:t>Click Approvals and Acknowledgements tab</a:t>
            </a:r>
          </a:p>
          <a:p>
            <a:r>
              <a:rPr lang="en-US" b="1" dirty="0" smtClean="0"/>
              <a:t>Click Start for Step 1, if required.  If not required, click start next to step 3</a:t>
            </a:r>
          </a:p>
          <a:p>
            <a:r>
              <a:rPr lang="en-US" b="1" dirty="0" smtClean="0"/>
              <a:t>Go through the steps for acknowledgement</a:t>
            </a:r>
            <a:endParaRPr lang="en-US"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229" y="0"/>
            <a:ext cx="11714892" cy="354913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229" y="3302984"/>
            <a:ext cx="11714892" cy="2310733"/>
          </a:xfrm>
          <a:prstGeom prst="rect">
            <a:avLst/>
          </a:prstGeom>
        </p:spPr>
      </p:pic>
      <p:sp>
        <p:nvSpPr>
          <p:cNvPr id="6" name="Rectangle 5"/>
          <p:cNvSpPr/>
          <p:nvPr/>
        </p:nvSpPr>
        <p:spPr>
          <a:xfrm>
            <a:off x="10200443" y="2814221"/>
            <a:ext cx="568171" cy="1775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510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70843" y="5058298"/>
            <a:ext cx="9533769" cy="1399600"/>
          </a:xfrm>
        </p:spPr>
        <p:txBody>
          <a:bodyPr>
            <a:normAutofit fontScale="92500" lnSpcReduction="20000"/>
          </a:bodyPr>
          <a:lstStyle/>
          <a:p>
            <a:endParaRPr lang="en-US" b="1" dirty="0" smtClean="0"/>
          </a:p>
          <a:p>
            <a:r>
              <a:rPr lang="en-US" b="1" dirty="0" smtClean="0"/>
              <a:t>Use option A</a:t>
            </a:r>
          </a:p>
          <a:p>
            <a:r>
              <a:rPr lang="en-US" b="1" dirty="0" smtClean="0"/>
              <a:t>Click transfer to HLR with email or without email</a:t>
            </a:r>
          </a:p>
          <a:p>
            <a:r>
              <a:rPr lang="en-US" b="1" dirty="0" smtClean="0"/>
              <a:t>If sending with email add information in box below Message to HLR</a:t>
            </a:r>
          </a:p>
          <a:p>
            <a:endParaRPr lang="en-US" b="1"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5746" y="77434"/>
            <a:ext cx="11735817" cy="4980864"/>
          </a:xfrm>
          <a:prstGeom prst="rect">
            <a:avLst/>
          </a:prstGeom>
        </p:spPr>
      </p:pic>
    </p:spTree>
    <p:extLst>
      <p:ext uri="{BB962C8B-B14F-4D97-AF65-F5344CB8AC3E}">
        <p14:creationId xmlns:p14="http://schemas.microsoft.com/office/powerpoint/2010/main" val="568227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940681" y="4276708"/>
            <a:ext cx="7375171" cy="2581291"/>
          </a:xfrm>
        </p:spPr>
        <p:txBody>
          <a:bodyPr>
            <a:normAutofit/>
          </a:bodyPr>
          <a:lstStyle/>
          <a:p>
            <a:r>
              <a:rPr lang="en-US" b="1" dirty="0" smtClean="0"/>
              <a:t>After the higher level review official sends the Progress </a:t>
            </a:r>
            <a:r>
              <a:rPr lang="en-US" b="1" dirty="0" err="1" smtClean="0"/>
              <a:t>Reviwe</a:t>
            </a:r>
            <a:r>
              <a:rPr lang="en-US" b="1" dirty="0" smtClean="0"/>
              <a:t> back, if required, click start next to step 3</a:t>
            </a:r>
          </a:p>
          <a:p>
            <a:r>
              <a:rPr lang="en-US" b="1" dirty="0" smtClean="0"/>
              <a:t>Annotate the date you communicated with the employee</a:t>
            </a:r>
          </a:p>
          <a:p>
            <a:r>
              <a:rPr lang="en-US" b="1" dirty="0" smtClean="0"/>
              <a:t>Click the drop down next to communication method </a:t>
            </a:r>
          </a:p>
          <a:p>
            <a:r>
              <a:rPr lang="en-US" b="1" dirty="0" smtClean="0"/>
              <a:t>Select the communication method</a:t>
            </a:r>
          </a:p>
          <a:p>
            <a:r>
              <a:rPr lang="en-US" b="1" dirty="0" smtClean="0"/>
              <a:t>Click save and transfer to employee for Acknowledgement</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4196810"/>
          </a:xfrm>
          <a:prstGeom prst="rect">
            <a:avLst/>
          </a:prstGeom>
        </p:spPr>
      </p:pic>
    </p:spTree>
    <p:extLst>
      <p:ext uri="{BB962C8B-B14F-4D97-AF65-F5344CB8AC3E}">
        <p14:creationId xmlns:p14="http://schemas.microsoft.com/office/powerpoint/2010/main" val="3054937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Beginning of Appraisal Cycle</a:t>
            </a:r>
            <a:endParaRPr lang="en-US" b="1" dirty="0"/>
          </a:p>
        </p:txBody>
      </p:sp>
      <p:sp>
        <p:nvSpPr>
          <p:cNvPr id="6" name="Content Placeholder 5"/>
          <p:cNvSpPr>
            <a:spLocks noGrp="1"/>
          </p:cNvSpPr>
          <p:nvPr>
            <p:ph idx="1"/>
          </p:nvPr>
        </p:nvSpPr>
        <p:spPr>
          <a:xfrm>
            <a:off x="2589212" y="3080378"/>
            <a:ext cx="8473235" cy="3096304"/>
          </a:xfrm>
        </p:spPr>
        <p:txBody>
          <a:bodyPr>
            <a:normAutofit/>
          </a:bodyPr>
          <a:lstStyle/>
          <a:p>
            <a:r>
              <a:rPr lang="en-US" sz="2000" b="1" dirty="0" smtClean="0"/>
              <a:t>Initiate a new performance plan</a:t>
            </a:r>
          </a:p>
          <a:p>
            <a:r>
              <a:rPr lang="en-US" sz="2000" b="1" dirty="0" smtClean="0"/>
              <a:t>Includes a maximum of ten performance elements and related performance standards</a:t>
            </a:r>
          </a:p>
          <a:p>
            <a:r>
              <a:rPr lang="en-US" sz="2000" b="1" dirty="0" smtClean="0"/>
              <a:t>Two approaches to creating a performance plan:</a:t>
            </a:r>
          </a:p>
          <a:p>
            <a:pPr lvl="1"/>
            <a:r>
              <a:rPr lang="en-US" sz="1400" b="1" dirty="0"/>
              <a:t>E</a:t>
            </a:r>
            <a:r>
              <a:rPr lang="en-US" sz="1400" b="1" dirty="0" smtClean="0"/>
              <a:t>mployee create the plan; or </a:t>
            </a:r>
          </a:p>
          <a:p>
            <a:pPr lvl="1"/>
            <a:r>
              <a:rPr lang="en-US" sz="1400" b="1" dirty="0" smtClean="0"/>
              <a:t>Create the plan for your employee. </a:t>
            </a:r>
            <a:endParaRPr lang="en-US" sz="2000" b="1" dirty="0"/>
          </a:p>
          <a:p>
            <a:r>
              <a:rPr lang="en-US" sz="2000" b="1" dirty="0" smtClean="0"/>
              <a:t>Communicate with your employee</a:t>
            </a:r>
            <a:endParaRPr lang="en-US" sz="400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11273" y="1384182"/>
            <a:ext cx="3024712" cy="1696195"/>
          </a:xfrm>
          <a:prstGeom prst="rect">
            <a:avLst/>
          </a:prstGeom>
        </p:spPr>
      </p:pic>
    </p:spTree>
    <p:extLst>
      <p:ext uri="{BB962C8B-B14F-4D97-AF65-F5344CB8AC3E}">
        <p14:creationId xmlns:p14="http://schemas.microsoft.com/office/powerpoint/2010/main" val="1531127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Annual Appraisal</a:t>
            </a:r>
            <a:endParaRPr lang="en-US" b="1" dirty="0"/>
          </a:p>
        </p:txBody>
      </p:sp>
      <p:sp>
        <p:nvSpPr>
          <p:cNvPr id="3" name="Content Placeholder 2"/>
          <p:cNvSpPr>
            <a:spLocks noGrp="1"/>
          </p:cNvSpPr>
          <p:nvPr>
            <p:ph idx="1"/>
          </p:nvPr>
        </p:nvSpPr>
        <p:spPr/>
        <p:txBody>
          <a:bodyPr>
            <a:normAutofit lnSpcReduction="10000"/>
          </a:bodyPr>
          <a:lstStyle/>
          <a:p>
            <a:endParaRPr lang="en-US" dirty="0" smtClean="0"/>
          </a:p>
          <a:p>
            <a:r>
              <a:rPr lang="en-US" b="1" dirty="0" smtClean="0"/>
              <a:t>Complete at the end of the rating cycle</a:t>
            </a:r>
          </a:p>
          <a:p>
            <a:r>
              <a:rPr lang="en-US" b="1" dirty="0" smtClean="0"/>
              <a:t>Go </a:t>
            </a:r>
            <a:r>
              <a:rPr lang="en-US" b="1" dirty="0"/>
              <a:t>to DCPDS link: https://compo.dcpds.cpms.osd.mil/ </a:t>
            </a:r>
          </a:p>
          <a:p>
            <a:r>
              <a:rPr lang="en-US" b="1" dirty="0"/>
              <a:t>Accept the DoD Notice and Consent Banner </a:t>
            </a:r>
          </a:p>
          <a:p>
            <a:r>
              <a:rPr lang="en-US" b="1" dirty="0"/>
              <a:t>Select button 'Smart Card Log In' </a:t>
            </a:r>
          </a:p>
          <a:p>
            <a:r>
              <a:rPr lang="en-US" b="1" dirty="0"/>
              <a:t>Select </a:t>
            </a:r>
            <a:r>
              <a:rPr lang="en-US" b="1" dirty="0" smtClean="0"/>
              <a:t>certificate </a:t>
            </a:r>
            <a:endParaRPr lang="en-US" b="1" dirty="0"/>
          </a:p>
          <a:p>
            <a:r>
              <a:rPr lang="en-US" b="1" dirty="0"/>
              <a:t>Select HR </a:t>
            </a:r>
            <a:r>
              <a:rPr lang="en-US" b="1" dirty="0" err="1"/>
              <a:t>Mybiz</a:t>
            </a:r>
            <a:r>
              <a:rPr lang="en-US" b="1" dirty="0"/>
              <a:t>+ Tile </a:t>
            </a:r>
          </a:p>
          <a:p>
            <a:r>
              <a:rPr lang="en-US" b="1" dirty="0"/>
              <a:t>Accept Privacy Statement </a:t>
            </a:r>
          </a:p>
          <a:p>
            <a:r>
              <a:rPr lang="en-US" b="1" dirty="0"/>
              <a:t>Select Performance Management and Appraisal link located under ‘Manager Functions’ </a:t>
            </a:r>
          </a:p>
          <a:p>
            <a:endParaRPr lang="en-US" dirty="0"/>
          </a:p>
        </p:txBody>
      </p:sp>
    </p:spTree>
    <p:extLst>
      <p:ext uri="{BB962C8B-B14F-4D97-AF65-F5344CB8AC3E}">
        <p14:creationId xmlns:p14="http://schemas.microsoft.com/office/powerpoint/2010/main" val="1947058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89212" y="4900473"/>
            <a:ext cx="8915400" cy="1571347"/>
          </a:xfrm>
        </p:spPr>
        <p:txBody>
          <a:bodyPr/>
          <a:lstStyle/>
          <a:p>
            <a:r>
              <a:rPr lang="en-US" dirty="0" smtClean="0"/>
              <a:t>Click on Annual Appraisal Tab</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5728" y="79481"/>
            <a:ext cx="11681936" cy="4190677"/>
          </a:xfrm>
          <a:prstGeom prst="rect">
            <a:avLst/>
          </a:prstGeom>
        </p:spPr>
      </p:pic>
      <p:sp>
        <p:nvSpPr>
          <p:cNvPr id="12" name="Oval 11"/>
          <p:cNvSpPr/>
          <p:nvPr/>
        </p:nvSpPr>
        <p:spPr>
          <a:xfrm>
            <a:off x="1544715" y="79481"/>
            <a:ext cx="967666" cy="3732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774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401873" y="6010290"/>
            <a:ext cx="8915400" cy="847710"/>
          </a:xfrm>
        </p:spPr>
        <p:txBody>
          <a:bodyPr>
            <a:normAutofit fontScale="70000" lnSpcReduction="20000"/>
          </a:bodyPr>
          <a:lstStyle/>
          <a:p>
            <a:r>
              <a:rPr lang="en-US" b="1" dirty="0" smtClean="0"/>
              <a:t>Add assessment </a:t>
            </a:r>
          </a:p>
          <a:p>
            <a:r>
              <a:rPr lang="en-US" b="1" dirty="0" smtClean="0"/>
              <a:t>Click Dropdown add rating</a:t>
            </a:r>
          </a:p>
          <a:p>
            <a:r>
              <a:rPr lang="en-US" b="1" dirty="0" smtClean="0"/>
              <a:t>Click go to next performance element</a:t>
            </a:r>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2111" y="55623"/>
            <a:ext cx="11092501" cy="5954667"/>
          </a:xfrm>
          <a:prstGeom prst="rect">
            <a:avLst/>
          </a:prstGeom>
          <a:solidFill>
            <a:srgbClr val="FFC000"/>
          </a:solidFill>
        </p:spPr>
      </p:pic>
      <p:sp>
        <p:nvSpPr>
          <p:cNvPr id="6" name="Rectangle 5"/>
          <p:cNvSpPr/>
          <p:nvPr/>
        </p:nvSpPr>
        <p:spPr>
          <a:xfrm>
            <a:off x="9552373" y="395510"/>
            <a:ext cx="1544715" cy="5770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Assessments and Ratings Tab</a:t>
            </a:r>
            <a:endParaRPr lang="en-US" sz="1400" b="1" dirty="0">
              <a:solidFill>
                <a:schemeClr val="tx1"/>
              </a:solidFill>
            </a:endParaRPr>
          </a:p>
        </p:txBody>
      </p:sp>
      <p:sp>
        <p:nvSpPr>
          <p:cNvPr id="7" name="Right Arrow 6"/>
          <p:cNvSpPr/>
          <p:nvPr/>
        </p:nvSpPr>
        <p:spPr>
          <a:xfrm rot="10800000">
            <a:off x="7945516" y="1121038"/>
            <a:ext cx="1606857"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945516" y="1649605"/>
            <a:ext cx="3329758" cy="369332"/>
          </a:xfrm>
          <a:prstGeom prst="rect">
            <a:avLst/>
          </a:prstGeom>
          <a:noFill/>
        </p:spPr>
        <p:txBody>
          <a:bodyPr wrap="none" rtlCol="0">
            <a:spAutoFit/>
          </a:bodyPr>
          <a:lstStyle/>
          <a:p>
            <a:r>
              <a:rPr lang="en-US" dirty="0" smtClean="0"/>
              <a:t>Employee added their input</a:t>
            </a:r>
            <a:endParaRPr lang="en-US" dirty="0"/>
          </a:p>
        </p:txBody>
      </p:sp>
      <p:sp>
        <p:nvSpPr>
          <p:cNvPr id="9" name="Right Arrow 8"/>
          <p:cNvSpPr/>
          <p:nvPr/>
        </p:nvSpPr>
        <p:spPr>
          <a:xfrm rot="10800000">
            <a:off x="8158578" y="3158080"/>
            <a:ext cx="2325949"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007658" y="3882811"/>
            <a:ext cx="3267616" cy="338554"/>
          </a:xfrm>
          <a:prstGeom prst="rect">
            <a:avLst/>
          </a:prstGeom>
          <a:noFill/>
        </p:spPr>
        <p:txBody>
          <a:bodyPr wrap="square" rtlCol="0">
            <a:spAutoFit/>
          </a:bodyPr>
          <a:lstStyle/>
          <a:p>
            <a:r>
              <a:rPr lang="en-US" sz="1600" dirty="0" smtClean="0"/>
              <a:t>Rater will add their assessment</a:t>
            </a:r>
            <a:endParaRPr lang="en-US" sz="1600" dirty="0"/>
          </a:p>
        </p:txBody>
      </p:sp>
      <p:sp>
        <p:nvSpPr>
          <p:cNvPr id="11" name="Right Arrow 10"/>
          <p:cNvSpPr/>
          <p:nvPr/>
        </p:nvSpPr>
        <p:spPr>
          <a:xfrm rot="10800000">
            <a:off x="4572000" y="4785064"/>
            <a:ext cx="978408"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773630" y="4900365"/>
            <a:ext cx="2171886" cy="461665"/>
          </a:xfrm>
          <a:prstGeom prst="rect">
            <a:avLst/>
          </a:prstGeom>
          <a:noFill/>
        </p:spPr>
        <p:txBody>
          <a:bodyPr wrap="square" rtlCol="0">
            <a:spAutoFit/>
          </a:bodyPr>
          <a:lstStyle/>
          <a:p>
            <a:r>
              <a:rPr lang="en-US" sz="1200" b="1" dirty="0" smtClean="0"/>
              <a:t>Click Dropdown to add rating for this element</a:t>
            </a:r>
            <a:endParaRPr lang="en-US" sz="1200" b="1" dirty="0"/>
          </a:p>
        </p:txBody>
      </p:sp>
      <p:sp>
        <p:nvSpPr>
          <p:cNvPr id="13" name="Rectangle 12"/>
          <p:cNvSpPr/>
          <p:nvPr/>
        </p:nvSpPr>
        <p:spPr>
          <a:xfrm>
            <a:off x="10191565" y="5345170"/>
            <a:ext cx="1207363" cy="3409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8663058" y="5302443"/>
            <a:ext cx="978408"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135083" y="5702481"/>
            <a:ext cx="3275860" cy="646331"/>
          </a:xfrm>
          <a:prstGeom prst="rect">
            <a:avLst/>
          </a:prstGeom>
          <a:noFill/>
        </p:spPr>
        <p:txBody>
          <a:bodyPr wrap="square" rtlCol="0">
            <a:spAutoFit/>
          </a:bodyPr>
          <a:lstStyle/>
          <a:p>
            <a:r>
              <a:rPr lang="en-US" b="1" dirty="0" smtClean="0"/>
              <a:t>Click when finished all elements</a:t>
            </a:r>
            <a:endParaRPr lang="en-US" b="1" dirty="0"/>
          </a:p>
        </p:txBody>
      </p:sp>
    </p:spTree>
    <p:extLst>
      <p:ext uri="{BB962C8B-B14F-4D97-AF65-F5344CB8AC3E}">
        <p14:creationId xmlns:p14="http://schemas.microsoft.com/office/powerpoint/2010/main" val="4253417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92925" y="5234293"/>
            <a:ext cx="8915400" cy="1404898"/>
          </a:xfrm>
        </p:spPr>
        <p:txBody>
          <a:bodyPr/>
          <a:lstStyle/>
          <a:p>
            <a:r>
              <a:rPr lang="en-US" b="1" dirty="0" smtClean="0"/>
              <a:t>Click on the Rating of Record Tab</a:t>
            </a:r>
          </a:p>
          <a:p>
            <a:r>
              <a:rPr lang="en-US" b="1" dirty="0" smtClean="0"/>
              <a:t>Check for updates</a:t>
            </a:r>
          </a:p>
          <a:p>
            <a:r>
              <a:rPr lang="en-US" b="1" dirty="0" smtClean="0"/>
              <a:t>Select Save and Continue</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39011" y="80755"/>
            <a:ext cx="9723769" cy="4881861"/>
          </a:xfrm>
          <a:prstGeom prst="rect">
            <a:avLst/>
          </a:prstGeom>
        </p:spPr>
      </p:pic>
      <p:sp>
        <p:nvSpPr>
          <p:cNvPr id="5" name="Rectangle 4"/>
          <p:cNvSpPr/>
          <p:nvPr/>
        </p:nvSpPr>
        <p:spPr>
          <a:xfrm>
            <a:off x="3240348" y="130491"/>
            <a:ext cx="1056443" cy="22194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Rating of Record</a:t>
            </a:r>
            <a:endParaRPr lang="en-US" sz="800" b="1" dirty="0">
              <a:solidFill>
                <a:schemeClr val="tx1"/>
              </a:solidFill>
            </a:endParaRPr>
          </a:p>
        </p:txBody>
      </p:sp>
      <p:sp>
        <p:nvSpPr>
          <p:cNvPr id="6" name="Rectangle 5"/>
          <p:cNvSpPr/>
          <p:nvPr/>
        </p:nvSpPr>
        <p:spPr>
          <a:xfrm>
            <a:off x="10715348" y="4651899"/>
            <a:ext cx="958788" cy="22194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solidFill>
              </a:rPr>
              <a:t>Save and Continue</a:t>
            </a:r>
            <a:endParaRPr lang="en-US" sz="600" b="1" dirty="0">
              <a:solidFill>
                <a:schemeClr val="tx1"/>
              </a:solidFill>
            </a:endParaRPr>
          </a:p>
        </p:txBody>
      </p:sp>
    </p:spTree>
    <p:extLst>
      <p:ext uri="{BB962C8B-B14F-4D97-AF65-F5344CB8AC3E}">
        <p14:creationId xmlns:p14="http://schemas.microsoft.com/office/powerpoint/2010/main" val="173179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89212" y="4731798"/>
            <a:ext cx="8915400" cy="1179424"/>
          </a:xfrm>
        </p:spPr>
        <p:txBody>
          <a:bodyPr>
            <a:normAutofit/>
          </a:bodyPr>
          <a:lstStyle/>
          <a:p>
            <a:r>
              <a:rPr lang="en-US" b="1" dirty="0" smtClean="0"/>
              <a:t>Click </a:t>
            </a:r>
            <a:r>
              <a:rPr lang="en-US" b="1" dirty="0"/>
              <a:t>Approvals and Acknowledgements tab</a:t>
            </a:r>
          </a:p>
          <a:p>
            <a:r>
              <a:rPr lang="en-US" b="1" dirty="0"/>
              <a:t>Click Start for Step </a:t>
            </a:r>
            <a:r>
              <a:rPr lang="en-US" b="1" dirty="0" smtClean="0"/>
              <a:t>1</a:t>
            </a:r>
            <a:endParaRPr lang="en-US" b="1" dirty="0"/>
          </a:p>
          <a:p>
            <a:r>
              <a:rPr lang="en-US" b="1" dirty="0"/>
              <a:t>Go through the steps for acknowledgement</a:t>
            </a:r>
          </a:p>
          <a:p>
            <a:pPr marL="0" indent="0">
              <a:buNone/>
            </a:pP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296" y="71021"/>
            <a:ext cx="11906431" cy="4545367"/>
          </a:xfrm>
          <a:prstGeom prst="rect">
            <a:avLst/>
          </a:prstGeom>
        </p:spPr>
      </p:pic>
    </p:spTree>
    <p:extLst>
      <p:ext uri="{BB962C8B-B14F-4D97-AF65-F5344CB8AC3E}">
        <p14:creationId xmlns:p14="http://schemas.microsoft.com/office/powerpoint/2010/main" val="1096297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70843" y="5058298"/>
            <a:ext cx="9533769" cy="1399600"/>
          </a:xfrm>
        </p:spPr>
        <p:txBody>
          <a:bodyPr>
            <a:normAutofit fontScale="92500" lnSpcReduction="20000"/>
          </a:bodyPr>
          <a:lstStyle/>
          <a:p>
            <a:endParaRPr lang="en-US" b="1" dirty="0" smtClean="0"/>
          </a:p>
          <a:p>
            <a:r>
              <a:rPr lang="en-US" b="1" dirty="0" smtClean="0"/>
              <a:t>Use option A</a:t>
            </a:r>
          </a:p>
          <a:p>
            <a:r>
              <a:rPr lang="en-US" b="1" dirty="0" smtClean="0"/>
              <a:t>Click transfer to HLR with email or without email</a:t>
            </a:r>
          </a:p>
          <a:p>
            <a:r>
              <a:rPr lang="en-US" b="1" dirty="0" smtClean="0"/>
              <a:t>If sending with email add information in box below Message to HLR</a:t>
            </a:r>
          </a:p>
          <a:p>
            <a:endParaRPr lang="en-US" b="1"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5746" y="77434"/>
            <a:ext cx="11735817" cy="4980864"/>
          </a:xfrm>
          <a:prstGeom prst="rect">
            <a:avLst/>
          </a:prstGeom>
        </p:spPr>
      </p:pic>
    </p:spTree>
    <p:extLst>
      <p:ext uri="{BB962C8B-B14F-4D97-AF65-F5344CB8AC3E}">
        <p14:creationId xmlns:p14="http://schemas.microsoft.com/office/powerpoint/2010/main" val="1912399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940681" y="4276708"/>
            <a:ext cx="7375171" cy="2581291"/>
          </a:xfrm>
        </p:spPr>
        <p:txBody>
          <a:bodyPr>
            <a:normAutofit/>
          </a:bodyPr>
          <a:lstStyle/>
          <a:p>
            <a:r>
              <a:rPr lang="en-US" b="1" dirty="0" smtClean="0"/>
              <a:t>After the higher level review official sends the appraisal back, click start next to step 3</a:t>
            </a:r>
          </a:p>
          <a:p>
            <a:r>
              <a:rPr lang="en-US" b="1" dirty="0" smtClean="0"/>
              <a:t>Annotate the date you communicated with the employee</a:t>
            </a:r>
          </a:p>
          <a:p>
            <a:r>
              <a:rPr lang="en-US" b="1" dirty="0" smtClean="0"/>
              <a:t>Click the drop down next to communication method </a:t>
            </a:r>
          </a:p>
          <a:p>
            <a:r>
              <a:rPr lang="en-US" b="1" dirty="0" smtClean="0"/>
              <a:t>Select the communication method</a:t>
            </a:r>
          </a:p>
          <a:p>
            <a:r>
              <a:rPr lang="en-US" b="1" dirty="0" smtClean="0"/>
              <a:t>Click save and transfer to employee for Acknowledgement</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4196810"/>
          </a:xfrm>
          <a:prstGeom prst="rect">
            <a:avLst/>
          </a:prstGeom>
        </p:spPr>
      </p:pic>
    </p:spTree>
    <p:extLst>
      <p:ext uri="{BB962C8B-B14F-4D97-AF65-F5344CB8AC3E}">
        <p14:creationId xmlns:p14="http://schemas.microsoft.com/office/powerpoint/2010/main" val="1948107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3319" y="4800600"/>
            <a:ext cx="8915400" cy="566738"/>
          </a:xfrm>
        </p:spPr>
        <p:txBody>
          <a:bodyPr/>
          <a:lstStyle/>
          <a:p>
            <a:pPr algn="ctr"/>
            <a:r>
              <a:rPr lang="en-US" b="1" dirty="0" smtClean="0"/>
              <a:t>YOU DID IT!</a:t>
            </a:r>
            <a:endParaRPr lang="en-US" b="1" dirty="0"/>
          </a:p>
        </p:txBody>
      </p:sp>
      <p:sp>
        <p:nvSpPr>
          <p:cNvPr id="4" name="Text Placeholder 3"/>
          <p:cNvSpPr>
            <a:spLocks noGrp="1"/>
          </p:cNvSpPr>
          <p:nvPr>
            <p:ph type="body" sz="half" idx="2"/>
          </p:nvPr>
        </p:nvSpPr>
        <p:spPr>
          <a:xfrm>
            <a:off x="2589212" y="5367338"/>
            <a:ext cx="8963009" cy="861446"/>
          </a:xfrm>
        </p:spPr>
        <p:txBody>
          <a:bodyPr>
            <a:normAutofit/>
          </a:bodyPr>
          <a:lstStyle/>
          <a:p>
            <a:pPr algn="ctr"/>
            <a:r>
              <a:rPr lang="en-US" sz="1800" b="1" dirty="0" smtClean="0"/>
              <a:t>You completed a performance appraisal!</a:t>
            </a:r>
            <a:endParaRPr lang="en-US" sz="1800" b="1" dirty="0"/>
          </a:p>
        </p:txBody>
      </p:sp>
      <p:pic>
        <p:nvPicPr>
          <p:cNvPr id="10" name="Picture Placeholder 9"/>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2924772" y="1393928"/>
            <a:ext cx="7223272" cy="3123303"/>
          </a:xfrm>
        </p:spPr>
      </p:pic>
    </p:spTree>
    <p:extLst>
      <p:ext uri="{BB962C8B-B14F-4D97-AF65-F5344CB8AC3E}">
        <p14:creationId xmlns:p14="http://schemas.microsoft.com/office/powerpoint/2010/main" val="488229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3" y="4127619"/>
            <a:ext cx="8915400" cy="1239719"/>
          </a:xfrm>
        </p:spPr>
        <p:txBody>
          <a:bodyPr>
            <a:noAutofit/>
          </a:bodyPr>
          <a:lstStyle/>
          <a:p>
            <a:pPr algn="ctr"/>
            <a:r>
              <a:rPr lang="en-US" sz="4800" b="1" dirty="0" smtClean="0"/>
              <a:t>Questions?</a:t>
            </a:r>
            <a:endParaRPr lang="en-US" sz="4800" b="1" dirty="0"/>
          </a:p>
        </p:txBody>
      </p:sp>
      <p:sp>
        <p:nvSpPr>
          <p:cNvPr id="4" name="Text Placeholder 3"/>
          <p:cNvSpPr>
            <a:spLocks noGrp="1"/>
          </p:cNvSpPr>
          <p:nvPr>
            <p:ph type="body" sz="half" idx="2"/>
          </p:nvPr>
        </p:nvSpPr>
        <p:spPr/>
        <p:txBody>
          <a:bodyPr/>
          <a:lstStyle/>
          <a:p>
            <a:endParaRPr lang="en-US"/>
          </a:p>
        </p:txBody>
      </p:sp>
      <p:pic>
        <p:nvPicPr>
          <p:cNvPr id="17" name="Picture 1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92518" y="1188844"/>
            <a:ext cx="6537979" cy="2622579"/>
          </a:xfrm>
          <a:prstGeom prst="rect">
            <a:avLst/>
          </a:prstGeom>
        </p:spPr>
      </p:pic>
    </p:spTree>
    <p:extLst>
      <p:ext uri="{BB962C8B-B14F-4D97-AF65-F5344CB8AC3E}">
        <p14:creationId xmlns:p14="http://schemas.microsoft.com/office/powerpoint/2010/main" val="266405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dirty="0"/>
          </a:p>
        </p:txBody>
      </p:sp>
      <p:sp>
        <p:nvSpPr>
          <p:cNvPr id="13" name="Content Placeholder 12"/>
          <p:cNvSpPr>
            <a:spLocks noGrp="1"/>
          </p:cNvSpPr>
          <p:nvPr>
            <p:ph idx="1"/>
          </p:nvPr>
        </p:nvSpPr>
        <p:spPr>
          <a:xfrm>
            <a:off x="2832847" y="4652681"/>
            <a:ext cx="8492470" cy="1948823"/>
          </a:xfrm>
        </p:spPr>
        <p:txBody>
          <a:bodyPr/>
          <a:lstStyle/>
          <a:p>
            <a:r>
              <a:rPr lang="en-US" b="1" dirty="0"/>
              <a:t>Go to https://compo.dcpds.cpms.osd.mil/ (</a:t>
            </a:r>
            <a:r>
              <a:rPr lang="en-US" b="1" dirty="0" err="1"/>
              <a:t>MYBiz</a:t>
            </a:r>
            <a:r>
              <a:rPr lang="en-US" b="1" dirty="0"/>
              <a:t>+) </a:t>
            </a:r>
            <a:endParaRPr lang="en-US" b="1" dirty="0" smtClean="0"/>
          </a:p>
          <a:p>
            <a:r>
              <a:rPr lang="en-US" b="1" dirty="0" smtClean="0"/>
              <a:t>Use CAC </a:t>
            </a:r>
            <a:r>
              <a:rPr lang="en-US" b="1" dirty="0"/>
              <a:t>card to log in.  </a:t>
            </a:r>
            <a:endParaRPr lang="en-US" b="1" dirty="0" smtClean="0"/>
          </a:p>
          <a:p>
            <a:r>
              <a:rPr lang="en-US" b="1" dirty="0" smtClean="0"/>
              <a:t>Select Certificate and click ok</a:t>
            </a:r>
          </a:p>
          <a:p>
            <a:r>
              <a:rPr lang="en-US" b="1" dirty="0" smtClean="0"/>
              <a:t>Click accept </a:t>
            </a:r>
            <a:r>
              <a:rPr lang="en-US" b="1" dirty="0"/>
              <a:t>on the Privacy </a:t>
            </a:r>
            <a:r>
              <a:rPr lang="en-US" b="1" dirty="0" smtClean="0"/>
              <a:t>Statement</a:t>
            </a:r>
            <a:endParaRPr lang="en-US" b="1"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1033" y="167295"/>
            <a:ext cx="5909063" cy="3634951"/>
          </a:xfrm>
          <a:prstGeom prst="rect">
            <a:avLst/>
          </a:prstGeom>
        </p:spPr>
      </p:pic>
      <p:sp>
        <p:nvSpPr>
          <p:cNvPr id="3" name="Rectangle 2"/>
          <p:cNvSpPr/>
          <p:nvPr/>
        </p:nvSpPr>
        <p:spPr>
          <a:xfrm>
            <a:off x="3721758" y="1047566"/>
            <a:ext cx="1269506" cy="577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20096" y="178855"/>
            <a:ext cx="6019713" cy="3611829"/>
          </a:xfrm>
          <a:prstGeom prst="rect">
            <a:avLst/>
          </a:prstGeom>
        </p:spPr>
      </p:pic>
      <p:sp>
        <p:nvSpPr>
          <p:cNvPr id="5" name="Rectangle 4"/>
          <p:cNvSpPr/>
          <p:nvPr/>
        </p:nvSpPr>
        <p:spPr>
          <a:xfrm>
            <a:off x="9781436" y="3159659"/>
            <a:ext cx="577048" cy="4673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3175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endParaRPr lang="en-US" dirty="0"/>
          </a:p>
        </p:txBody>
      </p:sp>
      <p:sp>
        <p:nvSpPr>
          <p:cNvPr id="10" name="Content Placeholder 9"/>
          <p:cNvSpPr>
            <a:spLocks noGrp="1"/>
          </p:cNvSpPr>
          <p:nvPr>
            <p:ph idx="1"/>
          </p:nvPr>
        </p:nvSpPr>
        <p:spPr>
          <a:xfrm>
            <a:off x="2495906" y="5787988"/>
            <a:ext cx="8915400" cy="1120590"/>
          </a:xfrm>
        </p:spPr>
        <p:txBody>
          <a:bodyPr>
            <a:normAutofit fontScale="70000" lnSpcReduction="20000"/>
          </a:bodyPr>
          <a:lstStyle/>
          <a:p>
            <a:endParaRPr lang="en-US" dirty="0" smtClean="0"/>
          </a:p>
          <a:p>
            <a:r>
              <a:rPr lang="en-US" sz="2300" b="1" dirty="0" smtClean="0"/>
              <a:t>Select </a:t>
            </a:r>
            <a:r>
              <a:rPr lang="en-US" sz="2300" b="1" dirty="0"/>
              <a:t>Performance Management and Appraisal </a:t>
            </a:r>
            <a:endParaRPr lang="en-US" sz="2300" b="1" dirty="0" smtClean="0"/>
          </a:p>
          <a:p>
            <a:r>
              <a:rPr lang="en-US" sz="2300" b="1" dirty="0" smtClean="0"/>
              <a:t>Can be found on lower </a:t>
            </a:r>
            <a:r>
              <a:rPr lang="en-US" sz="2300" b="1" dirty="0"/>
              <a:t>left side of the screen.</a:t>
            </a:r>
            <a:r>
              <a:rPr lang="en-US" dirty="0"/>
              <a:t/>
            </a:r>
            <a:br>
              <a:rPr lang="en-US" dirty="0"/>
            </a:b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1758" y="0"/>
            <a:ext cx="10029662" cy="5835312"/>
          </a:xfrm>
          <a:prstGeom prst="rect">
            <a:avLst/>
          </a:prstGeom>
        </p:spPr>
      </p:pic>
    </p:spTree>
    <p:extLst>
      <p:ext uri="{BB962C8B-B14F-4D97-AF65-F5344CB8AC3E}">
        <p14:creationId xmlns:p14="http://schemas.microsoft.com/office/powerpoint/2010/main" val="513835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sp>
        <p:nvSpPr>
          <p:cNvPr id="12" name="Content Placeholder 11"/>
          <p:cNvSpPr>
            <a:spLocks noGrp="1"/>
          </p:cNvSpPr>
          <p:nvPr>
            <p:ph idx="1"/>
          </p:nvPr>
        </p:nvSpPr>
        <p:spPr>
          <a:xfrm>
            <a:off x="2589212" y="5742896"/>
            <a:ext cx="8915400" cy="1115104"/>
          </a:xfrm>
        </p:spPr>
        <p:txBody>
          <a:bodyPr>
            <a:normAutofit lnSpcReduction="10000"/>
          </a:bodyPr>
          <a:lstStyle/>
          <a:p>
            <a:r>
              <a:rPr lang="en-US" b="1" dirty="0" smtClean="0"/>
              <a:t>Click the drop down menu under Create a New Plan</a:t>
            </a:r>
          </a:p>
          <a:p>
            <a:r>
              <a:rPr lang="en-US" b="1" dirty="0" smtClean="0"/>
              <a:t>Select </a:t>
            </a:r>
            <a:r>
              <a:rPr lang="en-US" b="1" dirty="0"/>
              <a:t>DoD Performance Management Appraisal Program </a:t>
            </a:r>
            <a:endParaRPr lang="en-US" b="1" dirty="0" smtClean="0"/>
          </a:p>
          <a:p>
            <a:r>
              <a:rPr lang="en-US" b="1" dirty="0" smtClean="0"/>
              <a:t>Click Go</a:t>
            </a:r>
            <a:endParaRPr lang="en-US" b="1"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1410" y="142121"/>
            <a:ext cx="9391741" cy="5512229"/>
          </a:xfrm>
          <a:prstGeom prst="rect">
            <a:avLst/>
          </a:prstGeom>
        </p:spPr>
      </p:pic>
    </p:spTree>
    <p:extLst>
      <p:ext uri="{BB962C8B-B14F-4D97-AF65-F5344CB8AC3E}">
        <p14:creationId xmlns:p14="http://schemas.microsoft.com/office/powerpoint/2010/main" val="944805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sp>
        <p:nvSpPr>
          <p:cNvPr id="12" name="Content Placeholder 11"/>
          <p:cNvSpPr>
            <a:spLocks noGrp="1"/>
          </p:cNvSpPr>
          <p:nvPr>
            <p:ph idx="1"/>
          </p:nvPr>
        </p:nvSpPr>
        <p:spPr>
          <a:xfrm>
            <a:off x="1945491" y="5079050"/>
            <a:ext cx="8915400" cy="2155011"/>
          </a:xfrm>
        </p:spPr>
        <p:txBody>
          <a:bodyPr/>
          <a:lstStyle/>
          <a:p>
            <a:r>
              <a:rPr lang="en-US" sz="1600" b="1" dirty="0" smtClean="0"/>
              <a:t>This is a list of your employees</a:t>
            </a:r>
          </a:p>
          <a:p>
            <a:r>
              <a:rPr lang="en-US" sz="1600" b="1" dirty="0" smtClean="0"/>
              <a:t>Find employee you want to create a plan for</a:t>
            </a:r>
          </a:p>
          <a:p>
            <a:r>
              <a:rPr lang="en-US" sz="1600" b="1" dirty="0" smtClean="0"/>
              <a:t>Click create to create a plan for that employee</a:t>
            </a:r>
          </a:p>
          <a:p>
            <a:r>
              <a:rPr lang="en-US" sz="1600" b="1" dirty="0" smtClean="0"/>
              <a:t>Read </a:t>
            </a:r>
            <a:r>
              <a:rPr lang="en-US" sz="1600" b="1" dirty="0"/>
              <a:t>your role and responsibilities</a:t>
            </a:r>
          </a:p>
          <a:p>
            <a:r>
              <a:rPr lang="en-US" sz="1600" b="1" dirty="0"/>
              <a:t>Click Acknowledge</a:t>
            </a:r>
          </a:p>
          <a:p>
            <a:pPr marL="0" indent="0">
              <a:buNone/>
            </a:pPr>
            <a:endParaRPr lang="en-US" b="1"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5491" y="68884"/>
            <a:ext cx="8112909" cy="5010166"/>
          </a:xfrm>
          <a:prstGeom prst="rect">
            <a:avLst/>
          </a:prstGeom>
        </p:spPr>
      </p:pic>
    </p:spTree>
    <p:extLst>
      <p:ext uri="{BB962C8B-B14F-4D97-AF65-F5344CB8AC3E}">
        <p14:creationId xmlns:p14="http://schemas.microsoft.com/office/powerpoint/2010/main" val="1159818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9" name="Content Placeholder 8"/>
          <p:cNvSpPr>
            <a:spLocks noGrp="1"/>
          </p:cNvSpPr>
          <p:nvPr>
            <p:ph idx="1"/>
          </p:nvPr>
        </p:nvSpPr>
        <p:spPr>
          <a:xfrm>
            <a:off x="1859174" y="5706802"/>
            <a:ext cx="9067169" cy="1349406"/>
          </a:xfrm>
        </p:spPr>
        <p:txBody>
          <a:bodyPr>
            <a:normAutofit/>
          </a:bodyPr>
          <a:lstStyle/>
          <a:p>
            <a:r>
              <a:rPr lang="en-US" b="1" dirty="0" smtClean="0"/>
              <a:t>Review for accuracy</a:t>
            </a:r>
            <a:endParaRPr lang="en-US" b="1" dirty="0"/>
          </a:p>
          <a:p>
            <a:r>
              <a:rPr lang="en-US" b="1" dirty="0" smtClean="0"/>
              <a:t>Make changes, if necessary</a:t>
            </a:r>
          </a:p>
          <a:p>
            <a:r>
              <a:rPr lang="en-US" b="1" dirty="0" smtClean="0"/>
              <a:t>Click Build a new plan</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958" y="22154"/>
            <a:ext cx="10743599" cy="5723524"/>
          </a:xfrm>
          <a:prstGeom prst="rect">
            <a:avLst/>
          </a:prstGeom>
        </p:spPr>
      </p:pic>
      <p:sp>
        <p:nvSpPr>
          <p:cNvPr id="5" name="Rectangle 4"/>
          <p:cNvSpPr/>
          <p:nvPr/>
        </p:nvSpPr>
        <p:spPr>
          <a:xfrm>
            <a:off x="1156996" y="1390261"/>
            <a:ext cx="2164702" cy="3918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715491" y="3574473"/>
            <a:ext cx="4036291" cy="16071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 Arrow 3"/>
          <p:cNvSpPr/>
          <p:nvPr/>
        </p:nvSpPr>
        <p:spPr>
          <a:xfrm>
            <a:off x="7259781" y="4027053"/>
            <a:ext cx="2909455" cy="58189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Review to make sure correct Dates, RO and HLR</a:t>
            </a:r>
            <a:endParaRPr lang="en-US" sz="1100" b="1" dirty="0">
              <a:solidFill>
                <a:schemeClr val="tx1"/>
              </a:solidFill>
            </a:endParaRPr>
          </a:p>
        </p:txBody>
      </p:sp>
      <p:sp>
        <p:nvSpPr>
          <p:cNvPr id="6" name="Left Arrow 5"/>
          <p:cNvSpPr/>
          <p:nvPr/>
        </p:nvSpPr>
        <p:spPr>
          <a:xfrm>
            <a:off x="3755228" y="1390261"/>
            <a:ext cx="2996554" cy="484632"/>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Click to show employee details.  Click again to hide the details </a:t>
            </a:r>
            <a:endParaRPr lang="en-US" sz="800" b="1" dirty="0">
              <a:solidFill>
                <a:schemeClr val="tx1"/>
              </a:solidFill>
            </a:endParaRPr>
          </a:p>
        </p:txBody>
      </p:sp>
      <p:sp>
        <p:nvSpPr>
          <p:cNvPr id="7" name="Right Arrow 6"/>
          <p:cNvSpPr/>
          <p:nvPr/>
        </p:nvSpPr>
        <p:spPr>
          <a:xfrm>
            <a:off x="7666182" y="2317949"/>
            <a:ext cx="2243790"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Click to go to step 1</a:t>
            </a:r>
            <a:endParaRPr lang="en-US" sz="1400" b="1" dirty="0">
              <a:solidFill>
                <a:schemeClr val="tx1"/>
              </a:solidFill>
            </a:endParaRPr>
          </a:p>
        </p:txBody>
      </p:sp>
    </p:spTree>
    <p:extLst>
      <p:ext uri="{BB962C8B-B14F-4D97-AF65-F5344CB8AC3E}">
        <p14:creationId xmlns:p14="http://schemas.microsoft.com/office/powerpoint/2010/main" val="2998032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dirty="0"/>
          </a:p>
        </p:txBody>
      </p:sp>
      <p:sp>
        <p:nvSpPr>
          <p:cNvPr id="9" name="Content Placeholder 8"/>
          <p:cNvSpPr>
            <a:spLocks noGrp="1"/>
          </p:cNvSpPr>
          <p:nvPr>
            <p:ph idx="1"/>
          </p:nvPr>
        </p:nvSpPr>
        <p:spPr>
          <a:xfrm>
            <a:off x="1859174" y="5706802"/>
            <a:ext cx="9067169" cy="1349406"/>
          </a:xfrm>
        </p:spPr>
        <p:txBody>
          <a:bodyPr>
            <a:normAutofit/>
          </a:bodyPr>
          <a:lstStyle/>
          <a:p>
            <a:r>
              <a:rPr lang="en-US" b="1" dirty="0" smtClean="0"/>
              <a:t>Review for accuracy</a:t>
            </a:r>
            <a:endParaRPr lang="en-US" b="1" dirty="0"/>
          </a:p>
          <a:p>
            <a:r>
              <a:rPr lang="en-US" b="1" dirty="0" smtClean="0"/>
              <a:t>Click Save and Continue</a:t>
            </a:r>
          </a:p>
          <a:p>
            <a:r>
              <a:rPr lang="en-US" b="1" dirty="0" smtClean="0"/>
              <a:t>Go to step 2:  Mission Goals</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4863" y="92970"/>
            <a:ext cx="9449619" cy="5194242"/>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20615" y="789026"/>
            <a:ext cx="2926334" cy="951058"/>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90682" y="1091807"/>
            <a:ext cx="2658086" cy="536494"/>
          </a:xfrm>
          <a:prstGeom prst="rect">
            <a:avLst/>
          </a:prstGeom>
        </p:spPr>
      </p:pic>
    </p:spTree>
    <p:extLst>
      <p:ext uri="{BB962C8B-B14F-4D97-AF65-F5344CB8AC3E}">
        <p14:creationId xmlns:p14="http://schemas.microsoft.com/office/powerpoint/2010/main" val="2495172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1568</TotalTime>
  <Words>3259</Words>
  <Application>Microsoft Office PowerPoint</Application>
  <PresentationFormat>Widescreen</PresentationFormat>
  <Paragraphs>344</Paragraphs>
  <Slides>38</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Century Gothic</vt:lpstr>
      <vt:lpstr>Wingdings 3</vt:lpstr>
      <vt:lpstr>Wisp</vt:lpstr>
      <vt:lpstr>DPMAP</vt:lpstr>
      <vt:lpstr>PowerPoint Presentation</vt:lpstr>
      <vt:lpstr>Beginning of Appraisal Cycle</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Create Progress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Annual Appraisal</vt:lpstr>
      <vt:lpstr>PowerPoint Presentation</vt:lpstr>
      <vt:lpstr>PowerPoint Presentation</vt:lpstr>
      <vt:lpstr>PowerPoint Presentation</vt:lpstr>
      <vt:lpstr>PowerPoint Presentation</vt:lpstr>
      <vt:lpstr>PowerPoint Presentation</vt:lpstr>
      <vt:lpstr>PowerPoint Presentation</vt:lpstr>
      <vt:lpstr>YOU DID IT!</vt:lpstr>
      <vt:lpstr>Questions?</vt:lpstr>
    </vt:vector>
  </TitlesOfParts>
  <Company>USMC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DPMAP</dc:title>
  <dc:creator>Celestain CIV Yolanda S</dc:creator>
  <cp:lastModifiedBy>Corbin CIV Ashley D</cp:lastModifiedBy>
  <cp:revision>88</cp:revision>
  <cp:lastPrinted>2018-10-15T19:59:13Z</cp:lastPrinted>
  <dcterms:created xsi:type="dcterms:W3CDTF">2018-10-04T15:24:01Z</dcterms:created>
  <dcterms:modified xsi:type="dcterms:W3CDTF">2019-07-25T20:09:47Z</dcterms:modified>
</cp:coreProperties>
</file>