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5" r:id="rId5"/>
  </p:sldMasterIdLst>
  <p:notesMasterIdLst>
    <p:notesMasterId r:id="rId26"/>
  </p:notesMasterIdLst>
  <p:sldIdLst>
    <p:sldId id="257" r:id="rId6"/>
    <p:sldId id="258" r:id="rId7"/>
    <p:sldId id="260" r:id="rId8"/>
    <p:sldId id="263" r:id="rId9"/>
    <p:sldId id="264" r:id="rId10"/>
    <p:sldId id="261" r:id="rId11"/>
    <p:sldId id="262"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99" d="100"/>
          <a:sy n="99" d="100"/>
        </p:scale>
        <p:origin x="-120" y="-1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6F4AC-0D55-4632-B175-8611DBB0D303}" type="datetimeFigureOut">
              <a:rPr lang="en-US" smtClean="0"/>
              <a:t>8/28/2019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F09FC8-B65A-40A9-9E36-842DD2C7F42E}" type="slidenum">
              <a:rPr lang="en-US" smtClean="0"/>
              <a:t>‹#›</a:t>
            </a:fld>
            <a:endParaRPr lang="en-US"/>
          </a:p>
        </p:txBody>
      </p:sp>
    </p:spTree>
    <p:extLst>
      <p:ext uri="{BB962C8B-B14F-4D97-AF65-F5344CB8AC3E}">
        <p14:creationId xmlns:p14="http://schemas.microsoft.com/office/powerpoint/2010/main" val="283270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CSA= 3 times duty hours </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fld id="{D270B5FF-0B4C-4899-BC87-F677E65055C3}" type="slidenum">
              <a:rPr lang="en-US" altLang="en-US" smtClean="0">
                <a:solidFill>
                  <a:prstClr val="black"/>
                </a:solidFill>
              </a:rPr>
              <a:pPr/>
              <a:t>6</a:t>
            </a:fld>
            <a:endParaRPr lang="en-US" altLang="en-US" smtClean="0">
              <a:solidFill>
                <a:prstClr val="black"/>
              </a:solidFill>
            </a:endParaRPr>
          </a:p>
        </p:txBody>
      </p:sp>
    </p:spTree>
    <p:extLst>
      <p:ext uri="{BB962C8B-B14F-4D97-AF65-F5344CB8AC3E}">
        <p14:creationId xmlns:p14="http://schemas.microsoft.com/office/powerpoint/2010/main" val="2029438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fld id="{40E11C2F-A84F-469C-95D1-3E11C642FF0C}" type="slidenum">
              <a:rPr lang="en-US" altLang="en-US" smtClean="0">
                <a:solidFill>
                  <a:prstClr val="black"/>
                </a:solidFill>
              </a:rPr>
              <a:pPr/>
              <a:t>8</a:t>
            </a:fld>
            <a:endParaRPr lang="en-US" altLang="en-US" smtClean="0">
              <a:solidFill>
                <a:prstClr val="black"/>
              </a:solidFill>
            </a:endParaRPr>
          </a:p>
        </p:txBody>
      </p:sp>
    </p:spTree>
    <p:extLst>
      <p:ext uri="{BB962C8B-B14F-4D97-AF65-F5344CB8AC3E}">
        <p14:creationId xmlns:p14="http://schemas.microsoft.com/office/powerpoint/2010/main" val="1933251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Benefit to MCISRE+ Right Time in your career </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fld id="{3CD4E398-E856-43B4-8C07-7247E1B24F2A}" type="slidenum">
              <a:rPr lang="en-US" altLang="en-US" smtClean="0">
                <a:solidFill>
                  <a:prstClr val="black"/>
                </a:solidFill>
              </a:rPr>
              <a:pPr/>
              <a:t>12</a:t>
            </a:fld>
            <a:endParaRPr lang="en-US" altLang="en-US" smtClean="0">
              <a:solidFill>
                <a:prstClr val="black"/>
              </a:solidFill>
            </a:endParaRPr>
          </a:p>
        </p:txBody>
      </p:sp>
    </p:spTree>
    <p:extLst>
      <p:ext uri="{BB962C8B-B14F-4D97-AF65-F5344CB8AC3E}">
        <p14:creationId xmlns:p14="http://schemas.microsoft.com/office/powerpoint/2010/main" val="4163861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fld id="{940A72F6-0CAC-4EBF-A9A5-D2AEE53E30FF}" type="slidenum">
              <a:rPr lang="en-US" altLang="en-US" smtClean="0">
                <a:solidFill>
                  <a:prstClr val="black"/>
                </a:solidFill>
              </a:rPr>
              <a:pPr/>
              <a:t>20</a:t>
            </a:fld>
            <a:endParaRPr lang="en-US" altLang="en-US" smtClean="0">
              <a:solidFill>
                <a:prstClr val="black"/>
              </a:solidFill>
            </a:endParaRPr>
          </a:p>
        </p:txBody>
      </p:sp>
    </p:spTree>
    <p:extLst>
      <p:ext uri="{BB962C8B-B14F-4D97-AF65-F5344CB8AC3E}">
        <p14:creationId xmlns:p14="http://schemas.microsoft.com/office/powerpoint/2010/main" val="38390507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userDrawn="1"/>
        </p:nvSpPr>
        <p:spPr bwMode="auto">
          <a:xfrm>
            <a:off x="0" y="1651958"/>
            <a:ext cx="12192000" cy="184666"/>
          </a:xfrm>
          <a:prstGeom prst="rect">
            <a:avLst/>
          </a:prstGeom>
          <a:solidFill>
            <a:schemeClr val="accent6">
              <a:lumMod val="50000"/>
            </a:schemeClr>
          </a:solidFill>
          <a:ln w="9525" cap="flat" cmpd="sng" algn="ctr">
            <a:noFill/>
            <a:prstDash val="solid"/>
            <a:round/>
            <a:headEnd type="none" w="sm" len="sm"/>
            <a:tailEnd type="none" w="sm" len="sm"/>
          </a:ln>
          <a:effectLst>
            <a:glow rad="139700">
              <a:schemeClr val="accent4">
                <a:satMod val="175000"/>
                <a:alpha val="40000"/>
              </a:schemeClr>
            </a:glow>
          </a:effectLst>
          <a:scene3d>
            <a:camera prst="orthographicFront"/>
            <a:lightRig rig="threePt" dir="t"/>
          </a:scene3d>
          <a:sp3d>
            <a:bevelT/>
          </a:sp3d>
        </p:spPr>
        <p:txBody>
          <a:bodyPr lIns="0" tIns="0" rIns="0" bIns="0">
            <a:spAutoFit/>
          </a:bodyPr>
          <a:lstStyle/>
          <a:p>
            <a:pPr eaLnBrk="0" fontAlgn="base" hangingPunct="0">
              <a:spcBef>
                <a:spcPct val="0"/>
              </a:spcBef>
              <a:spcAft>
                <a:spcPct val="0"/>
              </a:spcAft>
              <a:defRPr/>
            </a:pPr>
            <a:endParaRPr lang="en-US" sz="1200">
              <a:solidFill>
                <a:srgbClr val="000000"/>
              </a:solidFill>
              <a:latin typeface="Times New Roman" panose="02020603050405020304" pitchFamily="18" charset="0"/>
              <a:cs typeface="Arial" charset="0"/>
            </a:endParaRPr>
          </a:p>
        </p:txBody>
      </p:sp>
      <p:sp>
        <p:nvSpPr>
          <p:cNvPr id="5" name="Rectangle 7"/>
          <p:cNvSpPr>
            <a:spLocks noChangeArrowheads="1"/>
          </p:cNvSpPr>
          <p:nvPr/>
        </p:nvSpPr>
        <p:spPr bwMode="auto">
          <a:xfrm>
            <a:off x="1676400" y="304801"/>
            <a:ext cx="88392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eaLnBrk="0" fontAlgn="base" hangingPunct="0">
              <a:spcBef>
                <a:spcPct val="0"/>
              </a:spcBef>
              <a:spcAft>
                <a:spcPct val="0"/>
              </a:spcAft>
              <a:defRPr/>
            </a:pPr>
            <a:endParaRPr lang="en-US" altLang="en-US" sz="2400" smtClean="0">
              <a:solidFill>
                <a:srgbClr val="000000"/>
              </a:solidFill>
            </a:endParaRPr>
          </a:p>
        </p:txBody>
      </p:sp>
      <p:sp>
        <p:nvSpPr>
          <p:cNvPr id="6" name="Rectangle 8"/>
          <p:cNvSpPr>
            <a:spLocks noChangeArrowheads="1"/>
          </p:cNvSpPr>
          <p:nvPr/>
        </p:nvSpPr>
        <p:spPr bwMode="auto">
          <a:xfrm>
            <a:off x="812800" y="19050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eaLnBrk="0" fontAlgn="base" hangingPunct="0">
              <a:spcBef>
                <a:spcPct val="0"/>
              </a:spcBef>
              <a:spcAft>
                <a:spcPct val="0"/>
              </a:spcAft>
              <a:defRPr/>
            </a:pPr>
            <a:endParaRPr lang="en-US" altLang="en-US" sz="2400" smtClean="0">
              <a:solidFill>
                <a:srgbClr val="000000"/>
              </a:solidFill>
            </a:endParaRPr>
          </a:p>
        </p:txBody>
      </p:sp>
      <p:sp>
        <p:nvSpPr>
          <p:cNvPr id="7" name="Rectangle 9"/>
          <p:cNvSpPr>
            <a:spLocks noChangeArrowheads="1"/>
          </p:cNvSpPr>
          <p:nvPr/>
        </p:nvSpPr>
        <p:spPr bwMode="auto">
          <a:xfrm>
            <a:off x="4165600" y="62484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lgn="ctr" eaLnBrk="0" fontAlgn="base" hangingPunct="0">
              <a:spcBef>
                <a:spcPct val="0"/>
              </a:spcBef>
              <a:spcAft>
                <a:spcPct val="0"/>
              </a:spcAft>
              <a:defRPr/>
            </a:pPr>
            <a:endParaRPr lang="en-US" altLang="en-US" sz="1400" smtClean="0">
              <a:solidFill>
                <a:srgbClr val="000000"/>
              </a:solidFill>
            </a:endParaRPr>
          </a:p>
        </p:txBody>
      </p:sp>
      <p:sp>
        <p:nvSpPr>
          <p:cNvPr id="8" name="Rectangle 10"/>
          <p:cNvSpPr>
            <a:spLocks noChangeArrowheads="1"/>
          </p:cNvSpPr>
          <p:nvPr userDrawn="1"/>
        </p:nvSpPr>
        <p:spPr bwMode="auto">
          <a:xfrm>
            <a:off x="8737600"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lgn="r" eaLnBrk="0" fontAlgn="base" hangingPunct="0">
              <a:spcBef>
                <a:spcPct val="0"/>
              </a:spcBef>
              <a:spcAft>
                <a:spcPct val="0"/>
              </a:spcAft>
              <a:defRPr/>
            </a:pPr>
            <a:endParaRPr lang="en-US" altLang="en-US" sz="1400" smtClean="0">
              <a:solidFill>
                <a:srgbClr val="000000"/>
              </a:solidFill>
            </a:endParaRPr>
          </a:p>
        </p:txBody>
      </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79800" y="836613"/>
            <a:ext cx="52324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0" name="Rectangle 2"/>
          <p:cNvSpPr>
            <a:spLocks noGrp="1" noChangeArrowheads="1"/>
          </p:cNvSpPr>
          <p:nvPr>
            <p:ph type="ctrTitle"/>
          </p:nvPr>
        </p:nvSpPr>
        <p:spPr>
          <a:xfrm>
            <a:off x="914400" y="4522769"/>
            <a:ext cx="10363200" cy="668338"/>
          </a:xfrm>
        </p:spPr>
        <p:txBody>
          <a:bodyPr/>
          <a:lstStyle>
            <a:lvl1pPr>
              <a:defRPr sz="3200">
                <a:solidFill>
                  <a:schemeClr val="tx1"/>
                </a:solidFill>
                <a:latin typeface="+mj-lt"/>
                <a:cs typeface="Times New Roman" pitchFamily="18" charset="0"/>
              </a:defRPr>
            </a:lvl1pPr>
          </a:lstStyle>
          <a:p>
            <a:r>
              <a:rPr lang="en-US" dirty="0" smtClean="0"/>
              <a:t>Click to edit Master title style</a:t>
            </a:r>
            <a:endParaRPr lang="en-US" dirty="0"/>
          </a:p>
        </p:txBody>
      </p:sp>
      <p:sp>
        <p:nvSpPr>
          <p:cNvPr id="7171" name="Rectangle 3"/>
          <p:cNvSpPr>
            <a:spLocks noGrp="1" noChangeArrowheads="1"/>
          </p:cNvSpPr>
          <p:nvPr>
            <p:ph type="subTitle" idx="1"/>
          </p:nvPr>
        </p:nvSpPr>
        <p:spPr>
          <a:xfrm>
            <a:off x="1107017" y="5299113"/>
            <a:ext cx="9977967" cy="884238"/>
          </a:xfrm>
        </p:spPr>
        <p:txBody>
          <a:bodyPr/>
          <a:lstStyle>
            <a:lvl1pPr marL="0" indent="0" algn="ctr">
              <a:spcBef>
                <a:spcPct val="0"/>
              </a:spcBef>
              <a:buFontTx/>
              <a:buNone/>
              <a:defRPr sz="2400">
                <a:solidFill>
                  <a:schemeClr val="tx1"/>
                </a:solidFill>
                <a:latin typeface="+mn-lt"/>
              </a:defRPr>
            </a:lvl1pPr>
          </a:lstStyle>
          <a:p>
            <a:r>
              <a:rPr lang="en-US" dirty="0" smtClean="0"/>
              <a:t>Click to edit Master subtitle style</a:t>
            </a:r>
            <a:endParaRPr lang="en-US" dirty="0"/>
          </a:p>
        </p:txBody>
      </p:sp>
      <p:sp>
        <p:nvSpPr>
          <p:cNvPr id="10" name="Rectangle 4"/>
          <p:cNvSpPr>
            <a:spLocks noGrp="1" noChangeArrowheads="1"/>
          </p:cNvSpPr>
          <p:nvPr>
            <p:ph type="dt" sz="half" idx="10"/>
          </p:nvPr>
        </p:nvSpPr>
        <p:spPr>
          <a:xfrm>
            <a:off x="914400" y="6248400"/>
            <a:ext cx="1024467" cy="457200"/>
          </a:xfrm>
        </p:spPr>
        <p:txBody>
          <a:bodyPr/>
          <a:lstStyle>
            <a:lvl1pPr>
              <a:defRPr/>
            </a:lvl1pPr>
          </a:lstStyle>
          <a:p>
            <a:pPr>
              <a:defRPr/>
            </a:pPr>
            <a:endParaRPr lang="en-US">
              <a:solidFill>
                <a:srgbClr val="000000"/>
              </a:solidFill>
            </a:endParaRPr>
          </a:p>
        </p:txBody>
      </p:sp>
      <p:sp>
        <p:nvSpPr>
          <p:cNvPr id="11" name="Rectangle 5"/>
          <p:cNvSpPr>
            <a:spLocks noGrp="1" noChangeArrowheads="1"/>
          </p:cNvSpPr>
          <p:nvPr>
            <p:ph type="ftr" sz="quarter" idx="11"/>
          </p:nvPr>
        </p:nvSpPr>
        <p:spPr>
          <a:xfrm>
            <a:off x="2277533" y="6248400"/>
            <a:ext cx="7594600" cy="457200"/>
          </a:xfrm>
        </p:spPr>
        <p:txBody>
          <a:bodyPr/>
          <a:lstStyle>
            <a:lvl1pPr>
              <a:defRPr i="1"/>
            </a:lvl1pPr>
          </a:lstStyle>
          <a:p>
            <a:pPr>
              <a:defRPr/>
            </a:pPr>
            <a:r>
              <a:rPr lang="it-IT">
                <a:solidFill>
                  <a:srgbClr val="000000"/>
                </a:solidFill>
              </a:rPr>
              <a:t>Spring 2014  MCISRE OAG Conference, Quantico, VA</a:t>
            </a:r>
            <a:endParaRPr lang="en-US">
              <a:solidFill>
                <a:srgbClr val="000000"/>
              </a:solidFill>
            </a:endParaRPr>
          </a:p>
        </p:txBody>
      </p:sp>
      <p:sp>
        <p:nvSpPr>
          <p:cNvPr id="12" name="Rectangle 6"/>
          <p:cNvSpPr>
            <a:spLocks noGrp="1" noChangeArrowheads="1"/>
          </p:cNvSpPr>
          <p:nvPr>
            <p:ph type="sldNum" sz="quarter" idx="12"/>
          </p:nvPr>
        </p:nvSpPr>
        <p:spPr>
          <a:xfrm>
            <a:off x="10047818" y="6248400"/>
            <a:ext cx="1229783" cy="457200"/>
          </a:xfrm>
        </p:spPr>
        <p:txBody>
          <a:bodyPr/>
          <a:lstStyle>
            <a:lvl1pPr>
              <a:defRPr sz="1400" b="0">
                <a:latin typeface="Times New Roman" panose="02020603050405020304" pitchFamily="18" charset="0"/>
              </a:defRPr>
            </a:lvl1pPr>
          </a:lstStyle>
          <a:p>
            <a:pPr>
              <a:defRPr/>
            </a:pPr>
            <a:fld id="{633C618B-3292-4A28-B5AF-6739B578C5A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9225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E8D880F1-85A1-490A-9A73-0C0EE9074B97}" type="slidenum">
              <a:rPr lang="en-US" altLang="en-US"/>
              <a:pPr>
                <a:defRPr/>
              </a:pPr>
              <a:t>‹#›</a:t>
            </a:fld>
            <a:endParaRPr lang="en-US" altLang="en-US"/>
          </a:p>
        </p:txBody>
      </p:sp>
    </p:spTree>
    <p:extLst>
      <p:ext uri="{BB962C8B-B14F-4D97-AF65-F5344CB8AC3E}">
        <p14:creationId xmlns:p14="http://schemas.microsoft.com/office/powerpoint/2010/main" val="205331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58A0EF3-D57C-4140-90D7-FBA279E466A1}" type="slidenum">
              <a:rPr lang="en-US" altLang="en-US"/>
              <a:pPr>
                <a:defRPr/>
              </a:pPr>
              <a:t>‹#›</a:t>
            </a:fld>
            <a:endParaRPr lang="en-US" altLang="en-US"/>
          </a:p>
        </p:txBody>
      </p:sp>
    </p:spTree>
    <p:extLst>
      <p:ext uri="{BB962C8B-B14F-4D97-AF65-F5344CB8AC3E}">
        <p14:creationId xmlns:p14="http://schemas.microsoft.com/office/powerpoint/2010/main" val="638074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8E1ED2A-1AFD-415C-8BCB-6DD0F85BFA98}" type="slidenum">
              <a:rPr lang="en-US" altLang="en-US"/>
              <a:pPr>
                <a:defRPr/>
              </a:pPr>
              <a:t>‹#›</a:t>
            </a:fld>
            <a:endParaRPr lang="en-US" altLang="en-US"/>
          </a:p>
        </p:txBody>
      </p:sp>
    </p:spTree>
    <p:extLst>
      <p:ext uri="{BB962C8B-B14F-4D97-AF65-F5344CB8AC3E}">
        <p14:creationId xmlns:p14="http://schemas.microsoft.com/office/powerpoint/2010/main" val="100060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CEA4F79-22FA-4994-BEC9-E8A38EEF2B5F}" type="slidenum">
              <a:rPr lang="en-US" altLang="en-US"/>
              <a:pPr>
                <a:defRPr/>
              </a:pPr>
              <a:t>‹#›</a:t>
            </a:fld>
            <a:endParaRPr lang="en-US" altLang="en-US"/>
          </a:p>
        </p:txBody>
      </p:sp>
    </p:spTree>
    <p:extLst>
      <p:ext uri="{BB962C8B-B14F-4D97-AF65-F5344CB8AC3E}">
        <p14:creationId xmlns:p14="http://schemas.microsoft.com/office/powerpoint/2010/main" val="2189114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9E28580-65EC-4238-87E8-75F66B45A656}" type="slidenum">
              <a:rPr lang="en-US" altLang="en-US"/>
              <a:pPr>
                <a:defRPr/>
              </a:pPr>
              <a:t>‹#›</a:t>
            </a:fld>
            <a:endParaRPr lang="en-US" altLang="en-US"/>
          </a:p>
        </p:txBody>
      </p:sp>
    </p:spTree>
    <p:extLst>
      <p:ext uri="{BB962C8B-B14F-4D97-AF65-F5344CB8AC3E}">
        <p14:creationId xmlns:p14="http://schemas.microsoft.com/office/powerpoint/2010/main" val="4034283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146BF33-3833-4DAD-9850-2429EED2A38E}" type="slidenum">
              <a:rPr lang="en-US" altLang="en-US"/>
              <a:pPr>
                <a:defRPr/>
              </a:pPr>
              <a:t>‹#›</a:t>
            </a:fld>
            <a:endParaRPr lang="en-US" altLang="en-US"/>
          </a:p>
        </p:txBody>
      </p:sp>
    </p:spTree>
    <p:extLst>
      <p:ext uri="{BB962C8B-B14F-4D97-AF65-F5344CB8AC3E}">
        <p14:creationId xmlns:p14="http://schemas.microsoft.com/office/powerpoint/2010/main" val="3134305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32B5278-003E-4093-9F9C-A8CE78C5F9F1}" type="slidenum">
              <a:rPr lang="en-US" altLang="en-US"/>
              <a:pPr>
                <a:defRPr/>
              </a:pPr>
              <a:t>‹#›</a:t>
            </a:fld>
            <a:endParaRPr lang="en-US" altLang="en-US"/>
          </a:p>
        </p:txBody>
      </p:sp>
    </p:spTree>
    <p:extLst>
      <p:ext uri="{BB962C8B-B14F-4D97-AF65-F5344CB8AC3E}">
        <p14:creationId xmlns:p14="http://schemas.microsoft.com/office/powerpoint/2010/main" val="1916922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mj-lt"/>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400"/>
            </a:lvl2pPr>
            <a:lvl3pPr>
              <a:defRPr sz="20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914400" y="6248400"/>
            <a:ext cx="1170517" cy="457200"/>
          </a:xfr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2482851" y="6248400"/>
            <a:ext cx="7241116" cy="457200"/>
          </a:xfrm>
        </p:spPr>
        <p:txBody>
          <a:bodyPr/>
          <a:lstStyle>
            <a:lvl1pPr>
              <a:defRPr i="1"/>
            </a:lvl1pPr>
          </a:lstStyle>
          <a:p>
            <a:pPr>
              <a:defRPr/>
            </a:pPr>
            <a:r>
              <a:rPr lang="it-IT">
                <a:solidFill>
                  <a:srgbClr val="000000"/>
                </a:solidFill>
              </a:rPr>
              <a:t>Spring 2014  MCISRE OAG Conference, Quantico, VA</a:t>
            </a:r>
            <a:endParaRPr lang="en-US">
              <a:solidFill>
                <a:srgbClr val="000000"/>
              </a:solidFill>
            </a:endParaRPr>
          </a:p>
        </p:txBody>
      </p:sp>
      <p:sp>
        <p:nvSpPr>
          <p:cNvPr id="6" name="Slide Number Placeholder 5"/>
          <p:cNvSpPr>
            <a:spLocks noGrp="1"/>
          </p:cNvSpPr>
          <p:nvPr>
            <p:ph type="sldNum" sz="quarter" idx="12"/>
          </p:nvPr>
        </p:nvSpPr>
        <p:spPr>
          <a:xfrm>
            <a:off x="10972800" y="6248400"/>
            <a:ext cx="914400" cy="457200"/>
          </a:xfrm>
        </p:spPr>
        <p:txBody>
          <a:bodyPr/>
          <a:lstStyle>
            <a:lvl1pPr>
              <a:defRPr/>
            </a:lvl1pPr>
          </a:lstStyle>
          <a:p>
            <a:pPr>
              <a:defRPr/>
            </a:pPr>
            <a:fld id="{64825412-4931-4CD8-9D82-9AAAFBDC88BB}" type="slidenum">
              <a:rPr lang="en-US" altLang="en-US">
                <a:solidFill>
                  <a:srgbClr val="000000"/>
                </a:solidFill>
              </a:rPr>
              <a:pPr>
                <a:defRPr/>
              </a:pPr>
              <a:t>‹#›</a:t>
            </a:fld>
            <a:endParaRPr lang="en-US" altLang="en-US" b="0">
              <a:solidFill>
                <a:srgbClr val="000000"/>
              </a:solidFill>
            </a:endParaRPr>
          </a:p>
        </p:txBody>
      </p:sp>
    </p:spTree>
    <p:extLst>
      <p:ext uri="{BB962C8B-B14F-4D97-AF65-F5344CB8AC3E}">
        <p14:creationId xmlns:p14="http://schemas.microsoft.com/office/powerpoint/2010/main" val="1105588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mj-lt"/>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1447800"/>
            <a:ext cx="538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447800"/>
            <a:ext cx="538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1068917" cy="457200"/>
          </a:xfr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a:xfrm>
            <a:off x="2569633" y="6248400"/>
            <a:ext cx="6993467" cy="457200"/>
          </a:xfrm>
        </p:spPr>
        <p:txBody>
          <a:bodyPr/>
          <a:lstStyle>
            <a:lvl1pPr>
              <a:defRPr i="1"/>
            </a:lvl1pPr>
          </a:lstStyle>
          <a:p>
            <a:pPr>
              <a:defRPr/>
            </a:pPr>
            <a:r>
              <a:rPr lang="it-IT">
                <a:solidFill>
                  <a:srgbClr val="000000"/>
                </a:solidFill>
              </a:rPr>
              <a:t>Spring 2014  MCISRE OAG Conference, Quantico, VA</a:t>
            </a:r>
            <a:endParaRPr lang="en-US">
              <a:solidFill>
                <a:srgbClr val="000000"/>
              </a:solidFill>
            </a:endParaRPr>
          </a:p>
        </p:txBody>
      </p:sp>
      <p:sp>
        <p:nvSpPr>
          <p:cNvPr id="7" name="Slide Number Placeholder 6"/>
          <p:cNvSpPr>
            <a:spLocks noGrp="1"/>
          </p:cNvSpPr>
          <p:nvPr>
            <p:ph type="sldNum" sz="quarter" idx="12"/>
          </p:nvPr>
        </p:nvSpPr>
        <p:spPr>
          <a:xfrm>
            <a:off x="10648952" y="6248400"/>
            <a:ext cx="1238249" cy="457200"/>
          </a:xfrm>
        </p:spPr>
        <p:txBody>
          <a:bodyPr/>
          <a:lstStyle>
            <a:lvl1pPr>
              <a:defRPr/>
            </a:lvl1pPr>
          </a:lstStyle>
          <a:p>
            <a:pPr>
              <a:defRPr/>
            </a:pPr>
            <a:fld id="{DD1C0070-41BF-4C6C-A2F8-98B33DDC287D}" type="slidenum">
              <a:rPr lang="en-US" altLang="en-US">
                <a:solidFill>
                  <a:srgbClr val="000000"/>
                </a:solidFill>
              </a:rPr>
              <a:pPr>
                <a:defRPr/>
              </a:pPr>
              <a:t>‹#›</a:t>
            </a:fld>
            <a:endParaRPr lang="en-US" altLang="en-US" b="0">
              <a:solidFill>
                <a:srgbClr val="000000"/>
              </a:solidFill>
            </a:endParaRPr>
          </a:p>
        </p:txBody>
      </p:sp>
    </p:spTree>
    <p:extLst>
      <p:ext uri="{BB962C8B-B14F-4D97-AF65-F5344CB8AC3E}">
        <p14:creationId xmlns:p14="http://schemas.microsoft.com/office/powerpoint/2010/main" val="156290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346" y="119349"/>
            <a:ext cx="9474508" cy="914400"/>
          </a:xfrm>
        </p:spPr>
        <p:txBody>
          <a:bodyPr/>
          <a:lstStyle>
            <a:lvl1pPr>
              <a:defRPr sz="3200"/>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914400" y="6248400"/>
            <a:ext cx="950384" cy="457200"/>
          </a:xfr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a:xfrm>
            <a:off x="2262718" y="6248400"/>
            <a:ext cx="7681383" cy="457200"/>
          </a:xfrm>
        </p:spPr>
        <p:txBody>
          <a:bodyPr/>
          <a:lstStyle>
            <a:lvl1pPr>
              <a:defRPr/>
            </a:lvl1pPr>
          </a:lstStyle>
          <a:p>
            <a:pPr>
              <a:defRPr/>
            </a:pPr>
            <a:r>
              <a:rPr lang="it-IT">
                <a:solidFill>
                  <a:srgbClr val="000000"/>
                </a:solidFill>
              </a:rPr>
              <a:t>Spring 2014  MCISRE OAG Conference, Quantico, VA</a:t>
            </a:r>
            <a:endParaRPr lang="en-US">
              <a:solidFill>
                <a:srgbClr val="000000"/>
              </a:solidFill>
            </a:endParaRPr>
          </a:p>
        </p:txBody>
      </p:sp>
      <p:sp>
        <p:nvSpPr>
          <p:cNvPr id="5" name="Slide Number Placeholder 4"/>
          <p:cNvSpPr>
            <a:spLocks noGrp="1"/>
          </p:cNvSpPr>
          <p:nvPr>
            <p:ph type="sldNum" sz="quarter" idx="12"/>
          </p:nvPr>
        </p:nvSpPr>
        <p:spPr>
          <a:xfrm>
            <a:off x="11076517" y="6248400"/>
            <a:ext cx="810683" cy="457200"/>
          </a:xfrm>
        </p:spPr>
        <p:txBody>
          <a:bodyPr/>
          <a:lstStyle>
            <a:lvl1pPr>
              <a:defRPr/>
            </a:lvl1pPr>
          </a:lstStyle>
          <a:p>
            <a:pPr>
              <a:defRPr/>
            </a:pPr>
            <a:fld id="{7FDD15EB-2704-4E71-8E6F-7EA4655FA3A0}" type="slidenum">
              <a:rPr lang="en-US" altLang="en-US">
                <a:solidFill>
                  <a:srgbClr val="000000"/>
                </a:solidFill>
              </a:rPr>
              <a:pPr>
                <a:defRPr/>
              </a:pPr>
              <a:t>‹#›</a:t>
            </a:fld>
            <a:endParaRPr lang="en-US" altLang="en-US" b="0">
              <a:solidFill>
                <a:srgbClr val="000000"/>
              </a:solidFill>
            </a:endParaRPr>
          </a:p>
        </p:txBody>
      </p:sp>
    </p:spTree>
    <p:extLst>
      <p:ext uri="{BB962C8B-B14F-4D97-AF65-F5344CB8AC3E}">
        <p14:creationId xmlns:p14="http://schemas.microsoft.com/office/powerpoint/2010/main" val="2244426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E6BCF37-B6B8-4A3C-AB7E-6D308D737368}" type="slidenum">
              <a:rPr lang="en-US" altLang="en-US"/>
              <a:pPr>
                <a:defRPr/>
              </a:pPr>
              <a:t>‹#›</a:t>
            </a:fld>
            <a:endParaRPr lang="en-US" altLang="en-US"/>
          </a:p>
        </p:txBody>
      </p:sp>
    </p:spTree>
    <p:extLst>
      <p:ext uri="{BB962C8B-B14F-4D97-AF65-F5344CB8AC3E}">
        <p14:creationId xmlns:p14="http://schemas.microsoft.com/office/powerpoint/2010/main" val="2909522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5B97892-1DB7-4570-AE1D-97AC8A58091F}" type="slidenum">
              <a:rPr lang="en-US" altLang="en-US"/>
              <a:pPr>
                <a:defRPr/>
              </a:pPr>
              <a:t>‹#›</a:t>
            </a:fld>
            <a:endParaRPr lang="en-US" altLang="en-US"/>
          </a:p>
        </p:txBody>
      </p:sp>
    </p:spTree>
    <p:extLst>
      <p:ext uri="{BB962C8B-B14F-4D97-AF65-F5344CB8AC3E}">
        <p14:creationId xmlns:p14="http://schemas.microsoft.com/office/powerpoint/2010/main" val="236514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CB6BA21-00B8-4E05-86E3-9C5646E10E08}" type="slidenum">
              <a:rPr lang="en-US" altLang="en-US"/>
              <a:pPr>
                <a:defRPr/>
              </a:pPr>
              <a:t>‹#›</a:t>
            </a:fld>
            <a:endParaRPr lang="en-US" altLang="en-US"/>
          </a:p>
        </p:txBody>
      </p:sp>
    </p:spTree>
    <p:extLst>
      <p:ext uri="{BB962C8B-B14F-4D97-AF65-F5344CB8AC3E}">
        <p14:creationId xmlns:p14="http://schemas.microsoft.com/office/powerpoint/2010/main" val="70508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694383-7D83-4396-A7AB-EC9C80968B05}" type="slidenum">
              <a:rPr lang="en-US" altLang="en-US"/>
              <a:pPr>
                <a:defRPr/>
              </a:pPr>
              <a:t>‹#›</a:t>
            </a:fld>
            <a:endParaRPr lang="en-US" altLang="en-US"/>
          </a:p>
        </p:txBody>
      </p:sp>
    </p:spTree>
    <p:extLst>
      <p:ext uri="{BB962C8B-B14F-4D97-AF65-F5344CB8AC3E}">
        <p14:creationId xmlns:p14="http://schemas.microsoft.com/office/powerpoint/2010/main" val="331312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it-IT">
                <a:solidFill>
                  <a:prstClr val="black">
                    <a:tint val="75000"/>
                  </a:prstClr>
                </a:solidFill>
              </a:rPr>
              <a:t>Spring 2014  MCISRE OAG Conference, Quantico, VA</a:t>
            </a: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901D7F19-F235-416B-91C7-82E42EAC3234}" type="slidenum">
              <a:rPr lang="en-US" altLang="en-US"/>
              <a:pPr>
                <a:defRPr/>
              </a:pPr>
              <a:t>‹#›</a:t>
            </a:fld>
            <a:endParaRPr lang="en-US" altLang="en-US"/>
          </a:p>
        </p:txBody>
      </p:sp>
    </p:spTree>
    <p:extLst>
      <p:ext uri="{BB962C8B-B14F-4D97-AF65-F5344CB8AC3E}">
        <p14:creationId xmlns:p14="http://schemas.microsoft.com/office/powerpoint/2010/main" val="5184169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68500" y="152400"/>
            <a:ext cx="947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447800"/>
            <a:ext cx="1097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914400" y="6248400"/>
            <a:ext cx="118533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Arial" charset="0"/>
              </a:defRPr>
            </a:lvl1pPr>
          </a:lstStyle>
          <a:p>
            <a:pPr eaLnBrk="0" fontAlgn="base" hangingPunct="0">
              <a:spcBef>
                <a:spcPct val="0"/>
              </a:spcBef>
              <a:spcAft>
                <a:spcPct val="0"/>
              </a:spcAft>
              <a:defRPr/>
            </a:pPr>
            <a:endParaRPr lang="en-US">
              <a:solidFill>
                <a:srgbClr val="000000"/>
              </a:solidFill>
              <a:latin typeface="Times New Roman" panose="02020603050405020304" pitchFamily="18" charset="0"/>
            </a:endParaRPr>
          </a:p>
        </p:txBody>
      </p:sp>
      <p:sp>
        <p:nvSpPr>
          <p:cNvPr id="6149" name="Rectangle 5"/>
          <p:cNvSpPr>
            <a:spLocks noGrp="1" noChangeArrowheads="1"/>
          </p:cNvSpPr>
          <p:nvPr>
            <p:ph type="ftr" sz="quarter" idx="3"/>
          </p:nvPr>
        </p:nvSpPr>
        <p:spPr bwMode="auto">
          <a:xfrm>
            <a:off x="2218267" y="6248400"/>
            <a:ext cx="775546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eaLnBrk="0" fontAlgn="base" hangingPunct="0">
              <a:spcBef>
                <a:spcPct val="0"/>
              </a:spcBef>
              <a:spcAft>
                <a:spcPct val="0"/>
              </a:spcAft>
              <a:defRPr/>
            </a:pPr>
            <a:r>
              <a:rPr lang="it-IT">
                <a:solidFill>
                  <a:srgbClr val="000000"/>
                </a:solidFill>
                <a:latin typeface="Times New Roman" panose="02020603050405020304" pitchFamily="18" charset="0"/>
              </a:rPr>
              <a:t>Spring 2014  MCISRE OAG Conference, Quantico, VA</a:t>
            </a:r>
            <a:endParaRPr lang="en-US">
              <a:solidFill>
                <a:srgbClr val="000000"/>
              </a:solidFill>
              <a:latin typeface="Times New Roman" panose="02020603050405020304" pitchFamily="18" charset="0"/>
            </a:endParaRPr>
          </a:p>
        </p:txBody>
      </p:sp>
      <p:sp>
        <p:nvSpPr>
          <p:cNvPr id="6150" name="Rectangle 6"/>
          <p:cNvSpPr>
            <a:spLocks noGrp="1" noChangeArrowheads="1"/>
          </p:cNvSpPr>
          <p:nvPr>
            <p:ph type="sldNum" sz="quarter" idx="4"/>
          </p:nvPr>
        </p:nvSpPr>
        <p:spPr bwMode="auto">
          <a:xfrm>
            <a:off x="10737851" y="6248400"/>
            <a:ext cx="1149349"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atin typeface="Arial" panose="020B0604020202020204" pitchFamily="34" charset="0"/>
              </a:defRPr>
            </a:lvl1pPr>
          </a:lstStyle>
          <a:p>
            <a:pPr eaLnBrk="0" fontAlgn="base" hangingPunct="0">
              <a:spcBef>
                <a:spcPct val="0"/>
              </a:spcBef>
              <a:spcAft>
                <a:spcPct val="0"/>
              </a:spcAft>
              <a:defRPr/>
            </a:pPr>
            <a:fld id="{409E1182-4379-44F1-9C6D-1D87566692F1}" type="slidenum">
              <a:rPr lang="en-US" altLang="en-US">
                <a:solidFill>
                  <a:srgbClr val="000000"/>
                </a:solidFill>
                <a:cs typeface="Arial" panose="020B0604020202020204" pitchFamily="34" charset="0"/>
              </a:rPr>
              <a:pPr eaLnBrk="0" fontAlgn="base" hangingPunct="0">
                <a:spcBef>
                  <a:spcPct val="0"/>
                </a:spcBef>
                <a:spcAft>
                  <a:spcPct val="0"/>
                </a:spcAft>
                <a:defRPr/>
              </a:pPr>
              <a:t>‹#›</a:t>
            </a:fld>
            <a:endParaRPr lang="en-US" altLang="en-US">
              <a:solidFill>
                <a:srgbClr val="000000"/>
              </a:solidFill>
              <a:cs typeface="Arial" panose="020B0604020202020204" pitchFamily="34" charset="0"/>
            </a:endParaRPr>
          </a:p>
        </p:txBody>
      </p:sp>
      <p:sp>
        <p:nvSpPr>
          <p:cNvPr id="1031" name="Rectangle 8"/>
          <p:cNvSpPr>
            <a:spLocks noChangeArrowheads="1"/>
          </p:cNvSpPr>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eaLnBrk="0" fontAlgn="base" hangingPunct="0">
              <a:spcBef>
                <a:spcPct val="50000"/>
              </a:spcBef>
              <a:spcAft>
                <a:spcPct val="0"/>
              </a:spcAft>
              <a:buFontTx/>
              <a:buChar char="•"/>
              <a:defRPr/>
            </a:pPr>
            <a:endParaRPr lang="en-US" altLang="en-US" sz="2800" b="1" smtClean="0">
              <a:solidFill>
                <a:srgbClr val="000000"/>
              </a:solidFill>
              <a:latin typeface="Arial" charset="0"/>
            </a:endParaRPr>
          </a:p>
        </p:txBody>
      </p:sp>
      <p:sp>
        <p:nvSpPr>
          <p:cNvPr id="1032" name="Rectangle 9"/>
          <p:cNvSpPr>
            <a:spLocks noChangeArrowheads="1"/>
          </p:cNvSpPr>
          <p:nvPr/>
        </p:nvSpPr>
        <p:spPr bwMode="auto">
          <a:xfrm>
            <a:off x="8737600"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lgn="r" eaLnBrk="0" fontAlgn="base" hangingPunct="0">
              <a:spcBef>
                <a:spcPct val="0"/>
              </a:spcBef>
              <a:spcAft>
                <a:spcPct val="0"/>
              </a:spcAft>
              <a:defRPr/>
            </a:pPr>
            <a:endParaRPr lang="en-US" altLang="en-US" sz="1400" smtClean="0">
              <a:solidFill>
                <a:srgbClr val="000000"/>
              </a:solidFill>
            </a:endParaRPr>
          </a:p>
        </p:txBody>
      </p:sp>
      <p:sp>
        <p:nvSpPr>
          <p:cNvPr id="20" name="Rectangle 19"/>
          <p:cNvSpPr/>
          <p:nvPr userDrawn="1"/>
        </p:nvSpPr>
        <p:spPr bwMode="auto">
          <a:xfrm>
            <a:off x="1924279" y="1101686"/>
            <a:ext cx="9577329" cy="184666"/>
          </a:xfrm>
          <a:prstGeom prst="rect">
            <a:avLst/>
          </a:prstGeom>
          <a:solidFill>
            <a:schemeClr val="accent6">
              <a:lumMod val="50000"/>
            </a:schemeClr>
          </a:solidFill>
          <a:ln w="9525" cap="flat" cmpd="sng" algn="ctr">
            <a:noFill/>
            <a:prstDash val="solid"/>
            <a:round/>
            <a:headEnd type="none" w="sm" len="sm"/>
            <a:tailEnd type="none" w="sm" len="sm"/>
          </a:ln>
          <a:effectLst/>
          <a:scene3d>
            <a:camera prst="orthographicFront"/>
            <a:lightRig rig="threePt" dir="t"/>
          </a:scene3d>
          <a:sp3d>
            <a:bevelT/>
          </a:sp3d>
        </p:spPr>
        <p:txBody>
          <a:bodyPr lIns="0" tIns="0" rIns="0" bIns="0">
            <a:spAutoFit/>
          </a:bodyPr>
          <a:lstStyle/>
          <a:p>
            <a:pPr eaLnBrk="0" fontAlgn="base" hangingPunct="0">
              <a:spcBef>
                <a:spcPct val="0"/>
              </a:spcBef>
              <a:spcAft>
                <a:spcPct val="0"/>
              </a:spcAft>
              <a:defRPr/>
            </a:pPr>
            <a:endParaRPr lang="en-US" sz="1200">
              <a:solidFill>
                <a:srgbClr val="000000"/>
              </a:solidFill>
              <a:latin typeface="Times New Roman" panose="02020603050405020304" pitchFamily="18" charset="0"/>
              <a:cs typeface="Arial" charset="0"/>
            </a:endParaRPr>
          </a:p>
        </p:txBody>
      </p:sp>
      <p:pic>
        <p:nvPicPr>
          <p:cNvPr id="1036" name="Picture 1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34926"/>
            <a:ext cx="1957917"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5597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dt="0"/>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Arial" charset="0"/>
        </a:defRPr>
      </a:lvl2pPr>
      <a:lvl3pPr algn="ctr" rtl="0" eaLnBrk="0" fontAlgn="base" hangingPunct="0">
        <a:spcBef>
          <a:spcPct val="0"/>
        </a:spcBef>
        <a:spcAft>
          <a:spcPct val="0"/>
        </a:spcAft>
        <a:defRPr sz="2800" b="1">
          <a:solidFill>
            <a:schemeClr val="tx1"/>
          </a:solidFill>
          <a:latin typeface="Arial" charset="0"/>
        </a:defRPr>
      </a:lvl3pPr>
      <a:lvl4pPr algn="ctr" rtl="0" eaLnBrk="0" fontAlgn="base" hangingPunct="0">
        <a:spcBef>
          <a:spcPct val="0"/>
        </a:spcBef>
        <a:spcAft>
          <a:spcPct val="0"/>
        </a:spcAft>
        <a:defRPr sz="2800" b="1">
          <a:solidFill>
            <a:schemeClr val="tx1"/>
          </a:solidFill>
          <a:latin typeface="Arial" charset="0"/>
        </a:defRPr>
      </a:lvl4pPr>
      <a:lvl5pPr algn="ctr" rtl="0" eaLnBrk="0" fontAlgn="base" hangingPunct="0">
        <a:spcBef>
          <a:spcPct val="0"/>
        </a:spcBef>
        <a:spcAft>
          <a:spcPct val="0"/>
        </a:spcAft>
        <a:defRPr sz="2800" b="1">
          <a:solidFill>
            <a:schemeClr val="tx1"/>
          </a:solidFill>
          <a:latin typeface="Arial" charset="0"/>
        </a:defRPr>
      </a:lvl5pPr>
      <a:lvl6pPr marL="457200" algn="ctr" rtl="0" eaLnBrk="1" fontAlgn="base" hangingPunct="1">
        <a:spcBef>
          <a:spcPct val="0"/>
        </a:spcBef>
        <a:spcAft>
          <a:spcPct val="0"/>
        </a:spcAft>
        <a:defRPr sz="2800" b="1">
          <a:solidFill>
            <a:schemeClr val="tx1"/>
          </a:solidFill>
          <a:latin typeface="Arial" charset="0"/>
        </a:defRPr>
      </a:lvl6pPr>
      <a:lvl7pPr marL="914400" algn="ctr" rtl="0" eaLnBrk="1" fontAlgn="base" hangingPunct="1">
        <a:spcBef>
          <a:spcPct val="0"/>
        </a:spcBef>
        <a:spcAft>
          <a:spcPct val="0"/>
        </a:spcAft>
        <a:defRPr sz="2800" b="1">
          <a:solidFill>
            <a:schemeClr val="tx1"/>
          </a:solidFill>
          <a:latin typeface="Arial" charset="0"/>
        </a:defRPr>
      </a:lvl7pPr>
      <a:lvl8pPr marL="1371600" algn="ctr" rtl="0" eaLnBrk="1" fontAlgn="base" hangingPunct="1">
        <a:spcBef>
          <a:spcPct val="0"/>
        </a:spcBef>
        <a:spcAft>
          <a:spcPct val="0"/>
        </a:spcAft>
        <a:defRPr sz="2800" b="1">
          <a:solidFill>
            <a:schemeClr val="tx1"/>
          </a:solidFill>
          <a:latin typeface="Arial" charset="0"/>
        </a:defRPr>
      </a:lvl8pPr>
      <a:lvl9pPr marL="1828800" algn="ctr" rtl="0" eaLnBrk="1" fontAlgn="base" hangingPunct="1">
        <a:spcBef>
          <a:spcPct val="0"/>
        </a:spcBef>
        <a:spcAft>
          <a:spcPct val="0"/>
        </a:spcAft>
        <a:defRPr sz="2800" b="1">
          <a:solidFill>
            <a:schemeClr val="tx1"/>
          </a:solidFill>
          <a:latin typeface="Arial" charset="0"/>
        </a:defRPr>
      </a:lvl9pPr>
    </p:titleStyle>
    <p:bodyStyle>
      <a:lvl1pPr marL="342900" indent="-342900" algn="l" rtl="0" eaLnBrk="0" fontAlgn="base" hangingPunct="0">
        <a:spcBef>
          <a:spcPct val="5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4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cs typeface="Arial" charset="0"/>
              </a:defRPr>
            </a:lvl1pPr>
          </a:lstStyle>
          <a:p>
            <a:pPr eaLnBrk="0" fontAlgn="base" hangingPunct="0">
              <a:spcBef>
                <a:spcPct val="0"/>
              </a:spcBef>
              <a:spcAft>
                <a:spcPct val="0"/>
              </a:spcAft>
              <a:defRPr/>
            </a:pPr>
            <a:endParaRPr lang="en-US">
              <a:solidFill>
                <a:prstClr val="black">
                  <a:tint val="75000"/>
                </a:prstClr>
              </a:solidFill>
              <a:latin typeface="Times New Roman" panose="02020603050405020304" pitchFamily="18"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eaLnBrk="0" fontAlgn="base" hangingPunct="0">
              <a:spcBef>
                <a:spcPct val="0"/>
              </a:spcBef>
              <a:spcAft>
                <a:spcPct val="0"/>
              </a:spcAft>
              <a:defRPr/>
            </a:pPr>
            <a:r>
              <a:rPr lang="it-IT">
                <a:solidFill>
                  <a:prstClr val="black">
                    <a:tint val="75000"/>
                  </a:prstClr>
                </a:solidFill>
                <a:latin typeface="Times New Roman" panose="02020603050405020304" pitchFamily="18" charset="0"/>
              </a:rPr>
              <a:t>Spring 2014  MCISRE OAG Conference, Quantico, VA</a:t>
            </a:r>
            <a:endParaRPr lang="en-US">
              <a:solidFill>
                <a:prstClr val="black">
                  <a:tint val="75000"/>
                </a:prstClr>
              </a:solidFill>
              <a:latin typeface="Times New Roman" panose="02020603050405020304" pitchFamily="18"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pPr eaLnBrk="0" fontAlgn="base" hangingPunct="0">
              <a:spcBef>
                <a:spcPct val="0"/>
              </a:spcBef>
              <a:spcAft>
                <a:spcPct val="0"/>
              </a:spcAft>
              <a:defRPr/>
            </a:pPr>
            <a:fld id="{0971C95D-D107-4C7D-9BEE-E7905AE18249}" type="slidenum">
              <a:rPr lang="en-US" altLang="en-US" sz="1200">
                <a:latin typeface="Times New Roman" panose="02020603050405020304" pitchFamily="18" charset="0"/>
                <a:cs typeface="Arial" panose="020B0604020202020204" pitchFamily="34" charset="0"/>
              </a:rPr>
              <a:pPr eaLnBrk="0" fontAlgn="base" hangingPunct="0">
                <a:spcBef>
                  <a:spcPct val="0"/>
                </a:spcBef>
                <a:spcAft>
                  <a:spcPct val="0"/>
                </a:spcAft>
                <a:defRPr/>
              </a:pPr>
              <a:t>‹#›</a:t>
            </a:fld>
            <a:endParaRPr lang="en-US" altLang="en-US" sz="120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5599606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p:nvPr>
        </p:nvSpPr>
        <p:spPr>
          <a:xfrm>
            <a:off x="2209800" y="4522789"/>
            <a:ext cx="7772400" cy="668337"/>
          </a:xfrm>
        </p:spPr>
        <p:txBody>
          <a:bodyPr/>
          <a:lstStyle/>
          <a:p>
            <a:r>
              <a:rPr lang="en-US" altLang="en-US" smtClean="0"/>
              <a:t>Competitive Professional Development Program Information Brief</a:t>
            </a:r>
          </a:p>
        </p:txBody>
      </p:sp>
      <p:sp>
        <p:nvSpPr>
          <p:cNvPr id="36867" name="Subtitle 2"/>
          <p:cNvSpPr>
            <a:spLocks noGrp="1"/>
          </p:cNvSpPr>
          <p:nvPr>
            <p:ph type="subTitle" idx="1"/>
          </p:nvPr>
        </p:nvSpPr>
        <p:spPr>
          <a:xfrm>
            <a:off x="2354264" y="5307014"/>
            <a:ext cx="7483475" cy="884237"/>
          </a:xfrm>
        </p:spPr>
        <p:txBody>
          <a:bodyPr/>
          <a:lstStyle/>
          <a:p>
            <a:r>
              <a:rPr lang="en-US" altLang="en-US" dirty="0" smtClean="0"/>
              <a:t>FY-20</a:t>
            </a:r>
          </a:p>
        </p:txBody>
      </p:sp>
    </p:spTree>
    <p:extLst>
      <p:ext uri="{BB962C8B-B14F-4D97-AF65-F5344CB8AC3E}">
        <p14:creationId xmlns:p14="http://schemas.microsoft.com/office/powerpoint/2010/main" val="1220489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000375" y="331788"/>
            <a:ext cx="7126288" cy="735012"/>
          </a:xfrm>
        </p:spPr>
        <p:txBody>
          <a:bodyPr/>
          <a:lstStyle/>
          <a:p>
            <a:pPr algn="l">
              <a:tabLst>
                <a:tab pos="2971800" algn="ctr"/>
              </a:tabLst>
            </a:pPr>
            <a:r>
              <a:rPr lang="en-US" altLang="en-US" smtClean="0"/>
              <a:t>	Insufficient Response</a:t>
            </a:r>
          </a:p>
        </p:txBody>
      </p:sp>
      <p:sp>
        <p:nvSpPr>
          <p:cNvPr id="50179" name="Content Placeholder 2"/>
          <p:cNvSpPr>
            <a:spLocks noGrp="1"/>
          </p:cNvSpPr>
          <p:nvPr>
            <p:ph idx="1"/>
          </p:nvPr>
        </p:nvSpPr>
        <p:spPr>
          <a:xfrm>
            <a:off x="1693864" y="1447800"/>
            <a:ext cx="8720137" cy="4648200"/>
          </a:xfrm>
        </p:spPr>
        <p:txBody>
          <a:bodyPr/>
          <a:lstStyle/>
          <a:p>
            <a:pPr marL="457200" lvl="1" indent="0">
              <a:buNone/>
            </a:pPr>
            <a:endParaRPr lang="en-US" altLang="en-US" smtClean="0"/>
          </a:p>
          <a:p>
            <a:pPr marL="457200" lvl="1" indent="0">
              <a:buNone/>
            </a:pPr>
            <a:r>
              <a:rPr lang="en-US" altLang="en-US" sz="1800"/>
              <a:t>1.  </a:t>
            </a:r>
            <a:r>
              <a:rPr lang="en-US" altLang="en-US" sz="2300"/>
              <a:t>Seminar XXI is the premier International Relations and US Foreign Policy course for future leaders of both the Defense Department’s civilian and military personnel.  As a civilian intelligence professional, my ability to continue to hone and enhance my analytic skills for understanding foreign governments and our national interests with those countries </a:t>
            </a:r>
            <a:r>
              <a:rPr lang="en-US" altLang="en-US" sz="2300">
                <a:solidFill>
                  <a:srgbClr val="FF0000"/>
                </a:solidFill>
              </a:rPr>
              <a:t>is extremely important </a:t>
            </a:r>
            <a:r>
              <a:rPr lang="en-US" altLang="en-US" sz="2300"/>
              <a:t>to both me professionally, but also to the </a:t>
            </a:r>
            <a:r>
              <a:rPr lang="en-US" altLang="en-US" sz="2300">
                <a:solidFill>
                  <a:srgbClr val="FF0000"/>
                </a:solidFill>
              </a:rPr>
              <a:t>broader mission </a:t>
            </a:r>
            <a:r>
              <a:rPr lang="en-US" altLang="en-US" sz="2300"/>
              <a:t>of the Intelligence Enterprise.  </a:t>
            </a:r>
          </a:p>
        </p:txBody>
      </p:sp>
    </p:spTree>
    <p:extLst>
      <p:ext uri="{BB962C8B-B14F-4D97-AF65-F5344CB8AC3E}">
        <p14:creationId xmlns:p14="http://schemas.microsoft.com/office/powerpoint/2010/main" val="3603959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000375" y="331788"/>
            <a:ext cx="7126288" cy="735012"/>
          </a:xfrm>
        </p:spPr>
        <p:txBody>
          <a:bodyPr/>
          <a:lstStyle/>
          <a:p>
            <a:pPr algn="l">
              <a:tabLst>
                <a:tab pos="2971800" algn="ctr"/>
              </a:tabLst>
            </a:pPr>
            <a:r>
              <a:rPr lang="en-US" altLang="en-US" smtClean="0"/>
              <a:t>	CPDP Form</a:t>
            </a:r>
          </a:p>
        </p:txBody>
      </p:sp>
      <p:sp>
        <p:nvSpPr>
          <p:cNvPr id="51203" name="Content Placeholder 2"/>
          <p:cNvSpPr>
            <a:spLocks noGrp="1"/>
          </p:cNvSpPr>
          <p:nvPr>
            <p:ph idx="1"/>
          </p:nvPr>
        </p:nvSpPr>
        <p:spPr>
          <a:xfrm>
            <a:off x="1909764" y="1447800"/>
            <a:ext cx="8504237" cy="4648200"/>
          </a:xfrm>
        </p:spPr>
        <p:txBody>
          <a:bodyPr/>
          <a:lstStyle/>
          <a:p>
            <a:pPr marL="0" indent="0">
              <a:buNone/>
            </a:pPr>
            <a:r>
              <a:rPr lang="en-US" altLang="en-US" smtClean="0"/>
              <a:t>2. How will these skills, knowledge, and abilities benefit the MCISRE? </a:t>
            </a:r>
          </a:p>
          <a:p>
            <a:pPr lvl="1"/>
            <a:r>
              <a:rPr lang="en-US" altLang="en-US" smtClean="0"/>
              <a:t>Do not restate the program description </a:t>
            </a:r>
          </a:p>
          <a:p>
            <a:pPr lvl="1"/>
            <a:r>
              <a:rPr lang="en-US" altLang="en-US" smtClean="0"/>
              <a:t>Build on question 1</a:t>
            </a:r>
          </a:p>
          <a:p>
            <a:pPr lvl="1"/>
            <a:r>
              <a:rPr lang="en-US" altLang="en-US" smtClean="0">
                <a:solidFill>
                  <a:srgbClr val="FF0000"/>
                </a:solidFill>
              </a:rPr>
              <a:t>Focus on return on investment for the MCISRE</a:t>
            </a:r>
          </a:p>
        </p:txBody>
      </p:sp>
    </p:spTree>
    <p:extLst>
      <p:ext uri="{BB962C8B-B14F-4D97-AF65-F5344CB8AC3E}">
        <p14:creationId xmlns:p14="http://schemas.microsoft.com/office/powerpoint/2010/main" val="4075214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000375" y="331788"/>
            <a:ext cx="7126288" cy="735012"/>
          </a:xfrm>
        </p:spPr>
        <p:txBody>
          <a:bodyPr/>
          <a:lstStyle/>
          <a:p>
            <a:pPr algn="l">
              <a:tabLst>
                <a:tab pos="2971800" algn="ctr"/>
              </a:tabLst>
            </a:pPr>
            <a:r>
              <a:rPr lang="en-US" altLang="en-US" smtClean="0"/>
              <a:t>	Good Response</a:t>
            </a:r>
          </a:p>
        </p:txBody>
      </p:sp>
      <p:sp>
        <p:nvSpPr>
          <p:cNvPr id="52227" name="Content Placeholder 2"/>
          <p:cNvSpPr>
            <a:spLocks noGrp="1"/>
          </p:cNvSpPr>
          <p:nvPr>
            <p:ph idx="1"/>
          </p:nvPr>
        </p:nvSpPr>
        <p:spPr>
          <a:xfrm>
            <a:off x="1735139" y="1735138"/>
            <a:ext cx="8720137" cy="4648200"/>
          </a:xfrm>
        </p:spPr>
        <p:txBody>
          <a:bodyPr/>
          <a:lstStyle/>
          <a:p>
            <a:pPr marL="457200" lvl="1" indent="0">
              <a:buNone/>
            </a:pPr>
            <a:r>
              <a:rPr lang="en-US" altLang="en-US" sz="2300" dirty="0"/>
              <a:t>2. An in-depth knowledge of how the Legislative Branch functions will enhance my ability to serve as an advocate for USMC Intelligence Programs with DoD and Congress.  An expert-level understanding of Congress’s impact on the DoD and IC will enable me to more effectively support the acquisition and validation of resources for USMC Intelligence programs.  Furthermore, a year of experience on </a:t>
            </a:r>
            <a:r>
              <a:rPr lang="en-US" altLang="en-US" sz="2300" dirty="0" smtClean="0"/>
              <a:t>Capitol </a:t>
            </a:r>
            <a:r>
              <a:rPr lang="en-US" altLang="en-US" sz="2300" dirty="0"/>
              <a:t>Hill will generate invaluable relationships that will increase communication between HQMC I-</a:t>
            </a:r>
            <a:r>
              <a:rPr lang="en-US" altLang="en-US" sz="2300" dirty="0" err="1"/>
              <a:t>Dept</a:t>
            </a:r>
            <a:r>
              <a:rPr lang="en-US" altLang="en-US" sz="2300" dirty="0"/>
              <a:t> and Congress and </a:t>
            </a:r>
            <a:r>
              <a:rPr lang="en-US" altLang="en-US" sz="2300" dirty="0" smtClean="0"/>
              <a:t>may </a:t>
            </a:r>
            <a:r>
              <a:rPr lang="en-US" altLang="en-US" sz="2300" dirty="0"/>
              <a:t>enhance Congressional advocacy for USMC Intelligence programs. </a:t>
            </a:r>
          </a:p>
          <a:p>
            <a:pPr marL="457200" lvl="1" indent="0">
              <a:buNone/>
            </a:pPr>
            <a:endParaRPr lang="en-US" altLang="en-US" dirty="0" smtClean="0"/>
          </a:p>
        </p:txBody>
      </p:sp>
    </p:spTree>
    <p:extLst>
      <p:ext uri="{BB962C8B-B14F-4D97-AF65-F5344CB8AC3E}">
        <p14:creationId xmlns:p14="http://schemas.microsoft.com/office/powerpoint/2010/main" val="2438817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3000375" y="331788"/>
            <a:ext cx="7126288" cy="735012"/>
          </a:xfrm>
        </p:spPr>
        <p:txBody>
          <a:bodyPr/>
          <a:lstStyle/>
          <a:p>
            <a:pPr algn="l">
              <a:tabLst>
                <a:tab pos="2971800" algn="ctr"/>
              </a:tabLst>
            </a:pPr>
            <a:r>
              <a:rPr lang="en-US" altLang="en-US" smtClean="0"/>
              <a:t>	Insufficient Response</a:t>
            </a:r>
          </a:p>
        </p:txBody>
      </p:sp>
      <p:sp>
        <p:nvSpPr>
          <p:cNvPr id="54275" name="Content Placeholder 2"/>
          <p:cNvSpPr>
            <a:spLocks noGrp="1"/>
          </p:cNvSpPr>
          <p:nvPr>
            <p:ph idx="1"/>
          </p:nvPr>
        </p:nvSpPr>
        <p:spPr>
          <a:xfrm>
            <a:off x="1693864" y="1447800"/>
            <a:ext cx="8720137" cy="4648200"/>
          </a:xfrm>
        </p:spPr>
        <p:txBody>
          <a:bodyPr/>
          <a:lstStyle/>
          <a:p>
            <a:pPr marL="457200" lvl="1" indent="0">
              <a:buNone/>
            </a:pPr>
            <a:r>
              <a:rPr lang="en-US" altLang="en-US" smtClean="0"/>
              <a:t> I believe the experience of seeing how other organizations work, prioritize, and produce will provide me (and therefore the command) with another tool to use to further the mission.  Being well-rounded, knowledgeable in a variety of skills and concepts, can only help me further the goals of the organization.  </a:t>
            </a:r>
            <a:endParaRPr lang="en-US" altLang="en-US" sz="3600"/>
          </a:p>
        </p:txBody>
      </p:sp>
    </p:spTree>
    <p:extLst>
      <p:ext uri="{BB962C8B-B14F-4D97-AF65-F5344CB8AC3E}">
        <p14:creationId xmlns:p14="http://schemas.microsoft.com/office/powerpoint/2010/main" val="2753122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000375" y="331788"/>
            <a:ext cx="7126288" cy="735012"/>
          </a:xfrm>
        </p:spPr>
        <p:txBody>
          <a:bodyPr/>
          <a:lstStyle/>
          <a:p>
            <a:pPr algn="l">
              <a:tabLst>
                <a:tab pos="2971800" algn="ctr"/>
              </a:tabLst>
            </a:pPr>
            <a:r>
              <a:rPr lang="en-US" altLang="en-US" smtClean="0"/>
              <a:t>	Supervisor Endorsement</a:t>
            </a:r>
          </a:p>
        </p:txBody>
      </p:sp>
      <p:sp>
        <p:nvSpPr>
          <p:cNvPr id="55299" name="Content Placeholder 2"/>
          <p:cNvSpPr>
            <a:spLocks noGrp="1"/>
          </p:cNvSpPr>
          <p:nvPr>
            <p:ph idx="1"/>
          </p:nvPr>
        </p:nvSpPr>
        <p:spPr>
          <a:xfrm>
            <a:off x="1909764" y="1447800"/>
            <a:ext cx="8504237" cy="4648200"/>
          </a:xfrm>
        </p:spPr>
        <p:txBody>
          <a:bodyPr/>
          <a:lstStyle/>
          <a:p>
            <a:pPr marL="0" indent="0">
              <a:buNone/>
            </a:pPr>
            <a:r>
              <a:rPr lang="en-US" altLang="en-US" smtClean="0"/>
              <a:t>I recommend this employee at this time.  Please annotate rationale for the decision. </a:t>
            </a:r>
          </a:p>
          <a:p>
            <a:pPr lvl="1"/>
            <a:r>
              <a:rPr lang="en-US" altLang="en-US" smtClean="0"/>
              <a:t>Discuss Employee Performance</a:t>
            </a:r>
          </a:p>
          <a:p>
            <a:pPr lvl="1"/>
            <a:r>
              <a:rPr lang="en-US" altLang="en-US" smtClean="0"/>
              <a:t>Return on investment for the MCISRE</a:t>
            </a:r>
          </a:p>
          <a:p>
            <a:pPr lvl="1"/>
            <a:r>
              <a:rPr lang="en-US" altLang="en-US" smtClean="0"/>
              <a:t>Be specific</a:t>
            </a:r>
          </a:p>
          <a:p>
            <a:pPr lvl="1"/>
            <a:r>
              <a:rPr lang="en-US" altLang="en-US" smtClean="0"/>
              <a:t>Cite examples </a:t>
            </a:r>
          </a:p>
        </p:txBody>
      </p:sp>
    </p:spTree>
    <p:extLst>
      <p:ext uri="{BB962C8B-B14F-4D97-AF65-F5344CB8AC3E}">
        <p14:creationId xmlns:p14="http://schemas.microsoft.com/office/powerpoint/2010/main" val="15463070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000375" y="331788"/>
            <a:ext cx="7126288" cy="735012"/>
          </a:xfrm>
        </p:spPr>
        <p:txBody>
          <a:bodyPr/>
          <a:lstStyle/>
          <a:p>
            <a:pPr algn="l">
              <a:tabLst>
                <a:tab pos="2971800" algn="ctr"/>
              </a:tabLst>
            </a:pPr>
            <a:r>
              <a:rPr lang="en-US" altLang="en-US" smtClean="0"/>
              <a:t>	Good Response</a:t>
            </a:r>
          </a:p>
        </p:txBody>
      </p:sp>
      <p:sp>
        <p:nvSpPr>
          <p:cNvPr id="56323" name="Content Placeholder 2"/>
          <p:cNvSpPr>
            <a:spLocks noGrp="1"/>
          </p:cNvSpPr>
          <p:nvPr>
            <p:ph idx="1"/>
          </p:nvPr>
        </p:nvSpPr>
        <p:spPr>
          <a:xfrm>
            <a:off x="1693864" y="1447800"/>
            <a:ext cx="8720137" cy="4648200"/>
          </a:xfrm>
        </p:spPr>
        <p:txBody>
          <a:bodyPr/>
          <a:lstStyle/>
          <a:p>
            <a:pPr marL="457200" lvl="1" indent="0">
              <a:buNone/>
            </a:pPr>
            <a:r>
              <a:rPr lang="en-US" altLang="en-US" sz="1800"/>
              <a:t>2</a:t>
            </a:r>
            <a:r>
              <a:rPr lang="en-US" altLang="en-US" sz="1900"/>
              <a:t>.  Xxxx is the logical choice for a JDA with xxxxxxx and has my highest possible recommendation for selection.  Xxxx has a </a:t>
            </a:r>
            <a:r>
              <a:rPr lang="en-US" altLang="en-US" sz="1900">
                <a:solidFill>
                  <a:srgbClr val="FF0000"/>
                </a:solidFill>
              </a:rPr>
              <a:t>long history of top-level performance</a:t>
            </a:r>
            <a:r>
              <a:rPr lang="en-US" altLang="en-US" sz="1900"/>
              <a:t> in the organization and MCISRE.  Xxxxx experience, dedication, academic performance, and professional competence are superb.  Xxx will use these assets to benefit both organizations; xxxx </a:t>
            </a:r>
            <a:r>
              <a:rPr lang="en-US" altLang="en-US" sz="1900">
                <a:solidFill>
                  <a:srgbClr val="FF0000"/>
                </a:solidFill>
              </a:rPr>
              <a:t>impact to Marine Corps Intelligence </a:t>
            </a:r>
            <a:r>
              <a:rPr lang="en-US" altLang="en-US" sz="1900"/>
              <a:t>for the last four years, professionally supporting all facets of the enterprise, will serve xxxx well at xxxx.  As the MCISRE executes its strategic plan, access to and experience gained from a JDA will pay significant dividends.  Xxxx exposure to a more evolved enterprise will, in turn further USMC ISR Enterprise goals and objectives.  Xxxx will receive the benefit of a season professional, with two advanced degrees, a JD in law and an MS in strategic intelligence, along with strong leadership skills and can-do attitude.  This IC rising star will benefit any organization fortunate enough to have the opportunity to employ xxxx talents.   </a:t>
            </a:r>
          </a:p>
          <a:p>
            <a:pPr marL="457200" lvl="1" indent="0">
              <a:buNone/>
            </a:pPr>
            <a:endParaRPr lang="en-US" altLang="en-US" sz="2800"/>
          </a:p>
        </p:txBody>
      </p:sp>
    </p:spTree>
    <p:extLst>
      <p:ext uri="{BB962C8B-B14F-4D97-AF65-F5344CB8AC3E}">
        <p14:creationId xmlns:p14="http://schemas.microsoft.com/office/powerpoint/2010/main" val="338684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000375" y="331788"/>
            <a:ext cx="7126288" cy="735012"/>
          </a:xfrm>
        </p:spPr>
        <p:txBody>
          <a:bodyPr/>
          <a:lstStyle/>
          <a:p>
            <a:pPr algn="l">
              <a:tabLst>
                <a:tab pos="2971800" algn="ctr"/>
              </a:tabLst>
            </a:pPr>
            <a:r>
              <a:rPr lang="en-US" altLang="en-US" smtClean="0"/>
              <a:t>	Insufficient Response</a:t>
            </a:r>
          </a:p>
        </p:txBody>
      </p:sp>
      <p:sp>
        <p:nvSpPr>
          <p:cNvPr id="57347" name="Content Placeholder 2"/>
          <p:cNvSpPr>
            <a:spLocks noGrp="1"/>
          </p:cNvSpPr>
          <p:nvPr>
            <p:ph idx="1"/>
          </p:nvPr>
        </p:nvSpPr>
        <p:spPr>
          <a:xfrm>
            <a:off x="1693864" y="1447800"/>
            <a:ext cx="8720137" cy="4648200"/>
          </a:xfrm>
        </p:spPr>
        <p:txBody>
          <a:bodyPr/>
          <a:lstStyle/>
          <a:p>
            <a:pPr marL="457200" lvl="1" indent="0">
              <a:buNone/>
            </a:pPr>
            <a:r>
              <a:rPr lang="en-US" altLang="en-US" sz="1800" dirty="0"/>
              <a:t>2</a:t>
            </a:r>
            <a:r>
              <a:rPr lang="en-US" altLang="en-US" dirty="0" smtClean="0"/>
              <a:t>.  I strongly recommend </a:t>
            </a:r>
            <a:r>
              <a:rPr lang="en-US" altLang="en-US" dirty="0" err="1" smtClean="0"/>
              <a:t>xxxxx</a:t>
            </a:r>
            <a:r>
              <a:rPr lang="en-US" altLang="en-US" dirty="0" smtClean="0"/>
              <a:t> for the Capitol Hill Fellowship-Program and the Seminar XXI (in order).  Both of these programs will greatly enhance </a:t>
            </a:r>
            <a:r>
              <a:rPr lang="en-US" altLang="en-US" dirty="0" err="1" smtClean="0"/>
              <a:t>xxxx</a:t>
            </a:r>
            <a:r>
              <a:rPr lang="en-US" altLang="en-US" dirty="0" smtClean="0"/>
              <a:t> skills as a member of </a:t>
            </a:r>
            <a:r>
              <a:rPr lang="en-US" altLang="en-US" dirty="0" err="1" smtClean="0"/>
              <a:t>xxxxx</a:t>
            </a:r>
            <a:r>
              <a:rPr lang="en-US" altLang="en-US" dirty="0" smtClean="0"/>
              <a:t> in its role in improving process, procedures, and capabilities in support of the MCISRE.  I do not recommend </a:t>
            </a:r>
            <a:r>
              <a:rPr lang="en-US" altLang="en-US" dirty="0" err="1" smtClean="0"/>
              <a:t>xxxx</a:t>
            </a:r>
            <a:r>
              <a:rPr lang="en-US" altLang="en-US" dirty="0" smtClean="0"/>
              <a:t> for participation in the JDA program at this time.  </a:t>
            </a:r>
            <a:r>
              <a:rPr lang="en-US" altLang="en-US" dirty="0" err="1" smtClean="0"/>
              <a:t>Xxxx</a:t>
            </a:r>
            <a:r>
              <a:rPr lang="en-US" altLang="en-US" dirty="0" smtClean="0"/>
              <a:t> already has JDA credit.  Many other GG 14s and 15s in the MCISRE should take priority for </a:t>
            </a:r>
            <a:r>
              <a:rPr lang="en-US" altLang="en-US" sz="2800" dirty="0"/>
              <a:t>this</a:t>
            </a:r>
            <a:r>
              <a:rPr lang="en-US" altLang="en-US" dirty="0" smtClean="0"/>
              <a:t> limited opportunity.  </a:t>
            </a:r>
            <a:endParaRPr lang="en-US" altLang="en-US" sz="3600" dirty="0"/>
          </a:p>
        </p:txBody>
      </p:sp>
    </p:spTree>
    <p:extLst>
      <p:ext uri="{BB962C8B-B14F-4D97-AF65-F5344CB8AC3E}">
        <p14:creationId xmlns:p14="http://schemas.microsoft.com/office/powerpoint/2010/main" val="2699141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0375" y="331788"/>
            <a:ext cx="7126288" cy="735012"/>
          </a:xfrm>
        </p:spPr>
        <p:txBody>
          <a:bodyPr/>
          <a:lstStyle/>
          <a:p>
            <a:pPr algn="l">
              <a:tabLst>
                <a:tab pos="2971800" algn="ctr"/>
              </a:tabLst>
            </a:pPr>
            <a:r>
              <a:rPr lang="en-US" altLang="en-US" smtClean="0"/>
              <a:t>	Tips</a:t>
            </a:r>
          </a:p>
        </p:txBody>
      </p:sp>
      <p:sp>
        <p:nvSpPr>
          <p:cNvPr id="9219" name="Content Placeholder 2"/>
          <p:cNvSpPr>
            <a:spLocks noGrp="1"/>
          </p:cNvSpPr>
          <p:nvPr>
            <p:ph idx="1"/>
          </p:nvPr>
        </p:nvSpPr>
        <p:spPr>
          <a:xfrm>
            <a:off x="1909764" y="1447800"/>
            <a:ext cx="8504237" cy="4648200"/>
          </a:xfrm>
        </p:spPr>
        <p:txBody>
          <a:bodyPr/>
          <a:lstStyle/>
          <a:p>
            <a:pPr>
              <a:defRPr/>
            </a:pPr>
            <a:r>
              <a:rPr lang="en-US" sz="2000" dirty="0"/>
              <a:t>Have a coworker review/edit your package.  Handwritten and incomplete packages will not be accepted</a:t>
            </a:r>
          </a:p>
          <a:p>
            <a:pPr>
              <a:defRPr/>
            </a:pPr>
            <a:r>
              <a:rPr lang="en-US" sz="2000" dirty="0"/>
              <a:t>Discuss your application in advance with your supervisor</a:t>
            </a:r>
          </a:p>
          <a:p>
            <a:pPr>
              <a:defRPr/>
            </a:pPr>
            <a:r>
              <a:rPr lang="en-US" sz="2000" dirty="0"/>
              <a:t>Only apply if you are eligible</a:t>
            </a:r>
          </a:p>
          <a:p>
            <a:pPr>
              <a:defRPr/>
            </a:pPr>
            <a:r>
              <a:rPr lang="en-US" sz="2000" dirty="0"/>
              <a:t>Focus on ROI</a:t>
            </a:r>
          </a:p>
          <a:p>
            <a:pPr>
              <a:defRPr/>
            </a:pPr>
            <a:r>
              <a:rPr lang="en-US" sz="2000" dirty="0"/>
              <a:t>No grammar/spelling mistakes</a:t>
            </a:r>
          </a:p>
          <a:p>
            <a:pPr>
              <a:defRPr/>
            </a:pPr>
            <a:r>
              <a:rPr lang="en-US" sz="2000" dirty="0"/>
              <a:t>Draft the supervisor endorsement for them </a:t>
            </a:r>
          </a:p>
          <a:p>
            <a:pPr>
              <a:defRPr/>
            </a:pPr>
            <a:r>
              <a:rPr lang="en-US" sz="2000" dirty="0"/>
              <a:t>Remember, the board may not know your performance and accomplishments.  This is your opportunity to tell them who you are and what you do!</a:t>
            </a:r>
          </a:p>
          <a:p>
            <a:pPr>
              <a:defRPr/>
            </a:pPr>
            <a:r>
              <a:rPr lang="en-US" sz="2000" dirty="0"/>
              <a:t>Call MCISRE POC for questions or feedback on application package</a:t>
            </a:r>
          </a:p>
          <a:p>
            <a:pPr marL="0" indent="0">
              <a:buNone/>
              <a:defRPr/>
            </a:pPr>
            <a:endParaRPr lang="en-US" dirty="0" smtClean="0"/>
          </a:p>
          <a:p>
            <a:pPr marL="0" indent="0">
              <a:buNone/>
              <a:defRPr/>
            </a:pPr>
            <a:endParaRPr lang="en-US" dirty="0" smtClean="0"/>
          </a:p>
          <a:p>
            <a:pPr marL="457200" lvl="1" indent="0">
              <a:buNone/>
              <a:defRPr/>
            </a:pPr>
            <a:endParaRPr lang="en-US" dirty="0" smtClean="0"/>
          </a:p>
        </p:txBody>
      </p:sp>
    </p:spTree>
    <p:extLst>
      <p:ext uri="{BB962C8B-B14F-4D97-AF65-F5344CB8AC3E}">
        <p14:creationId xmlns:p14="http://schemas.microsoft.com/office/powerpoint/2010/main" val="3769338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974975" y="390526"/>
            <a:ext cx="7126288" cy="735013"/>
          </a:xfrm>
        </p:spPr>
        <p:txBody>
          <a:bodyPr/>
          <a:lstStyle/>
          <a:p>
            <a:pPr algn="l">
              <a:tabLst>
                <a:tab pos="2971800" algn="ctr"/>
              </a:tabLst>
            </a:pPr>
            <a:r>
              <a:rPr lang="en-US" altLang="en-US" smtClean="0"/>
              <a:t>	Timeline </a:t>
            </a:r>
          </a:p>
        </p:txBody>
      </p:sp>
      <p:sp>
        <p:nvSpPr>
          <p:cNvPr id="9219" name="Content Placeholder 2"/>
          <p:cNvSpPr>
            <a:spLocks noGrp="1"/>
          </p:cNvSpPr>
          <p:nvPr>
            <p:ph idx="1"/>
          </p:nvPr>
        </p:nvSpPr>
        <p:spPr>
          <a:xfrm>
            <a:off x="2425700" y="1938338"/>
            <a:ext cx="8504238" cy="4292600"/>
          </a:xfrm>
        </p:spPr>
        <p:txBody>
          <a:bodyPr/>
          <a:lstStyle/>
          <a:p>
            <a:pPr>
              <a:defRPr/>
            </a:pPr>
            <a:r>
              <a:rPr lang="en-US" sz="2800" dirty="0" smtClean="0"/>
              <a:t>13 SEP</a:t>
            </a:r>
            <a:r>
              <a:rPr lang="en-US" sz="2800" b="0" dirty="0" smtClean="0"/>
              <a:t>- </a:t>
            </a:r>
            <a:r>
              <a:rPr lang="en-US" sz="2800" b="0" dirty="0"/>
              <a:t>Employees submit packages </a:t>
            </a:r>
            <a:r>
              <a:rPr lang="en-US" sz="2800" b="0" dirty="0" smtClean="0"/>
              <a:t>(Deadline)</a:t>
            </a:r>
            <a:endParaRPr lang="en-US" sz="2800" b="0" dirty="0"/>
          </a:p>
          <a:p>
            <a:pPr>
              <a:defRPr/>
            </a:pPr>
            <a:r>
              <a:rPr lang="en-US" sz="2800" dirty="0" smtClean="0"/>
              <a:t>30 SEP (Tentative)- </a:t>
            </a:r>
            <a:r>
              <a:rPr lang="en-US" sz="2800" b="0" dirty="0"/>
              <a:t>Civilian Leadership Board makes selections </a:t>
            </a:r>
          </a:p>
          <a:p>
            <a:pPr>
              <a:defRPr/>
            </a:pPr>
            <a:r>
              <a:rPr lang="en-US" sz="2800" dirty="0" smtClean="0"/>
              <a:t>15 OCT (Tentative)- </a:t>
            </a:r>
            <a:r>
              <a:rPr lang="en-US" sz="2800" b="0" dirty="0"/>
              <a:t>Supervisor Notified</a:t>
            </a:r>
          </a:p>
          <a:p>
            <a:pPr marL="457200" lvl="1" indent="0">
              <a:buNone/>
              <a:defRPr/>
            </a:pPr>
            <a:endParaRPr lang="en-US" sz="2800" dirty="0"/>
          </a:p>
          <a:p>
            <a:pPr marL="0" indent="0">
              <a:buNone/>
              <a:defRPr/>
            </a:pPr>
            <a:r>
              <a:rPr lang="en-US" dirty="0" smtClean="0"/>
              <a:t> </a:t>
            </a:r>
          </a:p>
          <a:p>
            <a:pPr marL="457200" lvl="1" indent="0">
              <a:buNone/>
              <a:defRPr/>
            </a:pPr>
            <a:endParaRPr lang="en-US" dirty="0" smtClean="0"/>
          </a:p>
        </p:txBody>
      </p:sp>
    </p:spTree>
    <p:extLst>
      <p:ext uri="{BB962C8B-B14F-4D97-AF65-F5344CB8AC3E}">
        <p14:creationId xmlns:p14="http://schemas.microsoft.com/office/powerpoint/2010/main" val="2777903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000375" y="331788"/>
            <a:ext cx="7126288" cy="735012"/>
          </a:xfrm>
        </p:spPr>
        <p:txBody>
          <a:bodyPr/>
          <a:lstStyle/>
          <a:p>
            <a:pPr algn="l">
              <a:tabLst>
                <a:tab pos="2971800" algn="ctr"/>
              </a:tabLst>
            </a:pPr>
            <a:r>
              <a:rPr lang="en-US" altLang="en-US" smtClean="0"/>
              <a:t>	Exceptions</a:t>
            </a:r>
          </a:p>
        </p:txBody>
      </p:sp>
      <p:sp>
        <p:nvSpPr>
          <p:cNvPr id="9219" name="Content Placeholder 2"/>
          <p:cNvSpPr>
            <a:spLocks noGrp="1"/>
          </p:cNvSpPr>
          <p:nvPr>
            <p:ph idx="1"/>
          </p:nvPr>
        </p:nvSpPr>
        <p:spPr>
          <a:xfrm>
            <a:off x="1909764" y="1447800"/>
            <a:ext cx="8504237" cy="4648200"/>
          </a:xfrm>
        </p:spPr>
        <p:txBody>
          <a:bodyPr/>
          <a:lstStyle/>
          <a:p>
            <a:pPr lvl="1">
              <a:buFont typeface="Arial" panose="020B0604020202020204" pitchFamily="34" charset="0"/>
              <a:buChar char="•"/>
              <a:defRPr/>
            </a:pPr>
            <a:r>
              <a:rPr lang="en-US" dirty="0"/>
              <a:t>ADIRINT approves out of cycle </a:t>
            </a:r>
            <a:r>
              <a:rPr lang="en-US" dirty="0" smtClean="0"/>
              <a:t>submissions in coordination with DCI Director, Information Workforce Division and ADIRINT</a:t>
            </a:r>
          </a:p>
          <a:p>
            <a:pPr lvl="1">
              <a:defRPr/>
            </a:pPr>
            <a:r>
              <a:rPr lang="en-US" dirty="0" smtClean="0"/>
              <a:t>New developmental opportunity  </a:t>
            </a:r>
          </a:p>
          <a:p>
            <a:pPr lvl="1">
              <a:defRPr/>
            </a:pPr>
            <a:r>
              <a:rPr lang="en-US" dirty="0" smtClean="0"/>
              <a:t>Programs over 80 duty hours not in the booklet </a:t>
            </a:r>
          </a:p>
          <a:p>
            <a:pPr lvl="1">
              <a:defRPr/>
            </a:pPr>
            <a:r>
              <a:rPr lang="en-US" dirty="0" smtClean="0"/>
              <a:t>Employee eligible for SAW</a:t>
            </a:r>
          </a:p>
          <a:p>
            <a:pPr marL="0" indent="0">
              <a:buNone/>
              <a:defRPr/>
            </a:pPr>
            <a:endParaRPr lang="en-US" dirty="0" smtClean="0"/>
          </a:p>
          <a:p>
            <a:pPr marL="0" indent="0">
              <a:buNone/>
              <a:defRPr/>
            </a:pPr>
            <a:endParaRPr lang="en-US" dirty="0" smtClean="0"/>
          </a:p>
          <a:p>
            <a:pPr marL="457200" lvl="1" indent="0">
              <a:buNone/>
              <a:defRPr/>
            </a:pPr>
            <a:endParaRPr lang="en-US" dirty="0" smtClean="0"/>
          </a:p>
        </p:txBody>
      </p:sp>
    </p:spTree>
    <p:extLst>
      <p:ext uri="{BB962C8B-B14F-4D97-AF65-F5344CB8AC3E}">
        <p14:creationId xmlns:p14="http://schemas.microsoft.com/office/powerpoint/2010/main" val="126282867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00375" y="331788"/>
            <a:ext cx="7105650" cy="735012"/>
          </a:xfrm>
        </p:spPr>
        <p:txBody>
          <a:bodyPr/>
          <a:lstStyle/>
          <a:p>
            <a:pPr algn="l">
              <a:tabLst>
                <a:tab pos="2971800" algn="ctr"/>
              </a:tabLst>
            </a:pPr>
            <a:r>
              <a:rPr lang="en-US" altLang="en-US" smtClean="0"/>
              <a:t>	Purpose</a:t>
            </a:r>
          </a:p>
        </p:txBody>
      </p:sp>
      <p:sp>
        <p:nvSpPr>
          <p:cNvPr id="8195" name="Content Placeholder 2"/>
          <p:cNvSpPr>
            <a:spLocks noGrp="1"/>
          </p:cNvSpPr>
          <p:nvPr>
            <p:ph idx="1"/>
          </p:nvPr>
        </p:nvSpPr>
        <p:spPr>
          <a:xfrm>
            <a:off x="6756400" y="1338262"/>
            <a:ext cx="4737100" cy="4833937"/>
          </a:xfrm>
        </p:spPr>
        <p:txBody>
          <a:bodyPr/>
          <a:lstStyle/>
          <a:p>
            <a:pPr>
              <a:buFont typeface="Arial" panose="020B0604020202020204" pitchFamily="34" charset="0"/>
              <a:buChar char="•"/>
              <a:defRPr/>
            </a:pPr>
            <a:r>
              <a:rPr lang="en-US" dirty="0" smtClean="0"/>
              <a:t> Ensure </a:t>
            </a:r>
            <a:r>
              <a:rPr lang="en-US" sz="3200" dirty="0"/>
              <a:t>fair</a:t>
            </a:r>
            <a:r>
              <a:rPr lang="en-US" dirty="0" smtClean="0"/>
              <a:t> and</a:t>
            </a:r>
            <a:r>
              <a:rPr lang="en-US" sz="3600" dirty="0"/>
              <a:t> </a:t>
            </a:r>
            <a:r>
              <a:rPr lang="en-US" sz="3200" dirty="0" smtClean="0"/>
              <a:t>equitable</a:t>
            </a:r>
            <a:r>
              <a:rPr lang="en-US" dirty="0" smtClean="0"/>
              <a:t> nomination </a:t>
            </a:r>
            <a:r>
              <a:rPr lang="en-US" dirty="0"/>
              <a:t>and </a:t>
            </a:r>
            <a:r>
              <a:rPr lang="en-US" dirty="0" smtClean="0"/>
              <a:t>selection for top </a:t>
            </a:r>
            <a:r>
              <a:rPr lang="en-US" dirty="0"/>
              <a:t>tier developmental </a:t>
            </a:r>
            <a:r>
              <a:rPr lang="en-US" dirty="0" smtClean="0"/>
              <a:t>opportunities</a:t>
            </a:r>
          </a:p>
          <a:p>
            <a:pPr>
              <a:defRPr/>
            </a:pPr>
            <a:r>
              <a:rPr lang="en-US" dirty="0" smtClean="0"/>
              <a:t>Support </a:t>
            </a:r>
            <a:r>
              <a:rPr lang="en-US" sz="2800" dirty="0" smtClean="0"/>
              <a:t>MCIEE</a:t>
            </a:r>
            <a:r>
              <a:rPr lang="en-US" dirty="0" smtClean="0"/>
              <a:t> </a:t>
            </a:r>
            <a:r>
              <a:rPr lang="en-US" dirty="0" smtClean="0"/>
              <a:t>Plan (Professionalization Goals)</a:t>
            </a:r>
          </a:p>
          <a:p>
            <a:pPr>
              <a:buFont typeface="Arial" panose="020B0604020202020204" pitchFamily="34" charset="0"/>
              <a:buChar char="•"/>
              <a:defRPr/>
            </a:pPr>
            <a:r>
              <a:rPr lang="en-US" dirty="0" smtClean="0"/>
              <a:t>Support </a:t>
            </a:r>
            <a:r>
              <a:rPr lang="en-US" sz="2800" dirty="0"/>
              <a:t>Individual</a:t>
            </a:r>
            <a:r>
              <a:rPr lang="en-US" dirty="0" smtClean="0"/>
              <a:t> Development   </a:t>
            </a:r>
          </a:p>
          <a:p>
            <a:pPr>
              <a:defRPr/>
            </a:pPr>
            <a:endParaRPr lang="en-US" dirty="0"/>
          </a:p>
        </p:txBody>
      </p:sp>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1338263"/>
            <a:ext cx="4394200" cy="512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4828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3000375" y="331788"/>
            <a:ext cx="7126288" cy="735012"/>
          </a:xfrm>
        </p:spPr>
        <p:txBody>
          <a:bodyPr/>
          <a:lstStyle/>
          <a:p>
            <a:pPr algn="l">
              <a:tabLst>
                <a:tab pos="2971800" algn="ctr"/>
              </a:tabLst>
            </a:pPr>
            <a:r>
              <a:rPr lang="en-US" altLang="en-US" smtClean="0"/>
              <a:t>	Questions?</a:t>
            </a:r>
          </a:p>
        </p:txBody>
      </p:sp>
      <p:sp>
        <p:nvSpPr>
          <p:cNvPr id="61443" name="Content Placeholder 2"/>
          <p:cNvSpPr>
            <a:spLocks noGrp="1"/>
          </p:cNvSpPr>
          <p:nvPr>
            <p:ph idx="1"/>
          </p:nvPr>
        </p:nvSpPr>
        <p:spPr/>
        <p:txBody>
          <a:bodyPr/>
          <a:lstStyle/>
          <a:p>
            <a:pPr marL="0" indent="0" algn="ctr">
              <a:buNone/>
            </a:pPr>
            <a:endParaRPr lang="en-US" altLang="en-US" sz="1200" i="1"/>
          </a:p>
        </p:txBody>
      </p:sp>
    </p:spTree>
    <p:extLst>
      <p:ext uri="{BB962C8B-B14F-4D97-AF65-F5344CB8AC3E}">
        <p14:creationId xmlns:p14="http://schemas.microsoft.com/office/powerpoint/2010/main" val="1880625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2482850" y="152400"/>
            <a:ext cx="7226300" cy="922338"/>
          </a:xfrm>
        </p:spPr>
        <p:txBody>
          <a:bodyPr/>
          <a:lstStyle/>
          <a:p>
            <a:r>
              <a:rPr lang="en-US" altLang="en-US" smtClean="0"/>
              <a:t> Who is Eligible? </a:t>
            </a:r>
          </a:p>
        </p:txBody>
      </p:sp>
      <p:sp>
        <p:nvSpPr>
          <p:cNvPr id="3" name="Content Placeholder 2"/>
          <p:cNvSpPr>
            <a:spLocks noGrp="1"/>
          </p:cNvSpPr>
          <p:nvPr>
            <p:ph idx="1"/>
          </p:nvPr>
        </p:nvSpPr>
        <p:spPr>
          <a:xfrm>
            <a:off x="1981200" y="1701800"/>
            <a:ext cx="8229600" cy="4648200"/>
          </a:xfrm>
        </p:spPr>
        <p:txBody>
          <a:bodyPr/>
          <a:lstStyle/>
          <a:p>
            <a:pPr>
              <a:buFont typeface="Arial" panose="020B0604020202020204" pitchFamily="34" charset="0"/>
              <a:buChar char="•"/>
              <a:defRPr/>
            </a:pPr>
            <a:r>
              <a:rPr lang="en-US" dirty="0" smtClean="0"/>
              <a:t>All MCISRE civilian employees (under DCIPS) </a:t>
            </a:r>
          </a:p>
          <a:p>
            <a:pPr>
              <a:buFont typeface="Arial" panose="020B0604020202020204" pitchFamily="34" charset="0"/>
              <a:buChar char="•"/>
              <a:defRPr/>
            </a:pPr>
            <a:r>
              <a:rPr lang="en-US" dirty="0" smtClean="0"/>
              <a:t>No outstanding service obligations</a:t>
            </a:r>
          </a:p>
          <a:p>
            <a:pPr>
              <a:buFont typeface="Arial" panose="020B0604020202020204" pitchFamily="34" charset="0"/>
              <a:buChar char="•"/>
              <a:defRPr/>
            </a:pPr>
            <a:r>
              <a:rPr lang="en-US" dirty="0" smtClean="0"/>
              <a:t>Last two </a:t>
            </a:r>
            <a:r>
              <a:rPr lang="en-US" dirty="0"/>
              <a:t>p</a:t>
            </a:r>
            <a:r>
              <a:rPr lang="en-US" dirty="0" smtClean="0"/>
              <a:t>erformance ratings of at least successful </a:t>
            </a:r>
          </a:p>
          <a:p>
            <a:pPr>
              <a:buFont typeface="Arial" panose="020B0604020202020204" pitchFamily="34" charset="0"/>
              <a:buChar char="•"/>
              <a:defRPr/>
            </a:pPr>
            <a:r>
              <a:rPr lang="en-US" dirty="0" smtClean="0"/>
              <a:t>Probationary </a:t>
            </a:r>
            <a:r>
              <a:rPr lang="en-US" dirty="0"/>
              <a:t>employees may be nominated for competitive developmental programs </a:t>
            </a:r>
            <a:r>
              <a:rPr lang="en-US" dirty="0" smtClean="0"/>
              <a:t>if: </a:t>
            </a:r>
          </a:p>
          <a:p>
            <a:pPr lvl="1">
              <a:buFont typeface="Arial" panose="020B0604020202020204" pitchFamily="34" charset="0"/>
              <a:buChar char="•"/>
              <a:defRPr/>
            </a:pPr>
            <a:r>
              <a:rPr lang="en-US" dirty="0" smtClean="0"/>
              <a:t>Basic developmental requirements have been met</a:t>
            </a:r>
          </a:p>
          <a:p>
            <a:pPr lvl="1">
              <a:buFont typeface="Arial" panose="020B0604020202020204" pitchFamily="34" charset="0"/>
              <a:buChar char="•"/>
              <a:defRPr/>
            </a:pPr>
            <a:r>
              <a:rPr lang="en-US" dirty="0" smtClean="0"/>
              <a:t>Participation would not compromise development</a:t>
            </a:r>
          </a:p>
          <a:p>
            <a:pPr lvl="1">
              <a:buFont typeface="Arial" panose="020B0604020202020204" pitchFamily="34" charset="0"/>
              <a:buChar char="•"/>
              <a:defRPr/>
            </a:pPr>
            <a:r>
              <a:rPr lang="en-US" dirty="0" smtClean="0"/>
              <a:t>Supervisor and chain of command provide clear and convincing endorsement of benefit to MCISRE</a:t>
            </a:r>
          </a:p>
          <a:p>
            <a:pPr marL="457200" lvl="1" indent="0">
              <a:buNone/>
              <a:defRPr/>
            </a:pPr>
            <a:endParaRPr lang="en-US" dirty="0" smtClean="0"/>
          </a:p>
        </p:txBody>
      </p:sp>
      <p:sp>
        <p:nvSpPr>
          <p:cNvPr id="40964" name="Footer Placeholder 3"/>
          <p:cNvSpPr>
            <a:spLocks noGrp="1"/>
          </p:cNvSpPr>
          <p:nvPr>
            <p:ph type="ftr" sz="quarter" idx="11"/>
          </p:nvPr>
        </p:nvSpPr>
        <p:spPr>
          <a:xfrm>
            <a:off x="269875" y="7027863"/>
            <a:ext cx="5430838"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har char="•"/>
              <a:defRPr sz="28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4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spcBef>
                <a:spcPct val="0"/>
              </a:spcBef>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31597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000375" y="331788"/>
            <a:ext cx="7126288" cy="735012"/>
          </a:xfrm>
        </p:spPr>
        <p:txBody>
          <a:bodyPr/>
          <a:lstStyle/>
          <a:p>
            <a:pPr algn="l">
              <a:tabLst>
                <a:tab pos="2971800" algn="ctr"/>
              </a:tabLst>
            </a:pPr>
            <a:r>
              <a:rPr lang="en-US" altLang="en-US" smtClean="0"/>
              <a:t>	Submission Requirements</a:t>
            </a:r>
          </a:p>
        </p:txBody>
      </p:sp>
      <p:sp>
        <p:nvSpPr>
          <p:cNvPr id="13315" name="Content Placeholder 2"/>
          <p:cNvSpPr>
            <a:spLocks noGrp="1"/>
          </p:cNvSpPr>
          <p:nvPr>
            <p:ph idx="1"/>
          </p:nvPr>
        </p:nvSpPr>
        <p:spPr>
          <a:xfrm>
            <a:off x="1909764" y="1795463"/>
            <a:ext cx="8504237" cy="4648200"/>
          </a:xfrm>
        </p:spPr>
        <p:txBody>
          <a:bodyPr/>
          <a:lstStyle/>
          <a:p>
            <a:pPr>
              <a:defRPr/>
            </a:pPr>
            <a:r>
              <a:rPr lang="en-US" altLang="en-US" sz="2800" dirty="0"/>
              <a:t>Professionally assembled, typed package including: </a:t>
            </a:r>
          </a:p>
          <a:p>
            <a:pPr lvl="1">
              <a:defRPr/>
            </a:pPr>
            <a:r>
              <a:rPr lang="en-US" altLang="en-US" sz="2800" dirty="0"/>
              <a:t>CPDP application </a:t>
            </a:r>
          </a:p>
          <a:p>
            <a:pPr lvl="1">
              <a:defRPr/>
            </a:pPr>
            <a:r>
              <a:rPr lang="en-US" altLang="en-US" sz="2800" dirty="0"/>
              <a:t>Resume </a:t>
            </a:r>
          </a:p>
          <a:p>
            <a:pPr lvl="1">
              <a:defRPr/>
            </a:pPr>
            <a:r>
              <a:rPr lang="en-US" altLang="en-US" sz="2800" dirty="0"/>
              <a:t>IDP (approved)</a:t>
            </a:r>
          </a:p>
          <a:p>
            <a:pPr lvl="1">
              <a:defRPr/>
            </a:pPr>
            <a:r>
              <a:rPr lang="en-US" altLang="en-US" sz="2800" dirty="0"/>
              <a:t>Transcripts (if applying for AWS or LTSP) </a:t>
            </a:r>
          </a:p>
          <a:p>
            <a:pPr lvl="1">
              <a:defRPr/>
            </a:pPr>
            <a:endParaRPr lang="en-US" altLang="en-US" sz="2800" dirty="0"/>
          </a:p>
          <a:p>
            <a:pPr lvl="1">
              <a:defRPr/>
            </a:pPr>
            <a:endParaRPr lang="en-US" altLang="en-US" sz="2800" dirty="0"/>
          </a:p>
          <a:p>
            <a:pPr marL="457200" lvl="1" indent="0">
              <a:buNone/>
              <a:defRPr/>
            </a:pPr>
            <a:r>
              <a:rPr lang="en-US" altLang="en-US" sz="2800" dirty="0"/>
              <a:t>*Please submit both hard and soft copy </a:t>
            </a:r>
          </a:p>
        </p:txBody>
      </p:sp>
    </p:spTree>
    <p:extLst>
      <p:ext uri="{BB962C8B-B14F-4D97-AF65-F5344CB8AC3E}">
        <p14:creationId xmlns:p14="http://schemas.microsoft.com/office/powerpoint/2010/main" val="2930102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00375" y="331788"/>
            <a:ext cx="7126288" cy="735012"/>
          </a:xfrm>
        </p:spPr>
        <p:txBody>
          <a:bodyPr/>
          <a:lstStyle/>
          <a:p>
            <a:pPr algn="l">
              <a:tabLst>
                <a:tab pos="2971800" algn="ctr"/>
              </a:tabLst>
            </a:pPr>
            <a:r>
              <a:rPr lang="en-US" altLang="en-US" smtClean="0"/>
              <a:t>	Evaluation Criteria </a:t>
            </a:r>
          </a:p>
        </p:txBody>
      </p:sp>
      <p:sp>
        <p:nvSpPr>
          <p:cNvPr id="9219" name="Content Placeholder 2"/>
          <p:cNvSpPr>
            <a:spLocks noGrp="1"/>
          </p:cNvSpPr>
          <p:nvPr>
            <p:ph idx="1"/>
          </p:nvPr>
        </p:nvSpPr>
        <p:spPr>
          <a:xfrm>
            <a:off x="1909764" y="1447800"/>
            <a:ext cx="8529637" cy="4648200"/>
          </a:xfrm>
        </p:spPr>
        <p:txBody>
          <a:bodyPr/>
          <a:lstStyle/>
          <a:p>
            <a:pPr>
              <a:defRPr/>
            </a:pPr>
            <a:r>
              <a:rPr lang="en-US" dirty="0" smtClean="0"/>
              <a:t>Benefit to Marine Corps Intelligence</a:t>
            </a:r>
          </a:p>
          <a:p>
            <a:pPr>
              <a:defRPr/>
            </a:pPr>
            <a:r>
              <a:rPr lang="en-US" dirty="0" smtClean="0"/>
              <a:t>Performance and contributions to MCISRE</a:t>
            </a:r>
          </a:p>
          <a:p>
            <a:pPr>
              <a:defRPr/>
            </a:pPr>
            <a:r>
              <a:rPr lang="en-US" dirty="0" smtClean="0"/>
              <a:t>The degree of the employee’s need for development in the present position and optimal point in their career </a:t>
            </a:r>
          </a:p>
          <a:p>
            <a:pPr>
              <a:defRPr/>
            </a:pPr>
            <a:r>
              <a:rPr lang="en-US" dirty="0" smtClean="0"/>
              <a:t>The extent to which the employee’s KSAs are likely to be improved </a:t>
            </a:r>
          </a:p>
          <a:p>
            <a:pPr>
              <a:defRPr/>
            </a:pPr>
            <a:r>
              <a:rPr lang="en-US" dirty="0" smtClean="0"/>
              <a:t>The employee’s interests and efforts to improve his/her work (IDP)</a:t>
            </a:r>
            <a:endParaRPr lang="en-US" dirty="0"/>
          </a:p>
          <a:p>
            <a:pPr marL="0" indent="0">
              <a:buNone/>
              <a:defRPr/>
            </a:pPr>
            <a:endParaRPr lang="en-US" dirty="0" smtClean="0"/>
          </a:p>
          <a:p>
            <a:pPr marL="0" indent="0">
              <a:buNone/>
              <a:defRPr/>
            </a:pPr>
            <a:endParaRPr lang="en-US" dirty="0" smtClean="0"/>
          </a:p>
          <a:p>
            <a:pPr lvl="1">
              <a:buFont typeface="Arial" panose="020B0604020202020204" pitchFamily="34" charset="0"/>
              <a:buChar char="•"/>
              <a:defRPr/>
            </a:pPr>
            <a:endParaRPr lang="en-US" dirty="0" smtClean="0"/>
          </a:p>
          <a:p>
            <a:pPr marL="457200" lvl="1" indent="0">
              <a:buNone/>
              <a:defRPr/>
            </a:pPr>
            <a:endParaRPr lang="en-US" dirty="0" smtClean="0"/>
          </a:p>
          <a:p>
            <a:pPr lvl="1">
              <a:defRPr/>
            </a:pPr>
            <a:endParaRPr lang="en-US" dirty="0" smtClean="0"/>
          </a:p>
        </p:txBody>
      </p:sp>
    </p:spTree>
    <p:extLst>
      <p:ext uri="{BB962C8B-B14F-4D97-AF65-F5344CB8AC3E}">
        <p14:creationId xmlns:p14="http://schemas.microsoft.com/office/powerpoint/2010/main" val="2753335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Selection is NOT a guarantee! </a:t>
            </a:r>
          </a:p>
        </p:txBody>
      </p:sp>
      <p:sp>
        <p:nvSpPr>
          <p:cNvPr id="41987" name="Content Placeholder 2"/>
          <p:cNvSpPr>
            <a:spLocks noGrp="1"/>
          </p:cNvSpPr>
          <p:nvPr>
            <p:ph idx="1"/>
          </p:nvPr>
        </p:nvSpPr>
        <p:spPr>
          <a:xfrm>
            <a:off x="2455863" y="1684338"/>
            <a:ext cx="9144000" cy="4648200"/>
          </a:xfrm>
        </p:spPr>
        <p:txBody>
          <a:bodyPr/>
          <a:lstStyle/>
          <a:p>
            <a:r>
              <a:rPr lang="en-US" altLang="en-US" smtClean="0"/>
              <a:t>Command endorsement based on: </a:t>
            </a:r>
          </a:p>
          <a:p>
            <a:pPr lvl="1"/>
            <a:r>
              <a:rPr lang="en-US" altLang="en-US" smtClean="0"/>
              <a:t>Mission requirements </a:t>
            </a:r>
          </a:p>
          <a:p>
            <a:pPr lvl="1"/>
            <a:r>
              <a:rPr lang="en-US" altLang="en-US" smtClean="0"/>
              <a:t>Funding</a:t>
            </a:r>
          </a:p>
          <a:p>
            <a:pPr lvl="1"/>
            <a:r>
              <a:rPr lang="en-US" altLang="en-US" smtClean="0"/>
              <a:t>Backfill </a:t>
            </a:r>
          </a:p>
          <a:p>
            <a:pPr lvl="1"/>
            <a:r>
              <a:rPr lang="en-US" altLang="en-US" smtClean="0"/>
              <a:t>Optimal timing in an employee’s career </a:t>
            </a:r>
          </a:p>
          <a:p>
            <a:r>
              <a:rPr lang="en-US" altLang="en-US" smtClean="0"/>
              <a:t>Must be accepted into the specific program</a:t>
            </a:r>
          </a:p>
          <a:p>
            <a:r>
              <a:rPr lang="en-US" altLang="en-US" smtClean="0"/>
              <a:t>Must sign Continued Service Agreement  </a:t>
            </a:r>
          </a:p>
          <a:p>
            <a:endParaRPr lang="en-US" altLang="en-US" smtClean="0"/>
          </a:p>
        </p:txBody>
      </p:sp>
      <p:sp>
        <p:nvSpPr>
          <p:cNvPr id="41988" name="Footer Placeholder 3"/>
          <p:cNvSpPr>
            <a:spLocks noGrp="1"/>
          </p:cNvSpPr>
          <p:nvPr>
            <p:ph type="ftr" sz="quarter" idx="11"/>
          </p:nvPr>
        </p:nvSpPr>
        <p:spPr>
          <a:xfrm>
            <a:off x="-796925" y="7146925"/>
            <a:ext cx="5430838"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har char="•"/>
              <a:defRPr sz="28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4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spcBef>
                <a:spcPct val="0"/>
              </a:spcBef>
              <a:buFontTx/>
              <a:buNone/>
            </a:pPr>
            <a:endParaRPr lang="en-US" altLang="en-US" sz="1400" b="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57783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0375" y="331788"/>
            <a:ext cx="7126288" cy="735012"/>
          </a:xfrm>
        </p:spPr>
        <p:txBody>
          <a:bodyPr/>
          <a:lstStyle/>
          <a:p>
            <a:pPr algn="l">
              <a:tabLst>
                <a:tab pos="2971800" algn="ctr"/>
              </a:tabLst>
            </a:pPr>
            <a:r>
              <a:rPr lang="en-US" altLang="en-US" smtClean="0"/>
              <a:t>	Selection Does…</a:t>
            </a:r>
          </a:p>
        </p:txBody>
      </p:sp>
      <p:sp>
        <p:nvSpPr>
          <p:cNvPr id="9219" name="Content Placeholder 2"/>
          <p:cNvSpPr>
            <a:spLocks noGrp="1"/>
          </p:cNvSpPr>
          <p:nvPr>
            <p:ph idx="1"/>
          </p:nvPr>
        </p:nvSpPr>
        <p:spPr>
          <a:xfrm>
            <a:off x="2392364" y="1947863"/>
            <a:ext cx="8732837" cy="4648200"/>
          </a:xfrm>
        </p:spPr>
        <p:txBody>
          <a:bodyPr/>
          <a:lstStyle/>
          <a:p>
            <a:pPr>
              <a:defRPr/>
            </a:pPr>
            <a:r>
              <a:rPr lang="en-US" dirty="0" smtClean="0"/>
              <a:t>Place you in the “pool” </a:t>
            </a:r>
          </a:p>
          <a:p>
            <a:pPr lvl="1">
              <a:defRPr/>
            </a:pPr>
            <a:r>
              <a:rPr lang="en-US" dirty="0" smtClean="0"/>
              <a:t>JDA/Rotation (2 years)</a:t>
            </a:r>
          </a:p>
          <a:p>
            <a:pPr lvl="1">
              <a:defRPr/>
            </a:pPr>
            <a:r>
              <a:rPr lang="en-US" dirty="0" smtClean="0"/>
              <a:t>Long Term </a:t>
            </a:r>
            <a:r>
              <a:rPr lang="en-US" dirty="0"/>
              <a:t>Training (1 </a:t>
            </a:r>
            <a:r>
              <a:rPr lang="en-US" dirty="0" smtClean="0"/>
              <a:t>year)</a:t>
            </a:r>
          </a:p>
          <a:p>
            <a:pPr lvl="1">
              <a:defRPr/>
            </a:pPr>
            <a:r>
              <a:rPr lang="en-US" dirty="0" smtClean="0"/>
              <a:t>Academic </a:t>
            </a:r>
            <a:r>
              <a:rPr lang="en-US" dirty="0"/>
              <a:t>Work </a:t>
            </a:r>
            <a:r>
              <a:rPr lang="en-US" dirty="0" smtClean="0"/>
              <a:t>Study/Long Term Study (</a:t>
            </a:r>
            <a:r>
              <a:rPr lang="en-US" dirty="0"/>
              <a:t>1 </a:t>
            </a:r>
            <a:r>
              <a:rPr lang="en-US" dirty="0" smtClean="0"/>
              <a:t>year)</a:t>
            </a:r>
          </a:p>
          <a:p>
            <a:pPr marL="0" indent="0">
              <a:buNone/>
              <a:defRPr/>
            </a:pPr>
            <a:endParaRPr lang="en-US" dirty="0" smtClean="0"/>
          </a:p>
          <a:p>
            <a:pPr>
              <a:defRPr/>
            </a:pPr>
            <a:endParaRPr lang="en-US" sz="1600" dirty="0"/>
          </a:p>
          <a:p>
            <a:pPr marL="0" indent="0">
              <a:buNone/>
              <a:defRPr/>
            </a:pPr>
            <a:endParaRPr lang="en-US" dirty="0" smtClean="0"/>
          </a:p>
          <a:p>
            <a:pPr marL="0" indent="0">
              <a:buNone/>
              <a:defRPr/>
            </a:pPr>
            <a:endParaRPr lang="en-US" dirty="0" smtClean="0"/>
          </a:p>
          <a:p>
            <a:pPr lvl="1">
              <a:buFont typeface="Arial" panose="020B0604020202020204" pitchFamily="34" charset="0"/>
              <a:buChar char="•"/>
              <a:defRPr/>
            </a:pPr>
            <a:endParaRPr lang="en-US" dirty="0" smtClean="0"/>
          </a:p>
          <a:p>
            <a:pPr marL="457200" lvl="1" indent="0">
              <a:buNone/>
              <a:defRPr/>
            </a:pPr>
            <a:endParaRPr lang="en-US" dirty="0" smtClean="0"/>
          </a:p>
          <a:p>
            <a:pPr lvl="1">
              <a:defRPr/>
            </a:pPr>
            <a:endParaRPr lang="en-US" dirty="0" smtClean="0"/>
          </a:p>
        </p:txBody>
      </p:sp>
    </p:spTree>
    <p:extLst>
      <p:ext uri="{BB962C8B-B14F-4D97-AF65-F5344CB8AC3E}">
        <p14:creationId xmlns:p14="http://schemas.microsoft.com/office/powerpoint/2010/main" val="1732541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3000375" y="331788"/>
            <a:ext cx="7126288" cy="735012"/>
          </a:xfrm>
        </p:spPr>
        <p:txBody>
          <a:bodyPr/>
          <a:lstStyle/>
          <a:p>
            <a:pPr algn="l">
              <a:tabLst>
                <a:tab pos="2971800" algn="ctr"/>
              </a:tabLst>
            </a:pPr>
            <a:r>
              <a:rPr lang="en-US" altLang="en-US" smtClean="0"/>
              <a:t>	CPDP Application</a:t>
            </a:r>
          </a:p>
        </p:txBody>
      </p:sp>
      <p:sp>
        <p:nvSpPr>
          <p:cNvPr id="9219" name="Content Placeholder 2"/>
          <p:cNvSpPr>
            <a:spLocks noGrp="1"/>
          </p:cNvSpPr>
          <p:nvPr>
            <p:ph idx="1"/>
          </p:nvPr>
        </p:nvSpPr>
        <p:spPr>
          <a:xfrm>
            <a:off x="1909764" y="1473200"/>
            <a:ext cx="8504237" cy="4648200"/>
          </a:xfrm>
        </p:spPr>
        <p:txBody>
          <a:bodyPr/>
          <a:lstStyle/>
          <a:p>
            <a:pPr marL="0" indent="0">
              <a:buNone/>
              <a:defRPr/>
            </a:pPr>
            <a:r>
              <a:rPr lang="en-US" dirty="0" smtClean="0"/>
              <a:t>1. What new, increased and/or enhanced skills, knowledge, and abilities will be acquired during this development opportunity? </a:t>
            </a:r>
          </a:p>
          <a:p>
            <a:pPr lvl="1">
              <a:defRPr/>
            </a:pPr>
            <a:r>
              <a:rPr lang="en-US" dirty="0" smtClean="0"/>
              <a:t>Do not copy/paste from the program description</a:t>
            </a:r>
          </a:p>
          <a:p>
            <a:pPr lvl="1">
              <a:defRPr/>
            </a:pPr>
            <a:r>
              <a:rPr lang="en-US" dirty="0" smtClean="0"/>
              <a:t>Provide examples when possible </a:t>
            </a:r>
          </a:p>
          <a:p>
            <a:pPr lvl="1">
              <a:defRPr/>
            </a:pPr>
            <a:r>
              <a:rPr lang="en-US" dirty="0" smtClean="0"/>
              <a:t>Discuss the specific program that you are applying for, and it’s</a:t>
            </a:r>
            <a:r>
              <a:rPr lang="en-US" dirty="0" smtClean="0">
                <a:solidFill>
                  <a:srgbClr val="FF0000"/>
                </a:solidFill>
              </a:rPr>
              <a:t> relevance to the MCISRE mission </a:t>
            </a:r>
          </a:p>
          <a:p>
            <a:pPr lvl="1">
              <a:defRPr/>
            </a:pPr>
            <a:r>
              <a:rPr lang="en-US" dirty="0"/>
              <a:t>Describe relevance to </a:t>
            </a:r>
            <a:r>
              <a:rPr lang="en-US" dirty="0">
                <a:solidFill>
                  <a:srgbClr val="FF0000"/>
                </a:solidFill>
              </a:rPr>
              <a:t>individual development </a:t>
            </a:r>
            <a:r>
              <a:rPr lang="en-US" dirty="0"/>
              <a:t>goals </a:t>
            </a:r>
            <a:endParaRPr lang="en-US" dirty="0" smtClean="0"/>
          </a:p>
          <a:p>
            <a:pPr lvl="1">
              <a:defRPr/>
            </a:pPr>
            <a:r>
              <a:rPr lang="en-US" dirty="0" smtClean="0"/>
              <a:t>Be specific</a:t>
            </a:r>
            <a:endParaRPr lang="en-US" dirty="0"/>
          </a:p>
          <a:p>
            <a:pPr lvl="1">
              <a:defRPr/>
            </a:pPr>
            <a:endParaRPr lang="en-US" dirty="0" smtClean="0">
              <a:solidFill>
                <a:srgbClr val="FF0000"/>
              </a:solidFill>
            </a:endParaRPr>
          </a:p>
          <a:p>
            <a:pPr marL="457200" lvl="1" indent="0">
              <a:buNone/>
              <a:defRPr/>
            </a:pPr>
            <a:endParaRPr lang="en-US" dirty="0" smtClean="0"/>
          </a:p>
        </p:txBody>
      </p:sp>
    </p:spTree>
    <p:extLst>
      <p:ext uri="{BB962C8B-B14F-4D97-AF65-F5344CB8AC3E}">
        <p14:creationId xmlns:p14="http://schemas.microsoft.com/office/powerpoint/2010/main" val="2769661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000375" y="331788"/>
            <a:ext cx="7126288" cy="735012"/>
          </a:xfrm>
        </p:spPr>
        <p:txBody>
          <a:bodyPr/>
          <a:lstStyle/>
          <a:p>
            <a:pPr algn="l">
              <a:tabLst>
                <a:tab pos="2971800" algn="ctr"/>
              </a:tabLst>
            </a:pPr>
            <a:r>
              <a:rPr lang="en-US" altLang="en-US" smtClean="0"/>
              <a:t>	Good Response</a:t>
            </a:r>
          </a:p>
        </p:txBody>
      </p:sp>
      <p:sp>
        <p:nvSpPr>
          <p:cNvPr id="49155" name="Content Placeholder 2"/>
          <p:cNvSpPr>
            <a:spLocks noGrp="1"/>
          </p:cNvSpPr>
          <p:nvPr>
            <p:ph idx="1"/>
          </p:nvPr>
        </p:nvSpPr>
        <p:spPr>
          <a:xfrm>
            <a:off x="1693864" y="1447800"/>
            <a:ext cx="8720137" cy="4648200"/>
          </a:xfrm>
        </p:spPr>
        <p:txBody>
          <a:bodyPr/>
          <a:lstStyle/>
          <a:p>
            <a:pPr marL="457200" lvl="1" indent="0">
              <a:buNone/>
            </a:pPr>
            <a:r>
              <a:rPr lang="en-US" altLang="en-US" sz="1800"/>
              <a:t>1.  </a:t>
            </a:r>
            <a:r>
              <a:rPr lang="en-US" altLang="en-US" sz="2100"/>
              <a:t>I’m applying to attend C&amp;S because, while I have an excellent background as an intelligence analyst, I lack an equivalent understanding of Marine Corps culture, priorities, methods, and capabilities.  </a:t>
            </a:r>
            <a:r>
              <a:rPr lang="en-US" altLang="en-US" sz="2100">
                <a:solidFill>
                  <a:srgbClr val="FF0000"/>
                </a:solidFill>
              </a:rPr>
              <a:t>For example</a:t>
            </a:r>
            <a:r>
              <a:rPr lang="en-US" altLang="en-US" sz="2100"/>
              <a:t>, I don’t really understand how the various elements and echelons of Marine expeditionary forces operate and interact, or how they use the intelligence we provide them.  Of the four core components of the C&amp;S curriculum – warfighting, operation art, culture and interagency operations, and leadership- I’ve only had previous training in leadership (through KaBar).  C&amp;S will significantly enhance my ability to understand and </a:t>
            </a:r>
            <a:r>
              <a:rPr lang="en-US" altLang="en-US" sz="2100">
                <a:solidFill>
                  <a:srgbClr val="FF0000"/>
                </a:solidFill>
              </a:rPr>
              <a:t>serve our MC customers, to anticipate their needs and tailor intelligence products to meet their requirement</a:t>
            </a:r>
            <a:r>
              <a:rPr lang="en-US" altLang="en-US" sz="2100"/>
              <a:t>.  This awareness and training is very important to maximizing my effectiveness within a </a:t>
            </a:r>
            <a:r>
              <a:rPr lang="en-US" altLang="en-US" sz="2100">
                <a:solidFill>
                  <a:srgbClr val="FF0000"/>
                </a:solidFill>
              </a:rPr>
              <a:t>supervisory position</a:t>
            </a:r>
            <a:r>
              <a:rPr lang="en-US" altLang="en-US" sz="2100"/>
              <a:t>. </a:t>
            </a:r>
          </a:p>
          <a:p>
            <a:pPr marL="457200" lvl="1" indent="0">
              <a:buNone/>
            </a:pPr>
            <a:endParaRPr lang="en-US" altLang="en-US" sz="2800"/>
          </a:p>
        </p:txBody>
      </p:sp>
    </p:spTree>
    <p:extLst>
      <p:ext uri="{BB962C8B-B14F-4D97-AF65-F5344CB8AC3E}">
        <p14:creationId xmlns:p14="http://schemas.microsoft.com/office/powerpoint/2010/main" val="294943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MC Logo_Intel Logo Presentation">
  <a:themeElements>
    <a:clrScheme name="USMC Insign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MC Insign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0" tIns="0" rIns="0" bIns="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0" tIns="0" rIns="0" bIns="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USMC Insign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MC Insigni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MC Insigni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MC Insigni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MC Insigni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MC Insigni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MC Insigni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6C31ECFE17CE4CB7F5A9D4CE0813F2" ma:contentTypeVersion="" ma:contentTypeDescription="Create a new document." ma:contentTypeScope="" ma:versionID="6b69724d1f2c937c952247e27bb1a8ec">
  <xsd:schema xmlns:xsd="http://www.w3.org/2001/XMLSchema" xmlns:xs="http://www.w3.org/2001/XMLSchema" xmlns:p="http://schemas.microsoft.com/office/2006/metadata/properties" xmlns:ns1="http://schemas.microsoft.com/sharepoint/v3" xmlns:ns2="7a040707-9e2c-4723-b022-9208af659c3e" targetNamespace="http://schemas.microsoft.com/office/2006/metadata/properties" ma:root="true" ma:fieldsID="74bb0c211770e0de1ee9f58d46a76a91" ns1:_="" ns2:_="">
    <xsd:import namespace="http://schemas.microsoft.com/sharepoint/v3"/>
    <xsd:import namespace="7a040707-9e2c-4723-b022-9208af659c3e"/>
    <xsd:element name="properties">
      <xsd:complexType>
        <xsd:sequence>
          <xsd:element name="documentManagement">
            <xsd:complexType>
              <xsd:all>
                <xsd:element ref="ns1:PublishingStartDate" minOccurs="0"/>
                <xsd:element ref="ns1:PublishingExpirationDate" minOccurs="0"/>
                <xsd:element ref="ns2:ItemClassification"/>
                <xsd:element ref="ns2:PromotetoSharedItem"/>
                <xsd:element ref="ns2:RecordSer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a040707-9e2c-4723-b022-9208af659c3e" elementFormDefault="qualified">
    <xsd:import namespace="http://schemas.microsoft.com/office/2006/documentManagement/types"/>
    <xsd:import namespace="http://schemas.microsoft.com/office/infopath/2007/PartnerControls"/>
    <xsd:element name="ItemClassification" ma:index="10" ma:displayName="Item Classification" ma:default="(U)" ma:format="Dropdown" ma:internalName="ItemClassification">
      <xsd:simpleType>
        <xsd:restriction base="dms:Choice">
          <xsd:enumeration value="(U)"/>
          <xsd:enumeration value="(U//FOUO)"/>
        </xsd:restriction>
      </xsd:simpleType>
    </xsd:element>
    <xsd:element name="PromotetoSharedItem" ma:index="11" ma:displayName="Promote to Shared Item" ma:default="No" ma:description="Selecting yes while on your team site will make this file appear on your Organizational Directory page in the Resources Library. For all other sites this should not be set to yes." ma:format="Dropdown" ma:internalName="PromotetoSharedItem">
      <xsd:simpleType>
        <xsd:restriction base="dms:Choice">
          <xsd:enumeration value="Yes"/>
          <xsd:enumeration value="No"/>
        </xsd:restriction>
      </xsd:simpleType>
    </xsd:element>
    <xsd:element name="RecordSeries" ma:index="12" nillable="true" ma:displayName="Record Series" ma:description="If you believe that this document is a Record, please select the appropriate Record Series." ma:format="Dropdown" ma:internalName="RecordSeries">
      <xsd:simpleType>
        <xsd:restriction base="dms:Choice">
          <xsd:enumeration value="10000-10999 General Material"/>
          <xsd:enumeration value="1000-1999 Military Personnel"/>
          <xsd:enumeration value="11000-11999 Facilities and Activities Ashore"/>
          <xsd:enumeration value="12000-12999 Civilian Personnel"/>
          <xsd:enumeration value="13000-13999 Aeronautical and Astronautical Material"/>
          <xsd:enumeration value="2000-2999 Telecommunications"/>
          <xsd:enumeration value="3000-3999 Operations and Readiness"/>
          <xsd:enumeration value="4000-4999 Logistics"/>
          <xsd:enumeration value="5000-5999 General Administration and Management"/>
          <xsd:enumeration value="6000-6999 Medicine and Dentistry"/>
          <xsd:enumeration value="7000-7999 Financial Management"/>
          <xsd:enumeration value="8000-8999 Ordnance Material"/>
          <xsd:enumeration value="9000-9999 Ships Design and Materi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romotetoSharedItem xmlns="7a040707-9e2c-4723-b022-9208af659c3e">No</PromotetoSharedItem>
    <ItemClassification xmlns="7a040707-9e2c-4723-b022-9208af659c3e">(U)</ItemClassification>
    <PublishingExpirationDate xmlns="http://schemas.microsoft.com/sharepoint/v3" xsi:nil="true"/>
    <RecordSeries xmlns="7a040707-9e2c-4723-b022-9208af659c3e" xsi:nil="true"/>
    <PublishingStartDate xmlns="http://schemas.microsoft.com/sharepoint/v3" xsi:nil="true"/>
  </documentManagement>
</p:properties>
</file>

<file path=customXml/itemProps1.xml><?xml version="1.0" encoding="utf-8"?>
<ds:datastoreItem xmlns:ds="http://schemas.openxmlformats.org/officeDocument/2006/customXml" ds:itemID="{C11DFA05-7AF0-4044-BAAA-5E41DAAB0C55}">
  <ds:schemaRefs>
    <ds:schemaRef ds:uri="http://schemas.microsoft.com/sharepoint/v3/contenttype/forms"/>
  </ds:schemaRefs>
</ds:datastoreItem>
</file>

<file path=customXml/itemProps2.xml><?xml version="1.0" encoding="utf-8"?>
<ds:datastoreItem xmlns:ds="http://schemas.openxmlformats.org/officeDocument/2006/customXml" ds:itemID="{14EF45C6-BA28-4391-8A2A-0DB0EE422B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a040707-9e2c-4723-b022-9208af659c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9109DA-A2E7-46E3-A3B5-3CAD62F5F6E2}">
  <ds:schemaRefs>
    <ds:schemaRef ds:uri="http://schemas.microsoft.com/sharepoint/v3"/>
    <ds:schemaRef ds:uri="http://schemas.microsoft.com/office/2006/documentManagement/types"/>
    <ds:schemaRef ds:uri="http://purl.org/dc/terms/"/>
    <ds:schemaRef ds:uri="http://www.w3.org/XML/1998/namespace"/>
    <ds:schemaRef ds:uri="http://schemas.microsoft.com/office/infopath/2007/PartnerControls"/>
    <ds:schemaRef ds:uri="http://purl.org/dc/elements/1.1/"/>
    <ds:schemaRef ds:uri="http://schemas.openxmlformats.org/package/2006/metadata/core-properties"/>
    <ds:schemaRef ds:uri="7a040707-9e2c-4723-b022-9208af659c3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65</TotalTime>
  <Words>1121</Words>
  <Application>Microsoft Office PowerPoint</Application>
  <PresentationFormat>Custom</PresentationFormat>
  <Paragraphs>110</Paragraphs>
  <Slides>20</Slides>
  <Notes>4</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MC Logo_Intel Logo Presentation</vt:lpstr>
      <vt:lpstr>Custom Design</vt:lpstr>
      <vt:lpstr>Competitive Professional Development Program Information Brief</vt:lpstr>
      <vt:lpstr> Purpose</vt:lpstr>
      <vt:lpstr> Who is Eligible? </vt:lpstr>
      <vt:lpstr> Submission Requirements</vt:lpstr>
      <vt:lpstr> Evaluation Criteria </vt:lpstr>
      <vt:lpstr>Selection is NOT a guarantee! </vt:lpstr>
      <vt:lpstr> Selection Does…</vt:lpstr>
      <vt:lpstr> CPDP Application</vt:lpstr>
      <vt:lpstr> Good Response</vt:lpstr>
      <vt:lpstr> Insufficient Response</vt:lpstr>
      <vt:lpstr> CPDP Form</vt:lpstr>
      <vt:lpstr> Good Response</vt:lpstr>
      <vt:lpstr> Insufficient Response</vt:lpstr>
      <vt:lpstr> Supervisor Endorsement</vt:lpstr>
      <vt:lpstr> Good Response</vt:lpstr>
      <vt:lpstr> Insufficient Response</vt:lpstr>
      <vt:lpstr> Tips</vt:lpstr>
      <vt:lpstr> Timeline </vt:lpstr>
      <vt:lpstr> Exceptions</vt:lpstr>
      <vt:lpstr> Questions?</vt:lpstr>
    </vt:vector>
  </TitlesOfParts>
  <Company>U.S. Department of Defense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Competitive Professional Development Program Information Brief</dc:title>
  <dc:creator>Jackson CIV Emily S</dc:creator>
  <cp:lastModifiedBy>ejackson</cp:lastModifiedBy>
  <cp:revision>7</cp:revision>
  <dcterms:created xsi:type="dcterms:W3CDTF">2018-09-21T14:18:33Z</dcterms:created>
  <dcterms:modified xsi:type="dcterms:W3CDTF">2019-08-28T12:53:48Z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0x0101001A6C31ECFE17CE4CB7F5A9D4CE0813F2</vt:lpwstr>
  </property>
</Properties>
</file>