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95" r:id="rId2"/>
    <p:sldId id="464" r:id="rId3"/>
    <p:sldId id="388" r:id="rId4"/>
    <p:sldId id="459" r:id="rId5"/>
    <p:sldId id="426" r:id="rId6"/>
    <p:sldId id="425" r:id="rId7"/>
    <p:sldId id="460" r:id="rId8"/>
    <p:sldId id="360" r:id="rId9"/>
    <p:sldId id="430" r:id="rId10"/>
    <p:sldId id="431" r:id="rId11"/>
    <p:sldId id="432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chton 1stLt Gillon L" initials="C1GL" lastIdx="5" clrIdx="0">
    <p:extLst>
      <p:ext uri="{19B8F6BF-5375-455C-9EA6-DF929625EA0E}">
        <p15:presenceInfo xmlns:p15="http://schemas.microsoft.com/office/powerpoint/2012/main" userId="Crichton 1stLt Gillon L" providerId="None"/>
      </p:ext>
    </p:extLst>
  </p:cmAuthor>
  <p:cmAuthor id="2" name="McCann LtCol Kristin L" initials="MLKL" lastIdx="6" clrIdx="1">
    <p:extLst>
      <p:ext uri="{19B8F6BF-5375-455C-9EA6-DF929625EA0E}">
        <p15:presenceInfo xmlns:p15="http://schemas.microsoft.com/office/powerpoint/2012/main" userId="McCann LtCol Kristin 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59" autoAdjust="0"/>
    <p:restoredTop sz="94724" autoAdjust="0"/>
  </p:normalViewPr>
  <p:slideViewPr>
    <p:cSldViewPr>
      <p:cViewPr varScale="1">
        <p:scale>
          <a:sx n="78" d="100"/>
          <a:sy n="78" d="100"/>
        </p:scale>
        <p:origin x="5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9" d="100"/>
        <a:sy n="179" d="100"/>
      </p:scale>
      <p:origin x="0" y="6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55FB4-3823-4F6A-9565-EDF17A064020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013D2-1370-40E5-8A14-D3BD64D2237D}">
      <dgm:prSet phldrT="[Text]"/>
      <dgm:spPr/>
      <dgm:t>
        <a:bodyPr/>
        <a:lstStyle/>
        <a:p>
          <a:r>
            <a:rPr lang="en-US" dirty="0" smtClean="0"/>
            <a:t>Assistance Inquiry</a:t>
          </a:r>
          <a:endParaRPr lang="en-US" dirty="0"/>
        </a:p>
      </dgm:t>
    </dgm:pt>
    <dgm:pt modelId="{2304EFF0-D662-47E6-BAF8-58EBE32545D0}" type="parTrans" cxnId="{7BE325C3-CC24-437D-85BF-24E88CD97643}">
      <dgm:prSet/>
      <dgm:spPr/>
      <dgm:t>
        <a:bodyPr/>
        <a:lstStyle/>
        <a:p>
          <a:endParaRPr lang="en-US"/>
        </a:p>
      </dgm:t>
    </dgm:pt>
    <dgm:pt modelId="{2DEFCBAB-EBFA-4571-A9B9-8ED17303F028}" type="sibTrans" cxnId="{7BE325C3-CC24-437D-85BF-24E88CD97643}">
      <dgm:prSet/>
      <dgm:spPr/>
      <dgm:t>
        <a:bodyPr/>
        <a:lstStyle/>
        <a:p>
          <a:endParaRPr lang="en-US"/>
        </a:p>
      </dgm:t>
    </dgm:pt>
    <dgm:pt modelId="{3153BD8C-5425-4067-93EF-39C09135F4C5}">
      <dgm:prSet phldrT="[Text]"/>
      <dgm:spPr/>
      <dgm:t>
        <a:bodyPr/>
        <a:lstStyle/>
        <a:p>
          <a:r>
            <a:rPr lang="en-US" dirty="0" smtClean="0"/>
            <a:t>Resolves Issues</a:t>
          </a:r>
          <a:endParaRPr lang="en-US" dirty="0"/>
        </a:p>
      </dgm:t>
    </dgm:pt>
    <dgm:pt modelId="{5F7A3193-36EA-49FE-B13C-89E71845D668}" type="parTrans" cxnId="{69FF60CE-21B3-4808-9F6A-A01618789BBA}">
      <dgm:prSet/>
      <dgm:spPr/>
      <dgm:t>
        <a:bodyPr/>
        <a:lstStyle/>
        <a:p>
          <a:endParaRPr lang="en-US"/>
        </a:p>
      </dgm:t>
    </dgm:pt>
    <dgm:pt modelId="{C9BB648D-36D6-4918-B33D-10D42CFEA7D3}" type="sibTrans" cxnId="{69FF60CE-21B3-4808-9F6A-A01618789BBA}">
      <dgm:prSet/>
      <dgm:spPr/>
      <dgm:t>
        <a:bodyPr/>
        <a:lstStyle/>
        <a:p>
          <a:endParaRPr lang="en-US"/>
        </a:p>
      </dgm:t>
    </dgm:pt>
    <dgm:pt modelId="{38A200A6-C9CD-48F4-8179-1579CAAE7A67}">
      <dgm:prSet phldrT="[Text]"/>
      <dgm:spPr/>
      <dgm:t>
        <a:bodyPr/>
        <a:lstStyle/>
        <a:p>
          <a:r>
            <a:rPr lang="en-US" dirty="0" smtClean="0"/>
            <a:t>IG Investigation</a:t>
          </a:r>
          <a:endParaRPr lang="en-US" dirty="0"/>
        </a:p>
      </dgm:t>
    </dgm:pt>
    <dgm:pt modelId="{8FDCAD5C-A8EB-4B85-8CBD-9D083798F6FD}" type="parTrans" cxnId="{150FDD55-FDBA-4850-AF39-527352E4099B}">
      <dgm:prSet/>
      <dgm:spPr/>
      <dgm:t>
        <a:bodyPr/>
        <a:lstStyle/>
        <a:p>
          <a:endParaRPr lang="en-US"/>
        </a:p>
      </dgm:t>
    </dgm:pt>
    <dgm:pt modelId="{BE3E0777-6126-4939-ADF7-6707CFCB9C40}" type="sibTrans" cxnId="{150FDD55-FDBA-4850-AF39-527352E4099B}">
      <dgm:prSet/>
      <dgm:spPr/>
      <dgm:t>
        <a:bodyPr/>
        <a:lstStyle/>
        <a:p>
          <a:endParaRPr lang="en-US"/>
        </a:p>
      </dgm:t>
    </dgm:pt>
    <dgm:pt modelId="{FCCEF035-C26A-405F-AFFA-8FDEAE637C47}">
      <dgm:prSet phldrT="[Text]"/>
      <dgm:spPr/>
      <dgm:t>
        <a:bodyPr/>
        <a:lstStyle/>
        <a:p>
          <a:r>
            <a:rPr lang="en-US" dirty="0" smtClean="0"/>
            <a:t>LSR &amp; Cmd Endorsement</a:t>
          </a:r>
          <a:endParaRPr lang="en-US" dirty="0"/>
        </a:p>
      </dgm:t>
    </dgm:pt>
    <dgm:pt modelId="{C42E02F8-FF40-48F9-8D33-638009E6E8FF}" type="parTrans" cxnId="{FE52A708-3834-47D6-B1C3-065A7AD76B88}">
      <dgm:prSet/>
      <dgm:spPr/>
      <dgm:t>
        <a:bodyPr/>
        <a:lstStyle/>
        <a:p>
          <a:endParaRPr lang="en-US"/>
        </a:p>
      </dgm:t>
    </dgm:pt>
    <dgm:pt modelId="{9EFA2750-85A4-4B93-A775-714F3BA5DA68}" type="sibTrans" cxnId="{FE52A708-3834-47D6-B1C3-065A7AD76B88}">
      <dgm:prSet/>
      <dgm:spPr/>
      <dgm:t>
        <a:bodyPr/>
        <a:lstStyle/>
        <a:p>
          <a:endParaRPr lang="en-US"/>
        </a:p>
      </dgm:t>
    </dgm:pt>
    <dgm:pt modelId="{7D95339F-86A6-4568-A034-95A95BEBDB05}">
      <dgm:prSet phldrT="[Text]"/>
      <dgm:spPr/>
      <dgm:t>
        <a:bodyPr/>
        <a:lstStyle/>
        <a:p>
          <a:r>
            <a:rPr lang="en-US" dirty="0" smtClean="0"/>
            <a:t>Resolves Allegations</a:t>
          </a:r>
          <a:endParaRPr lang="en-US" dirty="0"/>
        </a:p>
      </dgm:t>
    </dgm:pt>
    <dgm:pt modelId="{D9C4E6C7-7AD3-4F84-97A8-01DB9366EE07}" type="parTrans" cxnId="{EE804DBB-850F-4D0D-822D-B5029A36ED01}">
      <dgm:prSet/>
      <dgm:spPr/>
      <dgm:t>
        <a:bodyPr/>
        <a:lstStyle/>
        <a:p>
          <a:endParaRPr lang="en-US"/>
        </a:p>
      </dgm:t>
    </dgm:pt>
    <dgm:pt modelId="{5429556F-CB7F-4CB8-8C08-56EE7DA597F4}" type="sibTrans" cxnId="{EE804DBB-850F-4D0D-822D-B5029A36ED01}">
      <dgm:prSet/>
      <dgm:spPr/>
      <dgm:t>
        <a:bodyPr/>
        <a:lstStyle/>
        <a:p>
          <a:endParaRPr lang="en-US"/>
        </a:p>
      </dgm:t>
    </dgm:pt>
    <dgm:pt modelId="{58EE9E34-27F3-4F1D-84CB-4C7F6AFFF95B}">
      <dgm:prSet phldrT="[Text]"/>
      <dgm:spPr/>
      <dgm:t>
        <a:bodyPr/>
        <a:lstStyle/>
        <a:p>
          <a:r>
            <a:rPr lang="en-US" dirty="0" smtClean="0"/>
            <a:t>RRL</a:t>
          </a:r>
          <a:endParaRPr lang="en-US" dirty="0"/>
        </a:p>
      </dgm:t>
    </dgm:pt>
    <dgm:pt modelId="{657DDB66-DEFE-40A2-A658-30A2A59A69D3}" type="sibTrans" cxnId="{E735555C-6B80-44AD-83FC-3EC9EE9B89F0}">
      <dgm:prSet/>
      <dgm:spPr/>
      <dgm:t>
        <a:bodyPr/>
        <a:lstStyle/>
        <a:p>
          <a:endParaRPr lang="en-US"/>
        </a:p>
      </dgm:t>
    </dgm:pt>
    <dgm:pt modelId="{9BCEE679-A006-45DD-B182-00726F47AC56}" type="parTrans" cxnId="{E735555C-6B80-44AD-83FC-3EC9EE9B89F0}">
      <dgm:prSet/>
      <dgm:spPr/>
      <dgm:t>
        <a:bodyPr/>
        <a:lstStyle/>
        <a:p>
          <a:endParaRPr lang="en-US"/>
        </a:p>
      </dgm:t>
    </dgm:pt>
    <dgm:pt modelId="{DEE7F6D4-6C4B-44D1-A957-85533B369B14}">
      <dgm:prSet phldrT="[Text]"/>
      <dgm:spPr/>
      <dgm:t>
        <a:bodyPr/>
        <a:lstStyle/>
        <a:p>
          <a:r>
            <a:rPr lang="en-US" dirty="0" smtClean="0"/>
            <a:t>HCR</a:t>
          </a:r>
          <a:endParaRPr lang="en-US" dirty="0"/>
        </a:p>
      </dgm:t>
    </dgm:pt>
    <dgm:pt modelId="{38C703C1-2E78-40B9-8A4A-03E5EAE8870D}" type="parTrans" cxnId="{E72F3CEA-14C3-483A-8CFA-B6BF4CD25987}">
      <dgm:prSet/>
      <dgm:spPr/>
      <dgm:t>
        <a:bodyPr/>
        <a:lstStyle/>
        <a:p>
          <a:endParaRPr lang="en-US"/>
        </a:p>
      </dgm:t>
    </dgm:pt>
    <dgm:pt modelId="{23D86CE8-3570-4967-97D1-F19754E01FD1}" type="sibTrans" cxnId="{E72F3CEA-14C3-483A-8CFA-B6BF4CD25987}">
      <dgm:prSet/>
      <dgm:spPr/>
      <dgm:t>
        <a:bodyPr/>
        <a:lstStyle/>
        <a:p>
          <a:endParaRPr lang="en-US"/>
        </a:p>
      </dgm:t>
    </dgm:pt>
    <dgm:pt modelId="{64A5615B-1D54-412A-8A36-D80A149AEC71}" type="pres">
      <dgm:prSet presAssocID="{84955FB4-3823-4F6A-9565-EDF17A06402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46E400-83C3-4777-9B18-BE29A4B28490}" type="pres">
      <dgm:prSet presAssocID="{84955FB4-3823-4F6A-9565-EDF17A064020}" presName="dummyMaxCanvas" presStyleCnt="0"/>
      <dgm:spPr/>
    </dgm:pt>
    <dgm:pt modelId="{A9BFF6E9-2622-42D4-B06D-31CC00E27F3B}" type="pres">
      <dgm:prSet presAssocID="{84955FB4-3823-4F6A-9565-EDF17A064020}" presName="parentComposite" presStyleCnt="0"/>
      <dgm:spPr/>
    </dgm:pt>
    <dgm:pt modelId="{37A02024-8D9E-40F0-93BB-8008B5CA6A23}" type="pres">
      <dgm:prSet presAssocID="{84955FB4-3823-4F6A-9565-EDF17A06402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0D6BC18-362E-48DB-946D-B501826C74FD}" type="pres">
      <dgm:prSet presAssocID="{84955FB4-3823-4F6A-9565-EDF17A06402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A27120E3-736E-410B-B514-D10450D8DC05}" type="pres">
      <dgm:prSet presAssocID="{84955FB4-3823-4F6A-9565-EDF17A064020}" presName="childrenComposite" presStyleCnt="0"/>
      <dgm:spPr/>
    </dgm:pt>
    <dgm:pt modelId="{A28F9ACA-28E4-493D-B7AA-5F65D8994C5C}" type="pres">
      <dgm:prSet presAssocID="{84955FB4-3823-4F6A-9565-EDF17A064020}" presName="dummyMaxCanvas_ChildArea" presStyleCnt="0"/>
      <dgm:spPr/>
    </dgm:pt>
    <dgm:pt modelId="{48C303C9-B569-44AC-B33F-CF2317EFAA88}" type="pres">
      <dgm:prSet presAssocID="{84955FB4-3823-4F6A-9565-EDF17A064020}" presName="fulcrum" presStyleLbl="alignAccFollowNode1" presStyleIdx="2" presStyleCnt="4"/>
      <dgm:spPr/>
    </dgm:pt>
    <dgm:pt modelId="{3A8A7D9F-448A-4ECB-AA24-145FC8162008}" type="pres">
      <dgm:prSet presAssocID="{84955FB4-3823-4F6A-9565-EDF17A064020}" presName="balance_23" presStyleLbl="alignAccFollowNode1" presStyleIdx="3" presStyleCnt="4">
        <dgm:presLayoutVars>
          <dgm:bulletEnabled val="1"/>
        </dgm:presLayoutVars>
      </dgm:prSet>
      <dgm:spPr/>
    </dgm:pt>
    <dgm:pt modelId="{B0626A97-7F34-4988-84F8-6F036342EFF4}" type="pres">
      <dgm:prSet presAssocID="{84955FB4-3823-4F6A-9565-EDF17A064020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31BD2-65A0-4BD5-9E01-E0E71E1895B4}" type="pres">
      <dgm:prSet presAssocID="{84955FB4-3823-4F6A-9565-EDF17A064020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A152D-2125-47A8-8A49-368C66E40250}" type="pres">
      <dgm:prSet presAssocID="{84955FB4-3823-4F6A-9565-EDF17A064020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B9A64-28AF-428D-A916-5124F9640D47}" type="pres">
      <dgm:prSet presAssocID="{84955FB4-3823-4F6A-9565-EDF17A064020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FFFE6-DF33-44B9-86E6-EB92538F977A}" type="pres">
      <dgm:prSet presAssocID="{84955FB4-3823-4F6A-9565-EDF17A064020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2F3CEA-14C3-483A-8CFA-B6BF4CD25987}" srcId="{38A200A6-C9CD-48F4-8179-1579CAAE7A67}" destId="{DEE7F6D4-6C4B-44D1-A957-85533B369B14}" srcOrd="1" destOrd="0" parTransId="{38C703C1-2E78-40B9-8A4A-03E5EAE8870D}" sibTransId="{23D86CE8-3570-4967-97D1-F19754E01FD1}"/>
    <dgm:cxn modelId="{7BE325C3-CC24-437D-85BF-24E88CD97643}" srcId="{84955FB4-3823-4F6A-9565-EDF17A064020}" destId="{613013D2-1370-40E5-8A14-D3BD64D2237D}" srcOrd="0" destOrd="0" parTransId="{2304EFF0-D662-47E6-BAF8-58EBE32545D0}" sibTransId="{2DEFCBAB-EBFA-4571-A9B9-8ED17303F028}"/>
    <dgm:cxn modelId="{E735555C-6B80-44AD-83FC-3EC9EE9B89F0}" srcId="{613013D2-1370-40E5-8A14-D3BD64D2237D}" destId="{58EE9E34-27F3-4F1D-84CB-4C7F6AFFF95B}" srcOrd="0" destOrd="0" parTransId="{9BCEE679-A006-45DD-B182-00726F47AC56}" sibTransId="{657DDB66-DEFE-40A2-A658-30A2A59A69D3}"/>
    <dgm:cxn modelId="{150FDD55-FDBA-4850-AF39-527352E4099B}" srcId="{84955FB4-3823-4F6A-9565-EDF17A064020}" destId="{38A200A6-C9CD-48F4-8179-1579CAAE7A67}" srcOrd="1" destOrd="0" parTransId="{8FDCAD5C-A8EB-4B85-8CBD-9D083798F6FD}" sibTransId="{BE3E0777-6126-4939-ADF7-6707CFCB9C40}"/>
    <dgm:cxn modelId="{212E1CBD-06F3-41B1-9D3E-E23A83CDCBBC}" type="presOf" srcId="{DEE7F6D4-6C4B-44D1-A957-85533B369B14}" destId="{C0031BD2-65A0-4BD5-9E01-E0E71E1895B4}" srcOrd="0" destOrd="0" presId="urn:microsoft.com/office/officeart/2005/8/layout/balance1"/>
    <dgm:cxn modelId="{6B29459A-AB62-48B0-A7E8-B155E478DF2D}" type="presOf" srcId="{7D95339F-86A6-4568-A034-95A95BEBDB05}" destId="{3D9A152D-2125-47A8-8A49-368C66E40250}" srcOrd="0" destOrd="0" presId="urn:microsoft.com/office/officeart/2005/8/layout/balance1"/>
    <dgm:cxn modelId="{3F4A0B73-45CF-4715-ACE2-2C3E62738550}" type="presOf" srcId="{38A200A6-C9CD-48F4-8179-1579CAAE7A67}" destId="{40D6BC18-362E-48DB-946D-B501826C74FD}" srcOrd="0" destOrd="0" presId="urn:microsoft.com/office/officeart/2005/8/layout/balance1"/>
    <dgm:cxn modelId="{0A8EBE79-D348-4444-B3F0-D01A84BEFC0D}" type="presOf" srcId="{3153BD8C-5425-4067-93EF-39C09135F4C5}" destId="{AA5FFFE6-DF33-44B9-86E6-EB92538F977A}" srcOrd="0" destOrd="0" presId="urn:microsoft.com/office/officeart/2005/8/layout/balance1"/>
    <dgm:cxn modelId="{16BF6B73-36DF-4995-9B5D-8865A8C1F546}" type="presOf" srcId="{84955FB4-3823-4F6A-9565-EDF17A064020}" destId="{64A5615B-1D54-412A-8A36-D80A149AEC71}" srcOrd="0" destOrd="0" presId="urn:microsoft.com/office/officeart/2005/8/layout/balance1"/>
    <dgm:cxn modelId="{EE804DBB-850F-4D0D-822D-B5029A36ED01}" srcId="{38A200A6-C9CD-48F4-8179-1579CAAE7A67}" destId="{7D95339F-86A6-4568-A034-95A95BEBDB05}" srcOrd="2" destOrd="0" parTransId="{D9C4E6C7-7AD3-4F84-97A8-01DB9366EE07}" sibTransId="{5429556F-CB7F-4CB8-8C08-56EE7DA597F4}"/>
    <dgm:cxn modelId="{69FF60CE-21B3-4808-9F6A-A01618789BBA}" srcId="{613013D2-1370-40E5-8A14-D3BD64D2237D}" destId="{3153BD8C-5425-4067-93EF-39C09135F4C5}" srcOrd="1" destOrd="0" parTransId="{5F7A3193-36EA-49FE-B13C-89E71845D668}" sibTransId="{C9BB648D-36D6-4918-B33D-10D42CFEA7D3}"/>
    <dgm:cxn modelId="{FEC14663-340A-4AB6-B8C1-8F96333543C5}" type="presOf" srcId="{58EE9E34-27F3-4F1D-84CB-4C7F6AFFF95B}" destId="{695B9A64-28AF-428D-A916-5124F9640D47}" srcOrd="0" destOrd="0" presId="urn:microsoft.com/office/officeart/2005/8/layout/balance1"/>
    <dgm:cxn modelId="{FE52A708-3834-47D6-B1C3-065A7AD76B88}" srcId="{38A200A6-C9CD-48F4-8179-1579CAAE7A67}" destId="{FCCEF035-C26A-405F-AFFA-8FDEAE637C47}" srcOrd="0" destOrd="0" parTransId="{C42E02F8-FF40-48F9-8D33-638009E6E8FF}" sibTransId="{9EFA2750-85A4-4B93-A775-714F3BA5DA68}"/>
    <dgm:cxn modelId="{E6F5E89F-6118-46FA-89E8-191F9CA621A8}" type="presOf" srcId="{613013D2-1370-40E5-8A14-D3BD64D2237D}" destId="{37A02024-8D9E-40F0-93BB-8008B5CA6A23}" srcOrd="0" destOrd="0" presId="urn:microsoft.com/office/officeart/2005/8/layout/balance1"/>
    <dgm:cxn modelId="{1A80F2B0-2BF7-4C90-8BF9-DBE2B5F86E95}" type="presOf" srcId="{FCCEF035-C26A-405F-AFFA-8FDEAE637C47}" destId="{B0626A97-7F34-4988-84F8-6F036342EFF4}" srcOrd="0" destOrd="0" presId="urn:microsoft.com/office/officeart/2005/8/layout/balance1"/>
    <dgm:cxn modelId="{A6BD0410-0DC7-4E18-B7D3-7357026E875D}" type="presParOf" srcId="{64A5615B-1D54-412A-8A36-D80A149AEC71}" destId="{DC46E400-83C3-4777-9B18-BE29A4B28490}" srcOrd="0" destOrd="0" presId="urn:microsoft.com/office/officeart/2005/8/layout/balance1"/>
    <dgm:cxn modelId="{C1B9913F-9D6F-4D5D-A72E-6DDD6F3B456E}" type="presParOf" srcId="{64A5615B-1D54-412A-8A36-D80A149AEC71}" destId="{A9BFF6E9-2622-42D4-B06D-31CC00E27F3B}" srcOrd="1" destOrd="0" presId="urn:microsoft.com/office/officeart/2005/8/layout/balance1"/>
    <dgm:cxn modelId="{52D0010B-533B-4CF0-B108-9FDE1AA727AE}" type="presParOf" srcId="{A9BFF6E9-2622-42D4-B06D-31CC00E27F3B}" destId="{37A02024-8D9E-40F0-93BB-8008B5CA6A23}" srcOrd="0" destOrd="0" presId="urn:microsoft.com/office/officeart/2005/8/layout/balance1"/>
    <dgm:cxn modelId="{0C1587C8-AF48-4093-AE6C-54B8932962B4}" type="presParOf" srcId="{A9BFF6E9-2622-42D4-B06D-31CC00E27F3B}" destId="{40D6BC18-362E-48DB-946D-B501826C74FD}" srcOrd="1" destOrd="0" presId="urn:microsoft.com/office/officeart/2005/8/layout/balance1"/>
    <dgm:cxn modelId="{1CB7529F-46F4-43EC-A135-4BF2EBD58131}" type="presParOf" srcId="{64A5615B-1D54-412A-8A36-D80A149AEC71}" destId="{A27120E3-736E-410B-B514-D10450D8DC05}" srcOrd="2" destOrd="0" presId="urn:microsoft.com/office/officeart/2005/8/layout/balance1"/>
    <dgm:cxn modelId="{ACE5B272-6116-48D8-A151-C136EB23836F}" type="presParOf" srcId="{A27120E3-736E-410B-B514-D10450D8DC05}" destId="{A28F9ACA-28E4-493D-B7AA-5F65D8994C5C}" srcOrd="0" destOrd="0" presId="urn:microsoft.com/office/officeart/2005/8/layout/balance1"/>
    <dgm:cxn modelId="{26E0BDD8-E387-4A0F-93D5-2DC2D941699F}" type="presParOf" srcId="{A27120E3-736E-410B-B514-D10450D8DC05}" destId="{48C303C9-B569-44AC-B33F-CF2317EFAA88}" srcOrd="1" destOrd="0" presId="urn:microsoft.com/office/officeart/2005/8/layout/balance1"/>
    <dgm:cxn modelId="{44C47C8B-2A13-4D27-97F5-8AC3672CAE93}" type="presParOf" srcId="{A27120E3-736E-410B-B514-D10450D8DC05}" destId="{3A8A7D9F-448A-4ECB-AA24-145FC8162008}" srcOrd="2" destOrd="0" presId="urn:microsoft.com/office/officeart/2005/8/layout/balance1"/>
    <dgm:cxn modelId="{4BC89B58-8767-415A-BCA4-C587BA9F369F}" type="presParOf" srcId="{A27120E3-736E-410B-B514-D10450D8DC05}" destId="{B0626A97-7F34-4988-84F8-6F036342EFF4}" srcOrd="3" destOrd="0" presId="urn:microsoft.com/office/officeart/2005/8/layout/balance1"/>
    <dgm:cxn modelId="{61917DCA-BF30-44D2-904C-9320DF8A5E7F}" type="presParOf" srcId="{A27120E3-736E-410B-B514-D10450D8DC05}" destId="{C0031BD2-65A0-4BD5-9E01-E0E71E1895B4}" srcOrd="4" destOrd="0" presId="urn:microsoft.com/office/officeart/2005/8/layout/balance1"/>
    <dgm:cxn modelId="{1388F61A-1F97-47C2-AB57-914F001C2EB3}" type="presParOf" srcId="{A27120E3-736E-410B-B514-D10450D8DC05}" destId="{3D9A152D-2125-47A8-8A49-368C66E40250}" srcOrd="5" destOrd="0" presId="urn:microsoft.com/office/officeart/2005/8/layout/balance1"/>
    <dgm:cxn modelId="{113F77D8-4C21-48FE-B3E2-6027AD7207C7}" type="presParOf" srcId="{A27120E3-736E-410B-B514-D10450D8DC05}" destId="{695B9A64-28AF-428D-A916-5124F9640D47}" srcOrd="6" destOrd="0" presId="urn:microsoft.com/office/officeart/2005/8/layout/balance1"/>
    <dgm:cxn modelId="{B39193EE-3BE2-4BB6-99B6-CF947AD0C80F}" type="presParOf" srcId="{A27120E3-736E-410B-B514-D10450D8DC05}" destId="{AA5FFFE6-DF33-44B9-86E6-EB92538F977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02024-8D9E-40F0-93BB-8008B5CA6A23}">
      <dsp:nvSpPr>
        <dsp:cNvPr id="0" name=""/>
        <dsp:cNvSpPr/>
      </dsp:nvSpPr>
      <dsp:spPr>
        <a:xfrm>
          <a:off x="941804" y="0"/>
          <a:ext cx="1120673" cy="6225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Assistance Inquiry</a:t>
          </a:r>
          <a:endParaRPr lang="en-US" sz="1400" kern="1200" dirty="0"/>
        </a:p>
      </dsp:txBody>
      <dsp:txXfrm>
        <a:off x="960039" y="18235"/>
        <a:ext cx="1084203" cy="586126"/>
      </dsp:txXfrm>
    </dsp:sp>
    <dsp:sp modelId="{40D6BC18-362E-48DB-946D-B501826C74FD}">
      <dsp:nvSpPr>
        <dsp:cNvPr id="0" name=""/>
        <dsp:cNvSpPr/>
      </dsp:nvSpPr>
      <dsp:spPr>
        <a:xfrm>
          <a:off x="2560554" y="0"/>
          <a:ext cx="1120673" cy="6225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IG Investigation</a:t>
          </a:r>
          <a:endParaRPr lang="en-US" sz="1400" kern="1200" dirty="0"/>
        </a:p>
      </dsp:txBody>
      <dsp:txXfrm>
        <a:off x="2578789" y="18235"/>
        <a:ext cx="1084203" cy="586126"/>
      </dsp:txXfrm>
    </dsp:sp>
    <dsp:sp modelId="{48C303C9-B569-44AC-B33F-CF2317EFAA88}">
      <dsp:nvSpPr>
        <dsp:cNvPr id="0" name=""/>
        <dsp:cNvSpPr/>
      </dsp:nvSpPr>
      <dsp:spPr>
        <a:xfrm>
          <a:off x="2078042" y="2646033"/>
          <a:ext cx="466947" cy="466947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A7D9F-448A-4ECB-AA24-145FC8162008}">
      <dsp:nvSpPr>
        <dsp:cNvPr id="0" name=""/>
        <dsp:cNvSpPr/>
      </dsp:nvSpPr>
      <dsp:spPr>
        <a:xfrm rot="240000">
          <a:off x="910247" y="2445941"/>
          <a:ext cx="2802538" cy="1959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26A97-7F34-4988-84F8-6F036342EFF4}">
      <dsp:nvSpPr>
        <dsp:cNvPr id="0" name=""/>
        <dsp:cNvSpPr/>
      </dsp:nvSpPr>
      <dsp:spPr>
        <a:xfrm rot="240000">
          <a:off x="2592928" y="1955962"/>
          <a:ext cx="1118186" cy="520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LSR &amp; Cmd Endorsement</a:t>
          </a:r>
          <a:endParaRPr lang="en-US" sz="1300" kern="1200" dirty="0"/>
        </a:p>
      </dsp:txBody>
      <dsp:txXfrm>
        <a:off x="2618359" y="1981393"/>
        <a:ext cx="1067324" cy="470098"/>
      </dsp:txXfrm>
    </dsp:sp>
    <dsp:sp modelId="{C0031BD2-65A0-4BD5-9E01-E0E71E1895B4}">
      <dsp:nvSpPr>
        <dsp:cNvPr id="0" name=""/>
        <dsp:cNvSpPr/>
      </dsp:nvSpPr>
      <dsp:spPr>
        <a:xfrm rot="240000">
          <a:off x="2633396" y="1395625"/>
          <a:ext cx="1118186" cy="520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HCR</a:t>
          </a:r>
          <a:endParaRPr lang="en-US" sz="1300" kern="1200" dirty="0"/>
        </a:p>
      </dsp:txBody>
      <dsp:txXfrm>
        <a:off x="2658827" y="1421056"/>
        <a:ext cx="1067324" cy="470098"/>
      </dsp:txXfrm>
    </dsp:sp>
    <dsp:sp modelId="{3D9A152D-2125-47A8-8A49-368C66E40250}">
      <dsp:nvSpPr>
        <dsp:cNvPr id="0" name=""/>
        <dsp:cNvSpPr/>
      </dsp:nvSpPr>
      <dsp:spPr>
        <a:xfrm rot="240000">
          <a:off x="2673865" y="847740"/>
          <a:ext cx="1118186" cy="520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Resolves Allegations</a:t>
          </a:r>
          <a:endParaRPr lang="en-US" sz="1300" kern="1200" dirty="0"/>
        </a:p>
      </dsp:txBody>
      <dsp:txXfrm>
        <a:off x="2699296" y="873171"/>
        <a:ext cx="1067324" cy="470098"/>
      </dsp:txXfrm>
    </dsp:sp>
    <dsp:sp modelId="{695B9A64-28AF-428D-A916-5124F9640D47}">
      <dsp:nvSpPr>
        <dsp:cNvPr id="0" name=""/>
        <dsp:cNvSpPr/>
      </dsp:nvSpPr>
      <dsp:spPr>
        <a:xfrm rot="240000">
          <a:off x="989742" y="1843894"/>
          <a:ext cx="1118186" cy="520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RRL</a:t>
          </a:r>
          <a:endParaRPr lang="en-US" sz="1300" kern="1200" dirty="0"/>
        </a:p>
      </dsp:txBody>
      <dsp:txXfrm>
        <a:off x="1015173" y="1869325"/>
        <a:ext cx="1067324" cy="470098"/>
      </dsp:txXfrm>
    </dsp:sp>
    <dsp:sp modelId="{AA5FFFE6-DF33-44B9-86E6-EB92538F977A}">
      <dsp:nvSpPr>
        <dsp:cNvPr id="0" name=""/>
        <dsp:cNvSpPr/>
      </dsp:nvSpPr>
      <dsp:spPr>
        <a:xfrm rot="240000">
          <a:off x="1030211" y="1283558"/>
          <a:ext cx="1118186" cy="520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Resolves Issues</a:t>
          </a:r>
          <a:endParaRPr lang="en-US" sz="1300" kern="1200" dirty="0"/>
        </a:p>
      </dsp:txBody>
      <dsp:txXfrm>
        <a:off x="1055642" y="1308989"/>
        <a:ext cx="1067324" cy="470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E619D-F3BA-43BD-80CA-159A9CC40493}" type="datetimeFigureOut">
              <a:rPr lang="en-US" smtClean="0"/>
              <a:t>8/1/2018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8FABE-88A4-4FEA-A9FB-BC65EC188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4261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B11C1-9501-43B1-BDDA-F8221A822265}" type="datetimeFigureOut">
              <a:rPr lang="en-US" smtClean="0"/>
              <a:t>8/1/2018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CE3E2-72F1-48EB-A6A4-BA738BA9A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450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019800" y="8762999"/>
            <a:ext cx="762000" cy="304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fld id="{BCE201D2-7D7A-4637-A0D7-0FFAF0DA2B49}" type="slidenum">
              <a:rPr lang="en-US" sz="1200" smtClean="0">
                <a:solidFill>
                  <a:prstClr val="black"/>
                </a:solidFill>
                <a:latin typeface="Calibri"/>
              </a:rPr>
              <a:pPr algn="ctr"/>
              <a:t>1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14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75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76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95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11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09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10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52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41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26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CCE3E2-72F1-48EB-A6A4-BA738BA9A5C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0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13A5-BE1A-4F15-8692-688BA2C2CA4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2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5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1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7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9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71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A85A32-A379-4BD5-9D3D-607942B39C3D}" type="datetime1">
              <a:rPr lang="en-US" smtClean="0">
                <a:solidFill>
                  <a:prstClr val="black"/>
                </a:solidFill>
              </a:rPr>
              <a:t>8/1/2018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8" name="Notes Placeholder 3"/>
          <p:cNvSpPr>
            <a:spLocks noGrp="1"/>
          </p:cNvSpPr>
          <p:nvPr/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019800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703C-D442-478E-99ED-53F0479B075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O:\Graphics\BRIEFS\CSSARS\pics&amp;logos\redbar.JPG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en.wikipedia.org/wiki/File:USMC_War_Memorial_Night.jp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:\Graphics\BRIEFS\CSSARS\pics&amp;logos\redbar.JPG"/>
          <p:cNvPicPr>
            <a:picLocks noChangeAspect="1" noChangeArrowheads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7" t="57912" r="20506"/>
          <a:stretch/>
        </p:blipFill>
        <p:spPr bwMode="auto">
          <a:xfrm rot="5400000">
            <a:off x="3809115" y="-3835693"/>
            <a:ext cx="1525768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5690005" y="359696"/>
            <a:ext cx="4114800" cy="714372"/>
            <a:chOff x="5690005" y="359696"/>
            <a:chExt cx="4114800" cy="714372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690005" y="359696"/>
              <a:ext cx="41148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cap="small" spc="80" dirty="0">
                  <a:solidFill>
                    <a:prstClr val="white"/>
                  </a:solidFill>
                  <a:latin typeface="Cambria" pitchFamily="18" charset="0"/>
                </a:rPr>
                <a:t>Inspector General</a:t>
              </a: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5791200" y="820152"/>
              <a:ext cx="2971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 userDrawn="1"/>
          </p:nvSpPr>
          <p:spPr>
            <a:xfrm>
              <a:off x="6981138" y="820152"/>
              <a:ext cx="2057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spc="50" dirty="0">
                  <a:solidFill>
                    <a:prstClr val="white"/>
                  </a:solidFill>
                  <a:latin typeface="Cambria" pitchFamily="18" charset="0"/>
                </a:rPr>
                <a:t>United States Marine Corps</a:t>
              </a: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0478" y="1692403"/>
            <a:ext cx="6354931" cy="2720116"/>
            <a:chOff x="30478" y="1692403"/>
            <a:chExt cx="6354931" cy="2720116"/>
          </a:xfrm>
        </p:grpSpPr>
        <p:pic>
          <p:nvPicPr>
            <p:cNvPr id="3074" name="Picture 2" descr="http://upload.wikimedia.org/wikipedia/commons/thumb/6/67/USMC_War_Memorial_Night.jpg/220px-USMC_War_Memorial_Night.jpg">
              <a:hlinkClick r:id="rId4"/>
            </p:cNvPr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4" r="10343"/>
            <a:stretch/>
          </p:blipFill>
          <p:spPr bwMode="auto">
            <a:xfrm>
              <a:off x="30478" y="1692403"/>
              <a:ext cx="2934588" cy="272011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fc01.deviantart.net/fs71/i/2011/190/e/9/ega___gold_by_blackhawk00021-d3lgxjf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588" y="1692403"/>
              <a:ext cx="3626821" cy="272011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 userDrawn="1"/>
        </p:nvSpPr>
        <p:spPr>
          <a:xfrm>
            <a:off x="10633" y="4447220"/>
            <a:ext cx="911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spc="100" baseline="30000" dirty="0">
                <a:solidFill>
                  <a:prstClr val="black"/>
                </a:solidFill>
                <a:latin typeface="Wingdings" pitchFamily="2" charset="2"/>
              </a:rPr>
              <a:t> « </a:t>
            </a:r>
            <a:r>
              <a:rPr lang="en-US" b="1" cap="all" spc="100" baseline="30000" dirty="0">
                <a:solidFill>
                  <a:prstClr val="black"/>
                </a:solidFill>
              </a:rPr>
              <a:t>Honor    </a:t>
            </a:r>
            <a:r>
              <a:rPr lang="en-US" b="1" cap="all" spc="100" baseline="30000" dirty="0">
                <a:solidFill>
                  <a:prstClr val="black"/>
                </a:solidFill>
                <a:latin typeface="Wingdings" pitchFamily="2" charset="2"/>
              </a:rPr>
              <a:t>«</a:t>
            </a:r>
            <a:r>
              <a:rPr lang="en-US" b="1" cap="all" spc="100" baseline="30000" dirty="0">
                <a:solidFill>
                  <a:prstClr val="black"/>
                </a:solidFill>
              </a:rPr>
              <a:t>    courage   </a:t>
            </a:r>
            <a:r>
              <a:rPr lang="en-US" b="1" cap="all" spc="100" baseline="30000" dirty="0">
                <a:solidFill>
                  <a:prstClr val="black"/>
                </a:solidFill>
                <a:latin typeface="Wingdings" pitchFamily="2" charset="2"/>
              </a:rPr>
              <a:t>« </a:t>
            </a:r>
            <a:r>
              <a:rPr lang="en-US" b="1" cap="all" spc="100" baseline="30000" dirty="0">
                <a:solidFill>
                  <a:prstClr val="black"/>
                </a:solidFill>
              </a:rPr>
              <a:t>  commitment</a:t>
            </a:r>
            <a:r>
              <a:rPr lang="en-US" b="1" cap="all" spc="100" dirty="0">
                <a:solidFill>
                  <a:prstClr val="black"/>
                </a:solidFill>
              </a:rPr>
              <a:t>   </a:t>
            </a:r>
            <a:r>
              <a:rPr lang="en-US" b="1" cap="all" spc="100" baseline="30000" dirty="0">
                <a:solidFill>
                  <a:prstClr val="black"/>
                </a:solidFill>
                <a:latin typeface="Wingdings" pitchFamily="2" charset="2"/>
              </a:rPr>
              <a:t>«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Picture 7" descr="O:\Graphics\BRIEFS\CSSARS\pics&amp;logos\redbar.JPG"/>
          <p:cNvPicPr>
            <a:picLocks noChangeAspect="1" noChangeArrowheads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7" t="57912" r="20506"/>
          <a:stretch/>
        </p:blipFill>
        <p:spPr bwMode="auto">
          <a:xfrm rot="5400000">
            <a:off x="3508744" y="1222743"/>
            <a:ext cx="2126511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" y="3803387"/>
            <a:ext cx="9122732" cy="1500187"/>
          </a:xfrm>
          <a:ln>
            <a:noFill/>
          </a:ln>
        </p:spPr>
        <p:txBody>
          <a:bodyPr anchor="b"/>
          <a:lstStyle>
            <a:lvl1pPr marL="0" indent="0">
              <a:buNone/>
              <a:defRPr sz="2000" cap="sm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Presented By:</a:t>
            </a:r>
          </a:p>
        </p:txBody>
      </p:sp>
      <p:pic>
        <p:nvPicPr>
          <p:cNvPr id="1026" name="Picture 2" descr="C:\Users\eduardo.abisellan\Desktop\Col Abisellan\Admin\160503-M-PS017-4200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61" y="1661922"/>
            <a:ext cx="2778940" cy="27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32121"/>
          </a:xfrm>
        </p:spPr>
        <p:txBody>
          <a:bodyPr>
            <a:normAutofit/>
          </a:bodyPr>
          <a:lstStyle>
            <a:lvl1pPr>
              <a:defRPr sz="36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249" y="1410582"/>
            <a:ext cx="82296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8" descr="IGMC-logo170px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" y="76200"/>
            <a:ext cx="839616" cy="83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37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417637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9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small" baseline="0">
          <a:solidFill>
            <a:srgbClr val="011E4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b="0" kern="1200">
          <a:solidFill>
            <a:srgbClr val="011E4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0" i="1" kern="1200">
          <a:solidFill>
            <a:srgbClr val="0071C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AF852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"/>
        <a:defRPr sz="2000" b="0" i="1" kern="1200">
          <a:solidFill>
            <a:srgbClr val="011E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19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19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19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19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19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19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19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19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19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19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19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1900" b="1" dirty="0" smtClean="0"/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2354263" y="5427663"/>
            <a:ext cx="64706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/>
          <a:p>
            <a:pPr algn="ctr" eaLnBrk="0" hangingPunct="0"/>
            <a:endParaRPr lang="en-US" sz="1000" dirty="0">
              <a:solidFill>
                <a:srgbClr val="FF3300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8716" y="6001730"/>
            <a:ext cx="8151911" cy="49768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kern="1200" cap="sm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b="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1 August 2018</a:t>
            </a:r>
          </a:p>
          <a:p>
            <a:pPr algn="ctr" fontAlgn="base"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Presented By: Mrs. Edwards and LtCol McCann</a:t>
            </a:r>
            <a:endParaRPr lang="en-US" i="1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5813610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2200" y="5105400"/>
            <a:ext cx="8699598" cy="103788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rgbClr val="AF8520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Investigations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Assistance Inquiry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1" y="6422777"/>
            <a:ext cx="3130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POC: K. L. McCann (703) 604-4515</a:t>
            </a:r>
          </a:p>
        </p:txBody>
      </p:sp>
    </p:spTree>
    <p:extLst>
      <p:ext uri="{BB962C8B-B14F-4D97-AF65-F5344CB8AC3E}">
        <p14:creationId xmlns:p14="http://schemas.microsoft.com/office/powerpoint/2010/main" val="42522120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5165"/>
            <a:ext cx="8229600" cy="9321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to Investigate?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 smtClean="0"/>
              <a:t>Allegations of FWA/M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 smtClean="0"/>
              <a:t>Violations of established policy, SOPs, and standards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 smtClean="0"/>
              <a:t>Violations of regulatory guidance (non-punitive)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 smtClean="0"/>
              <a:t>Violations of law (UCMJ or U.S. Code) or punitive standards w/in regulations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 smtClean="0"/>
              <a:t>Matters directed by DoD, NAVINSGEN, IGMC, or your Directing Authority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30660" y="6584581"/>
            <a:ext cx="808892" cy="259547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6140930"/>
            <a:ext cx="8077200" cy="443651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CIGs will NOT investigate Senior Officials</a:t>
            </a:r>
            <a:r>
              <a:rPr lang="en-US" b="1" dirty="0">
                <a:solidFill>
                  <a:schemeClr val="tx1"/>
                </a:solidFill>
              </a:rPr>
              <a:t>,</a:t>
            </a:r>
            <a:r>
              <a:rPr lang="en-US" b="1" dirty="0" smtClean="0">
                <a:solidFill>
                  <a:schemeClr val="tx1"/>
                </a:solidFill>
              </a:rPr>
              <a:t> IG Personnel, or Whistleblower Reprisal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2566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5165"/>
            <a:ext cx="8229600" cy="9321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nvestigations  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30660" y="6584581"/>
            <a:ext cx="808892" cy="259547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79746"/>
              </p:ext>
            </p:extLst>
          </p:nvPr>
        </p:nvGraphicFramePr>
        <p:xfrm>
          <a:off x="457200" y="1396999"/>
          <a:ext cx="8282352" cy="5156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2352"/>
              </a:tblGrid>
              <a:tr h="2413001">
                <a:tc>
                  <a:txBody>
                    <a:bodyPr/>
                    <a:lstStyle/>
                    <a:p>
                      <a:r>
                        <a:rPr lang="en-US" dirty="0" smtClean="0"/>
                        <a:t>An IG investigation</a:t>
                      </a:r>
                      <a:r>
                        <a:rPr lang="en-US" baseline="0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Is an </a:t>
                      </a:r>
                      <a:r>
                        <a:rPr lang="en-US" i="1" dirty="0" smtClean="0"/>
                        <a:t>administrative</a:t>
                      </a:r>
                      <a:r>
                        <a:rPr lang="en-US" i="0" dirty="0" smtClean="0"/>
                        <a:t>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Advises the Subject of: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allegations made against him/her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any unfavorable information against him/her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Provides the Subject with the opportunity to commend on information that will be used against him/her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Protects the rights of all persons against self-incrimination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0">
                <a:tc>
                  <a:txBody>
                    <a:bodyPr/>
                    <a:lstStyle/>
                    <a:p>
                      <a:r>
                        <a:rPr lang="en-US" dirty="0" smtClean="0"/>
                        <a:t>An IG investigation is </a:t>
                      </a:r>
                      <a:r>
                        <a:rPr lang="en-US" b="1" dirty="0" smtClean="0"/>
                        <a:t>NOT</a:t>
                      </a:r>
                      <a:r>
                        <a:rPr lang="en-US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criminal investigation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IGs do NOT investigate felony allegations (offenses punishable by fines ($1k+) or prison (1-yr+)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Consult with your SJA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 JAGMAN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 fishing expedition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An episode of NCIS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 command investigation of a command issue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21296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5165"/>
            <a:ext cx="8229600" cy="9321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nvestigations Require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609600" y="1364918"/>
            <a:ext cx="8316988" cy="5325399"/>
          </a:xfrm>
        </p:spPr>
        <p:txBody>
          <a:bodyPr>
            <a:normAutofit fontScale="77500" lnSpcReduction="20000"/>
          </a:bodyPr>
          <a:lstStyle/>
          <a:p>
            <a:pPr marL="514350" indent="-51435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/>
              <a:t>Approval from your Directing Authority/CG (in writing)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2100" dirty="0" smtClean="0"/>
              <a:t>CIG may not initiate, expand, or terminate an investigation without the directing authority’s approval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dirty="0" smtClean="0"/>
              <a:t>An allegation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2100" dirty="0" smtClean="0"/>
              <a:t>who, did what, in violation of what standard, when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100" dirty="0"/>
              <a:t>	</a:t>
            </a:r>
            <a:r>
              <a:rPr lang="en-US" altLang="en-US" sz="2100" dirty="0" smtClean="0"/>
              <a:t>each element is required for an allegation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100" dirty="0"/>
              <a:t>	</a:t>
            </a:r>
            <a:r>
              <a:rPr lang="en-US" altLang="en-US" sz="2100" dirty="0" smtClean="0"/>
              <a:t>each allegation should list 1 subject and 1 standard only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altLang="en-US" dirty="0" smtClean="0"/>
              <a:t>Notifications	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100" dirty="0"/>
              <a:t>	</a:t>
            </a:r>
            <a:r>
              <a:rPr lang="en-US" altLang="en-US" sz="2100" dirty="0" smtClean="0"/>
              <a:t>to the subject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100" dirty="0"/>
              <a:t>	</a:t>
            </a:r>
            <a:r>
              <a:rPr lang="en-US" altLang="en-US" sz="2100" dirty="0" smtClean="0"/>
              <a:t>to the subjects supervisor/commander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altLang="en-US" dirty="0" smtClean="0"/>
              <a:t>Rights advisement (can be part of the notification but must be given again when taking statements)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altLang="en-US" dirty="0" smtClean="0"/>
              <a:t>Verbatim transcripts of interviews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altLang="en-US" dirty="0" smtClean="0"/>
              <a:t>A complete HCR (includes corrective action, if any)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altLang="en-US" dirty="0" smtClean="0"/>
              <a:t>An LSR (CIG must ensure that what is delivered is in compliance with IG requirements)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30660" y="6584581"/>
            <a:ext cx="808892" cy="259547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1953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5165"/>
            <a:ext cx="8229600" cy="9321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Directing Authority (Thing) 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990218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b="1" dirty="0" smtClean="0"/>
              <a:t>A written directive signed by IGMC or the Directing Authority (person)/Commander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Grants authority to: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investigate the specific allegations (these allegations may be in the Directing Authority, or in a separate memo signed by the Directing Authority)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collect documents and other evidence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require </a:t>
            </a:r>
            <a:r>
              <a:rPr lang="en-US" altLang="en-US" sz="1800" dirty="0"/>
              <a:t>the presence of military and DoD civilians at interviews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Is used as the basis for all notifications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Is quoted in the formal read-in of witnesses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Is a record of authority to investigate (becomes part of the ROI/HCR)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	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30660" y="6584581"/>
            <a:ext cx="808892" cy="259547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9735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5165"/>
            <a:ext cx="8229600" cy="9321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you I</a:t>
            </a:r>
            <a:r>
              <a:rPr lang="en-US" alt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nvestigating?</a:t>
            </a: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n-US" altLang="en-US" sz="40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Console" pitchFamily="49" charset="0"/>
              </a:rPr>
              <a:t/>
            </a:r>
            <a:b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Console" pitchFamily="49" charset="0"/>
              </a:rPr>
            </a:b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762000" y="1552637"/>
            <a:ext cx="7543800" cy="495045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 smtClean="0"/>
              <a:t>Is it IG Appropriate ?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800" dirty="0" smtClean="0"/>
              <a:t>CIGS will NOT Investigate SOI or WRI or EO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800" dirty="0" smtClean="0"/>
              <a:t>IF your boss doesn’t own ‘em, you can’t investigate ‘em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 smtClean="0"/>
              <a:t>What standard may have been violated, by whom?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 smtClean="0"/>
              <a:t>Do you have a properly framed allegation?  Have you consulted with your SJA?  Has he/she approved the allegation?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 smtClean="0"/>
              <a:t>Do you have a plan?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30660" y="6584581"/>
            <a:ext cx="808892" cy="259547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29201" y="228598"/>
            <a:ext cx="5235386" cy="841064"/>
            <a:chOff x="2970463" y="5038862"/>
            <a:chExt cx="2572177" cy="789530"/>
          </a:xfrm>
        </p:grpSpPr>
        <p:sp>
          <p:nvSpPr>
            <p:cNvPr id="8" name="Rectangle 7"/>
            <p:cNvSpPr/>
            <p:nvPr/>
          </p:nvSpPr>
          <p:spPr bwMode="auto">
            <a:xfrm>
              <a:off x="2970463" y="5038862"/>
              <a:ext cx="837751" cy="789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151C77"/>
                </a:buClr>
                <a:buSzPct val="80000"/>
                <a:defRPr/>
              </a:pPr>
              <a:endPara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Console" pitchFamily="49" charset="0"/>
              </a:endParaRPr>
            </a:p>
          </p:txBody>
        </p:sp>
        <p:sp>
          <p:nvSpPr>
            <p:cNvPr id="68615" name="TextBox 8"/>
            <p:cNvSpPr txBox="1">
              <a:spLocks noChangeArrowheads="1"/>
            </p:cNvSpPr>
            <p:nvPr/>
          </p:nvSpPr>
          <p:spPr bwMode="auto">
            <a:xfrm>
              <a:off x="3247281" y="5246235"/>
              <a:ext cx="2295359" cy="45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Courier New" pitchFamily="49" charset="0"/>
                <a:buChar char="o"/>
                <a:defRPr sz="2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11E41"/>
                </a:buClr>
                <a:buFont typeface="Wingdings" pitchFamily="2" charset="2"/>
                <a:buChar char="§"/>
                <a:defRPr sz="2400">
                  <a:solidFill>
                    <a:srgbClr val="011E4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1CE"/>
                </a:buClr>
                <a:buFont typeface="Arial" pitchFamily="34" charset="0"/>
                <a:buChar char="•"/>
                <a:defRPr sz="2200" i="1">
                  <a:solidFill>
                    <a:srgbClr val="0071CE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AF8520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151C77"/>
                </a:buClr>
                <a:buSzPct val="80000"/>
                <a:buFontTx/>
                <a:buNone/>
              </a:pPr>
              <a:endParaRPr lang="en-US" altLang="en-US" sz="32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77478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5165"/>
            <a:ext cx="8229600" cy="9321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Right People Know?</a:t>
            </a:r>
            <a:r>
              <a:rPr lang="en-US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Console" pitchFamily="49" charset="0"/>
              </a:rPr>
              <a:t/>
            </a:r>
            <a:br>
              <a:rPr lang="en-US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Console" pitchFamily="49" charset="0"/>
              </a:rPr>
            </a:b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609600" y="1306926"/>
            <a:ext cx="7924800" cy="51961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 smtClean="0"/>
              <a:t>Do you have a Directing Authority (Thing)?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 smtClean="0"/>
              <a:t>Have you made notifications…</a:t>
            </a:r>
            <a:endParaRPr lang="en-US" altLang="en-US" sz="2000" dirty="0" smtClean="0"/>
          </a:p>
          <a:p>
            <a:pPr lvl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To the Subject?</a:t>
            </a:r>
          </a:p>
          <a:p>
            <a:pPr lvl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To the Subject’s Commander/Supervisor?</a:t>
            </a:r>
          </a:p>
          <a:p>
            <a:pPr lvl="1">
              <a:spcBef>
                <a:spcPts val="0"/>
              </a:spcBef>
              <a:buNone/>
            </a:pPr>
            <a:r>
              <a:rPr lang="en-US" altLang="en-US" sz="2000" dirty="0"/>
              <a:t>(should be via phone, followed up by email of letter or in-person)?</a:t>
            </a:r>
            <a:endParaRPr lang="en-US" altLang="en-US" sz="2000" dirty="0" smtClean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endParaRPr lang="en-US" altLang="en-US" dirty="0" smtClean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 smtClean="0"/>
              <a:t>Have you coordinated with your SJA re ODN (Commander and SJA responsibility) for officers?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30660" y="6584581"/>
            <a:ext cx="808892" cy="259547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29201" y="228598"/>
            <a:ext cx="5235386" cy="841064"/>
            <a:chOff x="2970463" y="5038862"/>
            <a:chExt cx="2572177" cy="789530"/>
          </a:xfrm>
        </p:grpSpPr>
        <p:sp>
          <p:nvSpPr>
            <p:cNvPr id="8" name="Rectangle 7"/>
            <p:cNvSpPr/>
            <p:nvPr/>
          </p:nvSpPr>
          <p:spPr bwMode="auto">
            <a:xfrm>
              <a:off x="2970463" y="5038862"/>
              <a:ext cx="837751" cy="789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151C77"/>
                </a:buClr>
                <a:buSzPct val="80000"/>
                <a:defRPr/>
              </a:pPr>
              <a:endPara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Console" pitchFamily="49" charset="0"/>
              </a:endParaRPr>
            </a:p>
          </p:txBody>
        </p:sp>
        <p:sp>
          <p:nvSpPr>
            <p:cNvPr id="68615" name="TextBox 8"/>
            <p:cNvSpPr txBox="1">
              <a:spLocks noChangeArrowheads="1"/>
            </p:cNvSpPr>
            <p:nvPr/>
          </p:nvSpPr>
          <p:spPr bwMode="auto">
            <a:xfrm>
              <a:off x="3247281" y="5246235"/>
              <a:ext cx="2295359" cy="45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Courier New" pitchFamily="49" charset="0"/>
                <a:buChar char="o"/>
                <a:defRPr sz="2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11E41"/>
                </a:buClr>
                <a:buFont typeface="Wingdings" pitchFamily="2" charset="2"/>
                <a:buChar char="§"/>
                <a:defRPr sz="2400">
                  <a:solidFill>
                    <a:srgbClr val="011E4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1CE"/>
                </a:buClr>
                <a:buFont typeface="Arial" pitchFamily="34" charset="0"/>
                <a:buChar char="•"/>
                <a:defRPr sz="2200" i="1">
                  <a:solidFill>
                    <a:srgbClr val="0071CE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AF8520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151C77"/>
                </a:buClr>
                <a:buSzPct val="80000"/>
                <a:buFontTx/>
                <a:buNone/>
              </a:pPr>
              <a:endParaRPr lang="en-US" altLang="en-US" sz="32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65688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321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 Plan?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Console" pitchFamily="49" charset="0"/>
              </a:rPr>
              <a:t/>
            </a:r>
            <a:b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Console" pitchFamily="49" charset="0"/>
              </a:rPr>
            </a:b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509952" y="1506078"/>
            <a:ext cx="8229600" cy="47244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 smtClean="0"/>
              <a:t>Do you have your Directing Authority’s (person) written approval?  Is it specific enough without being restrictive? 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400" dirty="0" smtClean="0"/>
          </a:p>
          <a:p>
            <a:pPr>
              <a:spcBef>
                <a:spcPts val="0"/>
              </a:spcBef>
              <a:buNone/>
            </a:pPr>
            <a:r>
              <a:rPr lang="en-US" altLang="en-US" sz="2400" dirty="0" smtClean="0"/>
              <a:t>What, exactly, are </a:t>
            </a:r>
            <a:r>
              <a:rPr lang="en-US" altLang="en-US" sz="2400" dirty="0"/>
              <a:t>you investigating</a:t>
            </a:r>
            <a:r>
              <a:rPr lang="en-US" altLang="en-US" sz="2400" dirty="0" smtClean="0"/>
              <a:t>?</a:t>
            </a:r>
          </a:p>
          <a:p>
            <a:pPr>
              <a:spcBef>
                <a:spcPts val="0"/>
              </a:spcBef>
              <a:buNone/>
            </a:pPr>
            <a:endParaRPr lang="en-US" altLang="en-US" sz="2400" dirty="0"/>
          </a:p>
          <a:p>
            <a:pPr>
              <a:spcBef>
                <a:spcPts val="0"/>
              </a:spcBef>
              <a:buNone/>
            </a:pPr>
            <a:r>
              <a:rPr lang="en-US" altLang="en-US" sz="2400" dirty="0" smtClean="0"/>
              <a:t>Read the standards and regulations germane to the allegations.  Make sure you UNDERSTAND them; speak to SMEs as necessary</a:t>
            </a:r>
          </a:p>
          <a:p>
            <a:pPr>
              <a:spcBef>
                <a:spcPts val="0"/>
              </a:spcBef>
              <a:buNone/>
            </a:pPr>
            <a:endParaRPr lang="en-US" altLang="en-US" sz="2400" dirty="0" smtClean="0"/>
          </a:p>
          <a:p>
            <a:pPr>
              <a:spcBef>
                <a:spcPts val="0"/>
              </a:spcBef>
              <a:buNone/>
            </a:pPr>
            <a:r>
              <a:rPr lang="en-US" altLang="en-US" sz="2400" dirty="0" smtClean="0"/>
              <a:t>Exactly what information do you need in order to determine whether a particular standard was violated?</a:t>
            </a:r>
          </a:p>
          <a:p>
            <a:pPr>
              <a:spcBef>
                <a:spcPts val="0"/>
              </a:spcBef>
              <a:buNone/>
            </a:pPr>
            <a:endParaRPr lang="en-US" altLang="en-US" sz="2400" dirty="0"/>
          </a:p>
          <a:p>
            <a:pPr>
              <a:spcBef>
                <a:spcPts val="0"/>
              </a:spcBef>
              <a:buNone/>
            </a:pPr>
            <a:r>
              <a:rPr lang="en-US" altLang="en-US" sz="2400" dirty="0"/>
              <a:t>W</a:t>
            </a:r>
            <a:r>
              <a:rPr lang="en-US" altLang="en-US" sz="2400" dirty="0" smtClean="0"/>
              <a:t>hat are the minimum necessary questions to ask?</a:t>
            </a: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30660" y="6584581"/>
            <a:ext cx="808892" cy="259547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29201" y="228598"/>
            <a:ext cx="5235386" cy="841064"/>
            <a:chOff x="2970463" y="5038862"/>
            <a:chExt cx="2572177" cy="789530"/>
          </a:xfrm>
        </p:grpSpPr>
        <p:sp>
          <p:nvSpPr>
            <p:cNvPr id="8" name="Rectangle 7"/>
            <p:cNvSpPr/>
            <p:nvPr/>
          </p:nvSpPr>
          <p:spPr bwMode="auto">
            <a:xfrm>
              <a:off x="2970463" y="5038862"/>
              <a:ext cx="837751" cy="789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151C77"/>
                </a:buClr>
                <a:buSzPct val="80000"/>
                <a:defRPr/>
              </a:pPr>
              <a:endPara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Console" pitchFamily="49" charset="0"/>
              </a:endParaRPr>
            </a:p>
          </p:txBody>
        </p:sp>
        <p:sp>
          <p:nvSpPr>
            <p:cNvPr id="68615" name="TextBox 8"/>
            <p:cNvSpPr txBox="1">
              <a:spLocks noChangeArrowheads="1"/>
            </p:cNvSpPr>
            <p:nvPr/>
          </p:nvSpPr>
          <p:spPr bwMode="auto">
            <a:xfrm>
              <a:off x="3247281" y="5246235"/>
              <a:ext cx="2295359" cy="45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Courier New" pitchFamily="49" charset="0"/>
                <a:buChar char="o"/>
                <a:defRPr sz="2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11E41"/>
                </a:buClr>
                <a:buFont typeface="Wingdings" pitchFamily="2" charset="2"/>
                <a:buChar char="§"/>
                <a:defRPr sz="2400">
                  <a:solidFill>
                    <a:srgbClr val="011E4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1CE"/>
                </a:buClr>
                <a:buFont typeface="Arial" pitchFamily="34" charset="0"/>
                <a:buChar char="•"/>
                <a:defRPr sz="2200" i="1">
                  <a:solidFill>
                    <a:srgbClr val="0071CE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AF8520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151C77"/>
                </a:buClr>
                <a:buSzPct val="80000"/>
                <a:buFontTx/>
                <a:buNone/>
              </a:pPr>
              <a:endParaRPr lang="en-US" altLang="en-US" sz="32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01042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5165"/>
            <a:ext cx="8229600" cy="9321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Will You Investigate?</a:t>
            </a: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n-US" altLang="en-US" sz="40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Console" pitchFamily="49" charset="0"/>
              </a:rPr>
              <a:t/>
            </a:r>
            <a:b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Console" pitchFamily="49" charset="0"/>
              </a:rPr>
            </a:b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228600" y="1238195"/>
            <a:ext cx="8610600" cy="50180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dirty="0" smtClean="0"/>
              <a:t>Who </a:t>
            </a:r>
            <a:r>
              <a:rPr lang="en-US" altLang="en-US" dirty="0"/>
              <a:t>is doing the </a:t>
            </a:r>
            <a:r>
              <a:rPr lang="en-US" altLang="en-US" dirty="0" smtClean="0"/>
              <a:t>investigation?</a:t>
            </a:r>
            <a:endParaRPr lang="en-US" altLang="en-US" dirty="0"/>
          </a:p>
          <a:p>
            <a:pPr marL="857250" lvl="1" indent="-457200">
              <a:buFont typeface="+mj-lt"/>
              <a:buAutoNum type="alphaLcPeriod"/>
            </a:pPr>
            <a:r>
              <a:rPr lang="en-US" altLang="en-US" sz="2200" dirty="0" smtClean="0"/>
              <a:t>The </a:t>
            </a:r>
            <a:r>
              <a:rPr lang="en-US" altLang="en-US" sz="2200" dirty="0"/>
              <a:t>CIG/Deputy CIG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altLang="en-US" sz="2200" dirty="0" smtClean="0"/>
              <a:t>A </a:t>
            </a:r>
            <a:r>
              <a:rPr lang="en-US" altLang="en-US" sz="2200" dirty="0"/>
              <a:t>Temporary Assistant Inspector General (TAIG</a:t>
            </a:r>
            <a:r>
              <a:rPr lang="en-US" altLang="en-US" sz="2200" dirty="0" smtClean="0"/>
              <a:t>) -  a great </a:t>
            </a:r>
            <a:r>
              <a:rPr lang="en-US" altLang="en-US" sz="2200" dirty="0"/>
              <a:t>idea, but with great ideas come great </a:t>
            </a:r>
            <a:r>
              <a:rPr lang="en-US" altLang="en-US" sz="2200" dirty="0" smtClean="0"/>
              <a:t>responsibilities:</a:t>
            </a:r>
            <a:endParaRPr lang="en-US" altLang="en-US" sz="2200" dirty="0"/>
          </a:p>
          <a:p>
            <a:pPr lvl="2"/>
            <a:r>
              <a:rPr lang="en-US" altLang="en-US" sz="2000" i="0" dirty="0" smtClean="0"/>
              <a:t>should </a:t>
            </a:r>
            <a:r>
              <a:rPr lang="en-US" altLang="en-US" sz="2000" i="0" dirty="0"/>
              <a:t>be assigned to work for the CIG until the </a:t>
            </a:r>
            <a:r>
              <a:rPr lang="en-US" altLang="en-US" sz="2000" i="0" dirty="0" smtClean="0"/>
              <a:t>investigation </a:t>
            </a:r>
            <a:r>
              <a:rPr lang="en-US" altLang="en-US" sz="2000" i="0" dirty="0"/>
              <a:t>is complete</a:t>
            </a:r>
          </a:p>
          <a:p>
            <a:pPr lvl="2"/>
            <a:r>
              <a:rPr lang="en-US" altLang="en-US" sz="2000" i="0" dirty="0" smtClean="0"/>
              <a:t>may </a:t>
            </a:r>
            <a:r>
              <a:rPr lang="en-US" altLang="en-US" sz="2000" i="0" dirty="0"/>
              <a:t>not participate in any duties that will impact impartiality  </a:t>
            </a:r>
          </a:p>
          <a:p>
            <a:pPr lvl="2"/>
            <a:r>
              <a:rPr lang="en-US" altLang="en-US" sz="2000" i="0" dirty="0" smtClean="0"/>
              <a:t>must </a:t>
            </a:r>
            <a:r>
              <a:rPr lang="en-US" altLang="en-US" sz="2000" i="0" dirty="0"/>
              <a:t>be appointed by the CIG or the Directing </a:t>
            </a:r>
            <a:r>
              <a:rPr lang="en-US" altLang="en-US" sz="2000" i="0" dirty="0" smtClean="0"/>
              <a:t>Authority - </a:t>
            </a:r>
            <a:r>
              <a:rPr lang="en-US" altLang="en-US" sz="2000" i="0" dirty="0"/>
              <a:t>NOT his/her commander </a:t>
            </a:r>
          </a:p>
          <a:p>
            <a:pPr lvl="2"/>
            <a:r>
              <a:rPr lang="en-US" altLang="en-US" sz="2000" i="0" dirty="0" smtClean="0"/>
              <a:t>CIG </a:t>
            </a:r>
            <a:r>
              <a:rPr lang="en-US" altLang="en-US" sz="2000" i="0" dirty="0"/>
              <a:t>must educate and oversee to ensure compliance with IG Processes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How will you conduct interviews?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Where will you conduct interviews?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How will you record/transcribe interviews?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30660" y="6584581"/>
            <a:ext cx="808892" cy="259547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29201" y="228598"/>
            <a:ext cx="5235386" cy="841064"/>
            <a:chOff x="2970463" y="5038862"/>
            <a:chExt cx="2572177" cy="789530"/>
          </a:xfrm>
        </p:grpSpPr>
        <p:sp>
          <p:nvSpPr>
            <p:cNvPr id="8" name="Rectangle 7"/>
            <p:cNvSpPr/>
            <p:nvPr/>
          </p:nvSpPr>
          <p:spPr bwMode="auto">
            <a:xfrm>
              <a:off x="2970463" y="5038862"/>
              <a:ext cx="837751" cy="789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151C77"/>
                </a:buClr>
                <a:buSzPct val="80000"/>
                <a:defRPr/>
              </a:pPr>
              <a:endPara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Console" pitchFamily="49" charset="0"/>
              </a:endParaRPr>
            </a:p>
          </p:txBody>
        </p:sp>
        <p:sp>
          <p:nvSpPr>
            <p:cNvPr id="68615" name="TextBox 8"/>
            <p:cNvSpPr txBox="1">
              <a:spLocks noChangeArrowheads="1"/>
            </p:cNvSpPr>
            <p:nvPr/>
          </p:nvSpPr>
          <p:spPr bwMode="auto">
            <a:xfrm>
              <a:off x="3247281" y="5246235"/>
              <a:ext cx="2295359" cy="45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Courier New" pitchFamily="49" charset="0"/>
                <a:buChar char="o"/>
                <a:defRPr sz="2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11E41"/>
                </a:buClr>
                <a:buFont typeface="Wingdings" pitchFamily="2" charset="2"/>
                <a:buChar char="§"/>
                <a:defRPr sz="2400">
                  <a:solidFill>
                    <a:srgbClr val="011E4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1CE"/>
                </a:buClr>
                <a:buFont typeface="Arial" pitchFamily="34" charset="0"/>
                <a:buChar char="•"/>
                <a:defRPr sz="2200" i="1">
                  <a:solidFill>
                    <a:srgbClr val="0071CE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AF8520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151C77"/>
                </a:buClr>
                <a:buSzPct val="80000"/>
                <a:buFontTx/>
                <a:buNone/>
              </a:pPr>
              <a:endParaRPr lang="en-US" altLang="en-US" sz="32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23222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5165"/>
            <a:ext cx="8229600" cy="9321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40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You’re Not Done Yet</a:t>
            </a: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n-US" altLang="en-US" sz="40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Console" pitchFamily="49" charset="0"/>
              </a:rPr>
              <a:t/>
            </a:r>
            <a:b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Console" pitchFamily="49" charset="0"/>
              </a:rPr>
            </a:b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228600" y="1238195"/>
            <a:ext cx="8538661" cy="501806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So you’ve figured out what happened… </a:t>
            </a:r>
            <a:r>
              <a:rPr lang="en-US" altLang="en-US" i="1" dirty="0" smtClean="0"/>
              <a:t>now what?</a:t>
            </a: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 u="sng" dirty="0" smtClean="0"/>
              <a:t>Do your HCR</a:t>
            </a:r>
          </a:p>
          <a:p>
            <a:pPr lvl="1"/>
            <a:r>
              <a:rPr lang="en-US" altLang="en-US" sz="2800" dirty="0" smtClean="0"/>
              <a:t>substantiated cases require a note that discusses Central Adjudication Facility (CAF) notification </a:t>
            </a:r>
            <a:endParaRPr lang="en-US" altLang="en-US" sz="2800" dirty="0"/>
          </a:p>
          <a:p>
            <a:pPr lvl="1"/>
            <a:r>
              <a:rPr lang="en-US" altLang="en-US" sz="2800" dirty="0" smtClean="0"/>
              <a:t>substantiated cases require corrective action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2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 u="sng" dirty="0" smtClean="0"/>
              <a:t>Get an LSR</a:t>
            </a:r>
          </a:p>
          <a:p>
            <a:pPr lvl="1"/>
            <a:r>
              <a:rPr lang="en-US" altLang="en-US" sz="2800" dirty="0"/>
              <a:t>Lawyers do LSRs, but CIGs need to ensure the lawyer gives them what they </a:t>
            </a:r>
            <a:r>
              <a:rPr lang="en-US" altLang="en-US" sz="2800" dirty="0" smtClean="0"/>
              <a:t>need</a:t>
            </a:r>
            <a:endParaRPr lang="en-US" alt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30660" y="6584581"/>
            <a:ext cx="808892" cy="259547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29201" y="228598"/>
            <a:ext cx="5235386" cy="841064"/>
            <a:chOff x="2970463" y="5038862"/>
            <a:chExt cx="2572177" cy="789530"/>
          </a:xfrm>
        </p:grpSpPr>
        <p:sp>
          <p:nvSpPr>
            <p:cNvPr id="8" name="Rectangle 7"/>
            <p:cNvSpPr/>
            <p:nvPr/>
          </p:nvSpPr>
          <p:spPr bwMode="auto">
            <a:xfrm>
              <a:off x="2970463" y="5038862"/>
              <a:ext cx="837751" cy="789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151C77"/>
                </a:buClr>
                <a:buSzPct val="80000"/>
                <a:defRPr/>
              </a:pPr>
              <a:endPara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Console" pitchFamily="49" charset="0"/>
              </a:endParaRPr>
            </a:p>
          </p:txBody>
        </p:sp>
        <p:sp>
          <p:nvSpPr>
            <p:cNvPr id="68615" name="TextBox 8"/>
            <p:cNvSpPr txBox="1">
              <a:spLocks noChangeArrowheads="1"/>
            </p:cNvSpPr>
            <p:nvPr/>
          </p:nvSpPr>
          <p:spPr bwMode="auto">
            <a:xfrm>
              <a:off x="3247281" y="5246235"/>
              <a:ext cx="2295359" cy="45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Courier New" pitchFamily="49" charset="0"/>
                <a:buChar char="o"/>
                <a:defRPr sz="2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11E41"/>
                </a:buClr>
                <a:buFont typeface="Wingdings" pitchFamily="2" charset="2"/>
                <a:buChar char="§"/>
                <a:defRPr sz="2400">
                  <a:solidFill>
                    <a:srgbClr val="011E4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1CE"/>
                </a:buClr>
                <a:buFont typeface="Arial" pitchFamily="34" charset="0"/>
                <a:buChar char="•"/>
                <a:defRPr sz="2200" i="1">
                  <a:solidFill>
                    <a:srgbClr val="0071CE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AF8520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1E41"/>
                </a:buClr>
                <a:buFont typeface="Wingdings" pitchFamily="2" charset="2"/>
                <a:buChar char=""/>
                <a:defRPr sz="2000" i="1">
                  <a:solidFill>
                    <a:srgbClr val="011E4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151C77"/>
                </a:buClr>
                <a:buSzPct val="80000"/>
                <a:buFontTx/>
                <a:buNone/>
              </a:pPr>
              <a:endParaRPr lang="en-US" altLang="en-US" sz="32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69532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i="0" dirty="0">
                <a:solidFill>
                  <a:schemeClr val="tx1"/>
                </a:solidFill>
                <a:effectLst/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42" y="1643418"/>
            <a:ext cx="3549859" cy="2329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60983"/>
            <a:ext cx="3319949" cy="2082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0"/>
          <a:stretch/>
        </p:blipFill>
        <p:spPr>
          <a:xfrm>
            <a:off x="4439333" y="3984682"/>
            <a:ext cx="3561666" cy="195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5" y="1643418"/>
            <a:ext cx="3351592" cy="22288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17" y="3049029"/>
            <a:ext cx="2114550" cy="1530468"/>
          </a:xfrm>
        </p:spPr>
      </p:pic>
    </p:spTree>
    <p:extLst>
      <p:ext uri="{BB962C8B-B14F-4D97-AF65-F5344CB8AC3E}">
        <p14:creationId xmlns:p14="http://schemas.microsoft.com/office/powerpoint/2010/main" val="5529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 indent="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212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tabLst>
                <a:tab pos="4572000" algn="l"/>
              </a:tabLst>
              <a:defRPr/>
            </a:pPr>
            <a:r>
              <a:rPr lang="en-US" alt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Enabling Learning Objectives</a:t>
            </a:r>
            <a:endParaRPr lang="en-US" alt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163521"/>
              </p:ext>
            </p:extLst>
          </p:nvPr>
        </p:nvGraphicFramePr>
        <p:xfrm>
          <a:off x="989889" y="1600200"/>
          <a:ext cx="7132320" cy="473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32320"/>
              </a:tblGrid>
              <a:tr h="418201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the aid of references, students will e</a:t>
                      </a:r>
                      <a:r>
                        <a:rPr lang="en-US" dirty="0" smtClean="0"/>
                        <a:t>xplain</a:t>
                      </a:r>
                      <a:r>
                        <a:rPr lang="en-US" baseline="0" dirty="0" smtClean="0"/>
                        <a:t> the difference between an Investigation and an Assistance Inquiry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the aid of references, students will identify factors to consider when deciding between an Investigation and Assistance Inquiry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the aid of references, students will define an IG Investigation, and the scope of what IGs do and do not investigate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the aid of references, students will identify who can conduct an IG Investigation 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the aid of references, students will differentiate between an IG and a Command Investigation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the aid of references, students will explain the difference between an allegation and an issue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the aid of references, students will list and explain the required documents/elements for an IG Investigation</a:t>
                      </a:r>
                    </a:p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7484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273301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altLang="en-US" sz="1800" u="sng" dirty="0"/>
              <a:t>Assistance </a:t>
            </a:r>
            <a:r>
              <a:rPr lang="en-US" altLang="en-US" sz="1800" u="sng" dirty="0" smtClean="0"/>
              <a:t>Inquiries</a:t>
            </a:r>
            <a:endParaRPr lang="en-US" altLang="en-US" sz="1800" dirty="0"/>
          </a:p>
          <a:p>
            <a:pPr marL="0" indent="0">
              <a:buNone/>
            </a:pPr>
            <a:r>
              <a:rPr lang="en-US" altLang="en-US" sz="1800" b="1" dirty="0" smtClean="0"/>
              <a:t>Informal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fact finding to address requests for help or issues that do not allege impropriety or wrongdoing</a:t>
            </a:r>
          </a:p>
          <a:p>
            <a:pPr lvl="1"/>
            <a:r>
              <a:rPr lang="en-US" altLang="en-US" sz="1650" dirty="0"/>
              <a:t>Can be </a:t>
            </a:r>
            <a:r>
              <a:rPr lang="en-US" altLang="en-US" sz="1650" dirty="0" smtClean="0"/>
              <a:t>CMD issues </a:t>
            </a:r>
            <a:r>
              <a:rPr lang="en-US" altLang="en-US" sz="1650" dirty="0"/>
              <a:t>or IG issues </a:t>
            </a:r>
            <a:endParaRPr lang="en-US" altLang="en-US" sz="1650" dirty="0" smtClean="0"/>
          </a:p>
          <a:p>
            <a:pPr lvl="2"/>
            <a:endParaRPr lang="en-US" altLang="en-US" sz="1450" dirty="0" smtClean="0"/>
          </a:p>
          <a:p>
            <a:pPr lvl="2"/>
            <a:endParaRPr lang="en-US" altLang="en-US" sz="1450" dirty="0"/>
          </a:p>
          <a:p>
            <a:pPr lvl="2"/>
            <a:endParaRPr lang="en-US" altLang="en-US" sz="1450" dirty="0"/>
          </a:p>
          <a:p>
            <a:pPr lvl="2"/>
            <a:endParaRPr lang="en-US" altLang="en-US" sz="1450" dirty="0"/>
          </a:p>
          <a:p>
            <a:pPr marL="400050" lvl="1" indent="0">
              <a:buNone/>
            </a:pPr>
            <a:r>
              <a:rPr lang="en-US" altLang="en-US" sz="1800" u="sng" dirty="0" smtClean="0"/>
              <a:t>IG Investigations</a:t>
            </a:r>
            <a:endParaRPr lang="en-US" altLang="en-US" sz="1800" dirty="0"/>
          </a:p>
          <a:p>
            <a:pPr marL="400050" lvl="1" indent="0">
              <a:buNone/>
            </a:pPr>
            <a:r>
              <a:rPr lang="en-US" altLang="en-US" sz="1800" b="1" dirty="0"/>
              <a:t>F</a:t>
            </a:r>
            <a:r>
              <a:rPr lang="en-US" altLang="en-US" sz="1800" b="1" dirty="0" smtClean="0"/>
              <a:t>ormal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fact finding into allegations of </a:t>
            </a:r>
            <a:r>
              <a:rPr lang="en-US" altLang="en-US" sz="1800" dirty="0" smtClean="0"/>
              <a:t>FWA/M or anything else per the Directing Authority</a:t>
            </a:r>
            <a:endParaRPr lang="en-US" altLang="en-US" sz="18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90995" y="5795687"/>
            <a:ext cx="606669" cy="194660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2317701"/>
              </p:ext>
            </p:extLst>
          </p:nvPr>
        </p:nvGraphicFramePr>
        <p:xfrm>
          <a:off x="101367" y="3369926"/>
          <a:ext cx="4623033" cy="311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229600" cy="93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1" kern="1200" cap="small" baseline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tabLst>
                <a:tab pos="4572000" algn="l"/>
              </a:tabLst>
              <a:defRPr/>
            </a:pPr>
            <a:r>
              <a:rPr lang="en-US" alt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Assistance Inquiry vs IG Investigation</a:t>
            </a:r>
            <a:endParaRPr lang="en-US" alt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4104614"/>
            <a:ext cx="4394433" cy="188573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5800" y="4104614"/>
            <a:ext cx="4394433" cy="18857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"/>
              <a:defRPr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 smtClean="0"/>
              <a:t>Remember: If the CIG uses the CMD to look into the matter, it is under </a:t>
            </a:r>
            <a:r>
              <a:rPr lang="en-US" altLang="en-US" sz="1800" b="1" dirty="0" smtClean="0"/>
              <a:t>IG authorities, </a:t>
            </a:r>
            <a:r>
              <a:rPr lang="en-US" altLang="en-US" sz="1800" dirty="0" smtClean="0"/>
              <a:t>NOT JAGMAN authorities </a:t>
            </a:r>
          </a:p>
          <a:p>
            <a:pPr lvl="1"/>
            <a:r>
              <a:rPr lang="en-US" altLang="en-US" sz="1650" dirty="0" smtClean="0"/>
              <a:t>Instruct the CMD which format to use in their response</a:t>
            </a:r>
          </a:p>
          <a:p>
            <a:pPr lvl="1"/>
            <a:r>
              <a:rPr lang="en-US" altLang="en-US" sz="1500" dirty="0" smtClean="0"/>
              <a:t>RRL/HCR versus </a:t>
            </a:r>
            <a:r>
              <a:rPr lang="en-US" altLang="en-US" sz="1650" dirty="0" smtClean="0"/>
              <a:t>PI/CI</a:t>
            </a:r>
            <a:endParaRPr lang="en-US" altLang="en-US" sz="1650" b="1" dirty="0"/>
          </a:p>
        </p:txBody>
      </p:sp>
    </p:spTree>
    <p:extLst>
      <p:ext uri="{BB962C8B-B14F-4D97-AF65-F5344CB8AC3E}">
        <p14:creationId xmlns:p14="http://schemas.microsoft.com/office/powerpoint/2010/main" val="4149826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5165"/>
            <a:ext cx="8229600" cy="9321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30660" y="6584581"/>
            <a:ext cx="808892" cy="259547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4799" y="1142998"/>
            <a:ext cx="2847424" cy="84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151C77"/>
              </a:buClr>
              <a:buSzPct val="80000"/>
              <a:defRPr/>
            </a:pPr>
            <a:endParaRPr lang="en-US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Lucida Console" pitchFamily="49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93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1" kern="1200" cap="small" baseline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tabLst>
                <a:tab pos="4572000" algn="l"/>
              </a:tabLst>
              <a:defRPr/>
            </a:pPr>
            <a:r>
              <a:rPr lang="en-US" alt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Assistance Inquiry</a:t>
            </a:r>
            <a:endParaRPr lang="en-US" alt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564307"/>
              </p:ext>
            </p:extLst>
          </p:nvPr>
        </p:nvGraphicFramePr>
        <p:xfrm>
          <a:off x="304799" y="1228163"/>
          <a:ext cx="8610601" cy="54415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0601"/>
              </a:tblGrid>
              <a:tr h="544158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en-US" sz="2400" b="1" dirty="0" smtClean="0"/>
                        <a:t>Informal</a:t>
                      </a:r>
                      <a:r>
                        <a:rPr lang="en-US" altLang="en-US" sz="2400" dirty="0" smtClean="0"/>
                        <a:t> fact finding to address requests for help, or for issues that do not allege impropriety or wrongdoing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b="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Conduct an assistance inquiry (FACT FINDING) to determine: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Is there investigative merit (can you write an allegation?)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An </a:t>
                      </a:r>
                      <a:r>
                        <a:rPr lang="en-US" sz="2000" b="0" i="1" baseline="0" dirty="0" smtClean="0"/>
                        <a:t>allegation</a:t>
                      </a:r>
                      <a:r>
                        <a:rPr lang="en-US" sz="2000" b="0" baseline="0" dirty="0" smtClean="0"/>
                        <a:t> identifies </a:t>
                      </a:r>
                      <a:r>
                        <a:rPr lang="en-US" sz="2000" b="1" baseline="0" dirty="0" smtClean="0"/>
                        <a:t>who? </a:t>
                      </a:r>
                      <a:r>
                        <a:rPr lang="en-US" sz="2000" b="0" baseline="0" dirty="0" smtClean="0"/>
                        <a:t>did </a:t>
                      </a:r>
                      <a:r>
                        <a:rPr lang="en-US" sz="2000" b="1" baseline="0" dirty="0" smtClean="0"/>
                        <a:t>what?</a:t>
                      </a:r>
                      <a:r>
                        <a:rPr lang="en-US" sz="2000" b="0" baseline="0" dirty="0" smtClean="0"/>
                        <a:t> in violation of a </a:t>
                      </a:r>
                      <a:r>
                        <a:rPr lang="en-US" sz="2000" b="1" baseline="0" dirty="0" smtClean="0"/>
                        <a:t>specific standard</a:t>
                      </a:r>
                      <a:r>
                        <a:rPr lang="en-US" sz="2000" b="0" baseline="0" dirty="0" smtClean="0"/>
                        <a:t>, and </a:t>
                      </a:r>
                      <a:r>
                        <a:rPr lang="en-US" sz="2000" b="1" baseline="0" dirty="0" smtClean="0"/>
                        <a:t>when?</a:t>
                      </a:r>
                      <a:endParaRPr lang="en-US" sz="2000" b="0" baseline="0" dirty="0" smtClean="0"/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An </a:t>
                      </a:r>
                      <a:r>
                        <a:rPr lang="en-US" sz="2000" b="0" i="1" baseline="0" dirty="0" smtClean="0"/>
                        <a:t>issue</a:t>
                      </a:r>
                      <a:r>
                        <a:rPr lang="en-US" sz="2000" b="0" baseline="0" dirty="0" smtClean="0"/>
                        <a:t> is a complaint that does not involve a who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If you send an information referral to the command, the matter remains an IG INVESTIGATION, even if they conduct a PI/CI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NOTE:  If the command had </a:t>
                      </a:r>
                      <a:r>
                        <a:rPr lang="en-US" sz="2000" b="0" i="1" baseline="0" dirty="0" smtClean="0"/>
                        <a:t>already</a:t>
                      </a:r>
                      <a:r>
                        <a:rPr lang="en-US" sz="2000" b="0" i="0" baseline="0" dirty="0" smtClean="0"/>
                        <a:t> conducted a PI/CI prior to the RFI, that PI/CI is NOT an IG Investigation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baseline="0" dirty="0" smtClean="0"/>
                        <a:t>Assistance Inquiries can include: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Phone calls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Research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Gathering information (and documenting in CMS)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56965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5165"/>
            <a:ext cx="8229600" cy="9321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30660" y="6584581"/>
            <a:ext cx="808892" cy="259547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4799" y="1142998"/>
            <a:ext cx="2847424" cy="84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151C77"/>
              </a:buClr>
              <a:buSzPct val="80000"/>
              <a:defRPr/>
            </a:pPr>
            <a:endParaRPr lang="en-US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Lucida Console" pitchFamily="49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93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1" kern="1200" cap="small" baseline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tabLst>
                <a:tab pos="4572000" algn="l"/>
              </a:tabLst>
              <a:defRPr/>
            </a:pPr>
            <a:r>
              <a:rPr lang="en-US" alt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 Investigation</a:t>
            </a:r>
            <a:endParaRPr lang="en-US" alt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62699"/>
              </p:ext>
            </p:extLst>
          </p:nvPr>
        </p:nvGraphicFramePr>
        <p:xfrm>
          <a:off x="685802" y="1286775"/>
          <a:ext cx="8053750" cy="5028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3750"/>
              </a:tblGrid>
              <a:tr h="5028316">
                <a:tc>
                  <a:txBody>
                    <a:bodyPr/>
                    <a:lstStyle/>
                    <a:p>
                      <a:pPr marL="0" lvl="0" indent="-57150">
                        <a:buNone/>
                      </a:pPr>
                      <a:r>
                        <a:rPr lang="en-US" altLang="en-US" sz="2400" b="1" dirty="0" smtClean="0"/>
                        <a:t>Formal</a:t>
                      </a:r>
                      <a:r>
                        <a:rPr lang="en-US" altLang="en-US" sz="2400" dirty="0" smtClean="0"/>
                        <a:t> fact finding used to determine whether allegations are substantiated or not substantiated</a:t>
                      </a:r>
                    </a:p>
                    <a:p>
                      <a:pPr marL="0" lvl="0" indent="-57150">
                        <a:buNone/>
                      </a:pPr>
                      <a:endParaRPr lang="en-US" sz="2400" b="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Required to determine whether credible allegations of IG matters are true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May be used to look at issues (no allegation)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Allegations must be coordinated with SJA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Can be conducted by IG personnel and Temporary Assistant IGs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CIG must educate TAIG; must do an HCR and get an LSR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Appointed by the Directing Authority,</a:t>
                      </a:r>
                      <a:r>
                        <a:rPr lang="en-US" sz="2000" baseline="0" dirty="0" smtClean="0"/>
                        <a:t> not the Commander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An IG Investigation will put an officer on “hold”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baseline="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This is NOT a JAGMAN or PI under JAGMAN authorities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26814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5165"/>
            <a:ext cx="8229600" cy="9321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30660" y="6584581"/>
            <a:ext cx="808892" cy="259547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4799" y="1142998"/>
            <a:ext cx="2847424" cy="84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151C77"/>
              </a:buClr>
              <a:buSzPct val="80000"/>
              <a:defRPr/>
            </a:pPr>
            <a:endParaRPr lang="en-US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Lucida Console" pitchFamily="49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93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1" kern="1200" cap="small" baseline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tabLst>
                <a:tab pos="4572000" algn="l"/>
              </a:tabLst>
              <a:defRPr/>
            </a:pPr>
            <a:r>
              <a:rPr lang="en-US" altLang="en-US" sz="4000" b="0" i="0" dirty="0" smtClean="0">
                <a:solidFill>
                  <a:schemeClr val="tx1"/>
                </a:solidFill>
                <a:effectLst/>
              </a:rPr>
              <a:t>Similarities and Differences</a:t>
            </a:r>
            <a:endParaRPr lang="en-US" altLang="en-US" sz="4000" b="0" i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436577"/>
              </p:ext>
            </p:extLst>
          </p:nvPr>
        </p:nvGraphicFramePr>
        <p:xfrm>
          <a:off x="304799" y="1228163"/>
          <a:ext cx="8610601" cy="10883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0601"/>
              </a:tblGrid>
              <a:tr h="544158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en-US" sz="2400" b="1" dirty="0" smtClean="0"/>
                        <a:t>Both </a:t>
                      </a:r>
                      <a:r>
                        <a:rPr lang="en-US" altLang="en-US" sz="2400" b="0" dirty="0" smtClean="0"/>
                        <a:t>are fact-finding</a:t>
                      </a:r>
                      <a:r>
                        <a:rPr lang="en-US" altLang="en-US" sz="2400" b="0" baseline="0" dirty="0" smtClean="0"/>
                        <a:t> examinations into allegations, issues, or adverse conditions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Led by an IG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Through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Fair and Impartial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Support a Decision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en-US" sz="2400" b="0" baseline="0" dirty="0" smtClean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1" baseline="0" dirty="0" smtClean="0"/>
                        <a:t>Investigations</a:t>
                      </a:r>
                      <a:r>
                        <a:rPr lang="en-US" sz="2400" b="0" baseline="0" dirty="0" smtClean="0"/>
                        <a:t> require a written directive (Directing Authority)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2400" b="1" baseline="0" dirty="0" smtClean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1" baseline="0" dirty="0" smtClean="0"/>
                        <a:t>Investigations</a:t>
                      </a:r>
                      <a:r>
                        <a:rPr lang="en-US" sz="2400" b="0" baseline="0" dirty="0" smtClean="0"/>
                        <a:t> must have SWORN and RECORDED testimony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2400" b="1" baseline="0" dirty="0" smtClean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1" baseline="0" dirty="0" smtClean="0"/>
                        <a:t>Investigative Reports </a:t>
                      </a:r>
                      <a:r>
                        <a:rPr lang="en-US" sz="2400" b="0" baseline="0" dirty="0" smtClean="0"/>
                        <a:t>must have a legal review</a:t>
                      </a:r>
                      <a:endParaRPr lang="en-US" sz="2400" b="1" baseline="0" dirty="0" smtClean="0"/>
                    </a:p>
                    <a:p>
                      <a:pPr marL="0" indent="0">
                        <a:buNone/>
                      </a:pP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58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85028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5165"/>
            <a:ext cx="8229600" cy="9321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30660" y="6584581"/>
            <a:ext cx="808892" cy="259547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4799" y="1142998"/>
            <a:ext cx="2847424" cy="84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151C77"/>
              </a:buClr>
              <a:buSzPct val="80000"/>
              <a:defRPr/>
            </a:pPr>
            <a:endParaRPr lang="en-US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Lucida Console" pitchFamily="49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93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1" kern="1200" cap="small" baseline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tabLst>
                <a:tab pos="4572000" algn="l"/>
              </a:tabLst>
              <a:defRPr/>
            </a:pPr>
            <a:r>
              <a:rPr lang="en-US" altLang="en-US" sz="4000" b="0" i="0" dirty="0" smtClean="0">
                <a:solidFill>
                  <a:schemeClr val="tx1"/>
                </a:solidFill>
                <a:effectLst/>
              </a:rPr>
              <a:t>COA Considerations</a:t>
            </a:r>
            <a:endParaRPr lang="en-US" altLang="en-US" sz="4000" b="0" i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623890"/>
              </p:ext>
            </p:extLst>
          </p:nvPr>
        </p:nvGraphicFramePr>
        <p:xfrm>
          <a:off x="304799" y="1228163"/>
          <a:ext cx="8610601" cy="10883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0601"/>
              </a:tblGrid>
              <a:tr h="544158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0" baseline="0" dirty="0" smtClean="0"/>
                        <a:t>How serious is the allegation or issue?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baseline="0" dirty="0" smtClean="0"/>
                        <a:t>Is there a potential to harm life or limb?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Could it result in criminal charges?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endParaRPr lang="en-US" sz="2400" b="0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sz="2400" b="0" baseline="0" dirty="0" smtClean="0"/>
                        <a:t>Is there a need to document the events being looked at?</a:t>
                      </a:r>
                    </a:p>
                    <a:p>
                      <a:pPr marL="0" indent="0">
                        <a:buNone/>
                      </a:pPr>
                      <a:endParaRPr lang="en-US" sz="2400" b="0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sz="2400" b="0" baseline="0" dirty="0" smtClean="0"/>
                        <a:t>What is the likely impact on the Command, Marine Corps, or DoD?</a:t>
                      </a:r>
                    </a:p>
                    <a:p>
                      <a:pPr marL="800100" lvl="1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Could it embarrass them?</a:t>
                      </a:r>
                    </a:p>
                    <a:p>
                      <a:pPr marL="800100" lvl="1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Could it harm them?</a:t>
                      </a:r>
                    </a:p>
                    <a:p>
                      <a:pPr marL="0" indent="0">
                        <a:buNone/>
                      </a:pPr>
                      <a:endParaRPr lang="en-US" sz="2400" b="0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sz="2400" b="0" baseline="0" dirty="0" smtClean="0"/>
                        <a:t>Is media attention likely?</a:t>
                      </a:r>
                    </a:p>
                    <a:p>
                      <a:pPr marL="0" indent="0">
                        <a:buNone/>
                      </a:pPr>
                      <a:endParaRPr lang="en-US" sz="2400" b="0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sz="2400" b="0" baseline="0" dirty="0" smtClean="0"/>
                        <a:t>What does your Directing Authority want?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58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09183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5165"/>
            <a:ext cx="8229600" cy="9321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Accidental Investigation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30660" y="6584581"/>
            <a:ext cx="808892" cy="259547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5486" y="1905000"/>
            <a:ext cx="6583680" cy="4572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700" y="3581400"/>
            <a:ext cx="4038600" cy="4572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40978" y="4937760"/>
            <a:ext cx="4038600" cy="4572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25447"/>
              </p:ext>
            </p:extLst>
          </p:nvPr>
        </p:nvGraphicFramePr>
        <p:xfrm>
          <a:off x="281356" y="1268631"/>
          <a:ext cx="8557844" cy="5315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7844"/>
              </a:tblGrid>
              <a:tr h="5315949">
                <a:tc>
                  <a:txBody>
                    <a:bodyPr/>
                    <a:lstStyle/>
                    <a:p>
                      <a:pPr marL="0" lvl="0" indent="-57150">
                        <a:buNone/>
                      </a:pPr>
                      <a:r>
                        <a:rPr lang="en-US" sz="2200" b="0" dirty="0" smtClean="0"/>
                        <a:t>If</a:t>
                      </a:r>
                      <a:r>
                        <a:rPr lang="en-US" sz="2200" b="0" baseline="0" dirty="0" smtClean="0"/>
                        <a:t> you speak to a subject…</a:t>
                      </a:r>
                    </a:p>
                    <a:p>
                      <a:pPr marL="0" lvl="0" indent="-57150">
                        <a:buNone/>
                      </a:pPr>
                      <a:endParaRPr lang="en-US" sz="2200" b="0" baseline="0" dirty="0" smtClean="0"/>
                    </a:p>
                    <a:p>
                      <a:pPr marL="0" lvl="0" indent="-57150" algn="ctr">
                        <a:buNone/>
                      </a:pPr>
                      <a:r>
                        <a:rPr lang="en-US" sz="2200" b="1" baseline="0" dirty="0" smtClean="0"/>
                        <a:t>YOU HAVE DE FACTO CONVENED AN IG INVESTIGATION</a:t>
                      </a:r>
                    </a:p>
                    <a:p>
                      <a:pPr marL="0" lvl="0" indent="-57150" algn="ctr">
                        <a:buNone/>
                      </a:pPr>
                      <a:endParaRPr lang="en-US" sz="2200" b="0" baseline="0" dirty="0" smtClean="0"/>
                    </a:p>
                    <a:p>
                      <a:pPr marL="0" lvl="0" indent="-57150" algn="l">
                        <a:buNone/>
                      </a:pPr>
                      <a:r>
                        <a:rPr lang="en-US" sz="2200" b="0" baseline="0" dirty="0" smtClean="0"/>
                        <a:t>If you refer an IG matter to the command, and they convene an investigation…</a:t>
                      </a:r>
                    </a:p>
                    <a:p>
                      <a:pPr marL="0" lvl="0" indent="-57150" algn="l">
                        <a:buNone/>
                      </a:pPr>
                      <a:endParaRPr lang="en-US" sz="2200" b="0" baseline="0" dirty="0" smtClean="0"/>
                    </a:p>
                    <a:p>
                      <a:pPr marL="0" lvl="0" indent="-57150" algn="ctr">
                        <a:buNone/>
                      </a:pPr>
                      <a:r>
                        <a:rPr lang="en-US" sz="2200" b="1" baseline="0" dirty="0" smtClean="0"/>
                        <a:t>YOU HAVE AN IG INVESTIGATION</a:t>
                      </a:r>
                    </a:p>
                    <a:p>
                      <a:pPr marL="0" lvl="0" indent="-57150" algn="ctr">
                        <a:buNone/>
                      </a:pPr>
                      <a:endParaRPr lang="en-US" sz="2200" b="0" baseline="0" dirty="0" smtClean="0"/>
                    </a:p>
                    <a:p>
                      <a:pPr marL="0" lvl="0" indent="-57150" algn="l">
                        <a:buNone/>
                      </a:pPr>
                      <a:r>
                        <a:rPr lang="en-US" sz="2200" b="0" baseline="0" dirty="0" smtClean="0"/>
                        <a:t>If the Command Appointed IO speaks to a Subject…</a:t>
                      </a:r>
                    </a:p>
                    <a:p>
                      <a:pPr marL="0" lvl="0" indent="-57150" algn="l">
                        <a:buNone/>
                      </a:pPr>
                      <a:endParaRPr lang="en-US" sz="2200" b="0" baseline="0" dirty="0" smtClean="0"/>
                    </a:p>
                    <a:p>
                      <a:pPr marL="0" lvl="0" indent="-57150" algn="ctr">
                        <a:buNone/>
                      </a:pPr>
                      <a:r>
                        <a:rPr lang="en-US" sz="2200" b="1" baseline="0" dirty="0" smtClean="0"/>
                        <a:t>YOU HAVE AN IG INVESTIGATION</a:t>
                      </a:r>
                    </a:p>
                    <a:p>
                      <a:pPr marL="0" lvl="0" indent="-57150" algn="ctr">
                        <a:buNone/>
                      </a:pPr>
                      <a:endParaRPr lang="en-US" sz="2200" b="0" baseline="0" dirty="0" smtClean="0"/>
                    </a:p>
                    <a:p>
                      <a:pPr marL="0" lvl="0" indent="-57150" algn="l">
                        <a:buNone/>
                      </a:pPr>
                      <a:r>
                        <a:rPr lang="en-US" sz="2200" b="0" dirty="0" smtClean="0"/>
                        <a:t>Why does this matter?  All investigations require a </a:t>
                      </a:r>
                      <a:r>
                        <a:rPr lang="en-US" sz="2200" b="1" dirty="0" smtClean="0"/>
                        <a:t>subject</a:t>
                      </a:r>
                      <a:r>
                        <a:rPr lang="en-US" sz="2200" b="0" dirty="0" smtClean="0"/>
                        <a:t>, </a:t>
                      </a:r>
                      <a:r>
                        <a:rPr lang="en-US" sz="2200" b="1" dirty="0" smtClean="0"/>
                        <a:t>allegation</a:t>
                      </a:r>
                      <a:r>
                        <a:rPr lang="en-US" sz="2200" b="0" dirty="0" smtClean="0"/>
                        <a:t>, </a:t>
                      </a:r>
                      <a:r>
                        <a:rPr lang="en-US" sz="2200" b="1" dirty="0" smtClean="0"/>
                        <a:t>finding</a:t>
                      </a:r>
                      <a:r>
                        <a:rPr lang="en-US" sz="2200" b="0" dirty="0" smtClean="0"/>
                        <a:t>, and </a:t>
                      </a:r>
                      <a:r>
                        <a:rPr lang="en-US" sz="2200" b="1" dirty="0" smtClean="0"/>
                        <a:t>corrective</a:t>
                      </a:r>
                      <a:r>
                        <a:rPr lang="en-US" sz="2200" b="0" dirty="0" smtClean="0"/>
                        <a:t> </a:t>
                      </a:r>
                      <a:r>
                        <a:rPr lang="en-US" sz="2200" b="1" dirty="0" smtClean="0"/>
                        <a:t>action</a:t>
                      </a:r>
                      <a:r>
                        <a:rPr lang="en-US" sz="2200" b="0" dirty="0" smtClean="0"/>
                        <a:t> (if substantiated) in CMS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72508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5165"/>
            <a:ext cx="8229600" cy="9321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Investigate?</a:t>
            </a:r>
            <a:endParaRPr lang="en-US" sz="4000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906424" y="1524000"/>
            <a:ext cx="7331151" cy="483781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To resolve allegations of impropriety through a formal process that: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	is independent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is fair and impartial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To address the elephant in the room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To gather all relevant information and sift out the clutter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To produce an accurate, timely and complete report that  that provides a SOUND BASIS FOR DECISIONS AND ACTIONS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30660" y="6584581"/>
            <a:ext cx="808892" cy="259547"/>
          </a:xfrm>
          <a:prstGeom prst="rect">
            <a:avLst/>
          </a:prstGeom>
        </p:spPr>
        <p:txBody>
          <a:bodyPr/>
          <a:lstStyle/>
          <a:p>
            <a:fld id="{40BD4F3E-6A1F-4AB2-B512-058342B44AC8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3153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6984</TotalTime>
  <Words>1274</Words>
  <Application>Microsoft Office PowerPoint</Application>
  <PresentationFormat>On-screen Show (4:3)</PresentationFormat>
  <Paragraphs>284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Courier New</vt:lpstr>
      <vt:lpstr>Lucida Console</vt:lpstr>
      <vt:lpstr>Times New Roman</vt:lpstr>
      <vt:lpstr>Wingdings</vt:lpstr>
      <vt:lpstr>1_Office Theme</vt:lpstr>
      <vt:lpstr>PowerPoint Presentation</vt:lpstr>
      <vt:lpstr>Enabling Learning Objectives</vt:lpstr>
      <vt:lpstr>PowerPoint Presentation</vt:lpstr>
      <vt:lpstr> </vt:lpstr>
      <vt:lpstr> </vt:lpstr>
      <vt:lpstr> </vt:lpstr>
      <vt:lpstr> </vt:lpstr>
      <vt:lpstr>The Accidental Investigation</vt:lpstr>
      <vt:lpstr>Why Investigate?</vt:lpstr>
      <vt:lpstr>What to Investigate?</vt:lpstr>
      <vt:lpstr>Investigations  </vt:lpstr>
      <vt:lpstr>Investigations Require</vt:lpstr>
      <vt:lpstr> The Directing Authority (Thing) </vt:lpstr>
      <vt:lpstr>  What are you Investigating?               </vt:lpstr>
      <vt:lpstr> Do the Right People Know?              </vt:lpstr>
      <vt:lpstr>  Do You Have a Plan?              </vt:lpstr>
      <vt:lpstr>  How Will You Investigate?               </vt:lpstr>
      <vt:lpstr>  You’re Not Done Yet               </vt:lpstr>
      <vt:lpstr>Questions?</vt:lpstr>
    </vt:vector>
  </TitlesOfParts>
  <Company>NMCI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McCann</dc:creator>
  <cp:lastModifiedBy>Acosta CWO3 Miguel A</cp:lastModifiedBy>
  <cp:revision>362</cp:revision>
  <cp:lastPrinted>2017-08-07T10:03:46Z</cp:lastPrinted>
  <dcterms:created xsi:type="dcterms:W3CDTF">2016-03-08T21:31:06Z</dcterms:created>
  <dcterms:modified xsi:type="dcterms:W3CDTF">2018-08-01T18:48:58Z</dcterms:modified>
</cp:coreProperties>
</file>