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3"/>
  </p:sldMasterIdLst>
  <p:notesMasterIdLst>
    <p:notesMasterId r:id="rId31"/>
  </p:notesMasterIdLst>
  <p:handoutMasterIdLst>
    <p:handoutMasterId r:id="rId32"/>
  </p:handoutMasterIdLst>
  <p:sldIdLst>
    <p:sldId id="385" r:id="rId4"/>
    <p:sldId id="275" r:id="rId5"/>
    <p:sldId id="394" r:id="rId6"/>
    <p:sldId id="395" r:id="rId7"/>
    <p:sldId id="256" r:id="rId8"/>
    <p:sldId id="399" r:id="rId9"/>
    <p:sldId id="370" r:id="rId10"/>
    <p:sldId id="390" r:id="rId11"/>
    <p:sldId id="389" r:id="rId12"/>
    <p:sldId id="381" r:id="rId13"/>
    <p:sldId id="382" r:id="rId14"/>
    <p:sldId id="388" r:id="rId15"/>
    <p:sldId id="398" r:id="rId16"/>
    <p:sldId id="373" r:id="rId17"/>
    <p:sldId id="376" r:id="rId18"/>
    <p:sldId id="377" r:id="rId19"/>
    <p:sldId id="372" r:id="rId20"/>
    <p:sldId id="375" r:id="rId21"/>
    <p:sldId id="352" r:id="rId22"/>
    <p:sldId id="392" r:id="rId23"/>
    <p:sldId id="393" r:id="rId24"/>
    <p:sldId id="366" r:id="rId25"/>
    <p:sldId id="367" r:id="rId26"/>
    <p:sldId id="384" r:id="rId27"/>
    <p:sldId id="353" r:id="rId28"/>
    <p:sldId id="397" r:id="rId29"/>
    <p:sldId id="368" r:id="rId30"/>
  </p:sldIdLst>
  <p:sldSz cx="9144000" cy="6858000" type="screen4x3"/>
  <p:notesSz cx="7035800" cy="9334500"/>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0">
          <p15:clr>
            <a:srgbClr val="A4A3A4"/>
          </p15:clr>
        </p15:guide>
        <p15:guide id="2" pos="22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E1FE"/>
    <a:srgbClr val="000000"/>
    <a:srgbClr val="009900"/>
    <a:srgbClr val="33CC33"/>
    <a:srgbClr val="00CC66"/>
    <a:srgbClr val="339933"/>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4" autoAdjust="0"/>
    <p:restoredTop sz="92884" autoAdjust="0"/>
  </p:normalViewPr>
  <p:slideViewPr>
    <p:cSldViewPr>
      <p:cViewPr>
        <p:scale>
          <a:sx n="84" d="100"/>
          <a:sy n="84" d="100"/>
        </p:scale>
        <p:origin x="1002"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1608" y="108"/>
      </p:cViewPr>
      <p:guideLst>
        <p:guide orient="horz" pos="2940"/>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4.xml"/><Relationship Id="rId1" Type="http://schemas.openxmlformats.org/officeDocument/2006/relationships/slide" Target="slides/slide3.xml"/><Relationship Id="rId5" Type="http://schemas.openxmlformats.org/officeDocument/2006/relationships/slide" Target="slides/slide23.xml"/><Relationship Id="rId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532" tIns="46767" rIns="93532" bIns="46767" numCol="1" anchor="t" anchorCtr="0" compatLnSpc="1">
            <a:prstTxWarp prst="textNoShape">
              <a:avLst/>
            </a:prstTxWarp>
          </a:bodyPr>
          <a:lstStyle>
            <a:lvl1pPr defTabSz="935038" eaLnBrk="1" hangingPunct="1">
              <a:defRPr sz="1200">
                <a:cs typeface="+mn-cs"/>
              </a:defRPr>
            </a:lvl1pPr>
          </a:lstStyle>
          <a:p>
            <a:pPr>
              <a:defRPr/>
            </a:pPr>
            <a:endParaRPr lang="en-US"/>
          </a:p>
        </p:txBody>
      </p:sp>
      <p:sp>
        <p:nvSpPr>
          <p:cNvPr id="39939" name="Rectangle 3"/>
          <p:cNvSpPr>
            <a:spLocks noGrp="1" noChangeArrowheads="1"/>
          </p:cNvSpPr>
          <p:nvPr>
            <p:ph type="dt" sz="quarter" idx="1"/>
          </p:nvPr>
        </p:nvSpPr>
        <p:spPr bwMode="auto">
          <a:xfrm>
            <a:off x="3986213" y="0"/>
            <a:ext cx="3049587" cy="466725"/>
          </a:xfrm>
          <a:prstGeom prst="rect">
            <a:avLst/>
          </a:prstGeom>
          <a:noFill/>
          <a:ln w="9525">
            <a:noFill/>
            <a:miter lim="800000"/>
            <a:headEnd/>
            <a:tailEnd/>
          </a:ln>
          <a:effectLst/>
        </p:spPr>
        <p:txBody>
          <a:bodyPr vert="horz" wrap="square" lIns="93532" tIns="46767" rIns="93532" bIns="46767" numCol="1" anchor="t" anchorCtr="0" compatLnSpc="1">
            <a:prstTxWarp prst="textNoShape">
              <a:avLst/>
            </a:prstTxWarp>
          </a:bodyPr>
          <a:lstStyle>
            <a:lvl1pPr algn="r" defTabSz="935038" eaLnBrk="1" hangingPunct="1">
              <a:defRPr sz="1200">
                <a:cs typeface="+mn-cs"/>
              </a:defRPr>
            </a:lvl1pPr>
          </a:lstStyle>
          <a:p>
            <a:pPr>
              <a:defRPr/>
            </a:pPr>
            <a:endParaRPr lang="en-US"/>
          </a:p>
        </p:txBody>
      </p:sp>
      <p:sp>
        <p:nvSpPr>
          <p:cNvPr id="39940" name="Rectangle 4"/>
          <p:cNvSpPr>
            <a:spLocks noGrp="1" noChangeArrowheads="1"/>
          </p:cNvSpPr>
          <p:nvPr>
            <p:ph type="ftr" sz="quarter" idx="2"/>
          </p:nvPr>
        </p:nvSpPr>
        <p:spPr bwMode="auto">
          <a:xfrm>
            <a:off x="0" y="8867775"/>
            <a:ext cx="3049588" cy="466725"/>
          </a:xfrm>
          <a:prstGeom prst="rect">
            <a:avLst/>
          </a:prstGeom>
          <a:noFill/>
          <a:ln w="9525">
            <a:noFill/>
            <a:miter lim="800000"/>
            <a:headEnd/>
            <a:tailEnd/>
          </a:ln>
          <a:effectLst/>
        </p:spPr>
        <p:txBody>
          <a:bodyPr vert="horz" wrap="square" lIns="93532" tIns="46767" rIns="93532" bIns="46767" numCol="1" anchor="b" anchorCtr="0" compatLnSpc="1">
            <a:prstTxWarp prst="textNoShape">
              <a:avLst/>
            </a:prstTxWarp>
          </a:bodyPr>
          <a:lstStyle>
            <a:lvl1pPr defTabSz="935038" eaLnBrk="1" hangingPunct="1">
              <a:defRPr sz="1200">
                <a:cs typeface="+mn-cs"/>
              </a:defRPr>
            </a:lvl1pPr>
          </a:lstStyle>
          <a:p>
            <a:pPr>
              <a:defRPr/>
            </a:pPr>
            <a:endParaRPr lang="en-US"/>
          </a:p>
        </p:txBody>
      </p:sp>
      <p:sp>
        <p:nvSpPr>
          <p:cNvPr id="39941" name="Rectangle 5"/>
          <p:cNvSpPr>
            <a:spLocks noGrp="1" noChangeArrowheads="1"/>
          </p:cNvSpPr>
          <p:nvPr>
            <p:ph type="sldNum" sz="quarter" idx="3"/>
          </p:nvPr>
        </p:nvSpPr>
        <p:spPr bwMode="auto">
          <a:xfrm>
            <a:off x="3986213" y="8867775"/>
            <a:ext cx="3049587" cy="466725"/>
          </a:xfrm>
          <a:prstGeom prst="rect">
            <a:avLst/>
          </a:prstGeom>
          <a:noFill/>
          <a:ln w="9525">
            <a:noFill/>
            <a:miter lim="800000"/>
            <a:headEnd/>
            <a:tailEnd/>
          </a:ln>
          <a:effectLst/>
        </p:spPr>
        <p:txBody>
          <a:bodyPr vert="horz" wrap="square" lIns="93532" tIns="46767" rIns="93532" bIns="46767" numCol="1" anchor="b" anchorCtr="0" compatLnSpc="1">
            <a:prstTxWarp prst="textNoShape">
              <a:avLst/>
            </a:prstTxWarp>
          </a:bodyPr>
          <a:lstStyle>
            <a:lvl1pPr algn="r" defTabSz="935038" eaLnBrk="1" hangingPunct="1">
              <a:defRPr sz="1200" smtClean="0"/>
            </a:lvl1pPr>
          </a:lstStyle>
          <a:p>
            <a:pPr>
              <a:defRPr/>
            </a:pPr>
            <a:fld id="{4A138704-C903-46CF-B0BE-C380513F8BB2}" type="slidenum">
              <a:rPr lang="en-US" altLang="en-US"/>
              <a:pPr>
                <a:defRPr/>
              </a:pPr>
              <a:t>‹#›</a:t>
            </a:fld>
            <a:endParaRPr lang="en-US" altLang="en-US"/>
          </a:p>
        </p:txBody>
      </p:sp>
    </p:spTree>
    <p:extLst>
      <p:ext uri="{BB962C8B-B14F-4D97-AF65-F5344CB8AC3E}">
        <p14:creationId xmlns:p14="http://schemas.microsoft.com/office/powerpoint/2010/main" val="83250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532" tIns="46767" rIns="93532" bIns="46767" numCol="1" anchor="t" anchorCtr="0" compatLnSpc="1">
            <a:prstTxWarp prst="textNoShape">
              <a:avLst/>
            </a:prstTxWarp>
          </a:bodyPr>
          <a:lstStyle>
            <a:lvl1pPr defTabSz="935038" eaLnBrk="1" hangingPunct="1">
              <a:defRPr sz="1200">
                <a:cs typeface="+mn-cs"/>
              </a:defRPr>
            </a:lvl1pPr>
          </a:lstStyle>
          <a:p>
            <a:pPr>
              <a:defRPr/>
            </a:pPr>
            <a:endParaRPr lang="en-US"/>
          </a:p>
        </p:txBody>
      </p:sp>
      <p:sp>
        <p:nvSpPr>
          <p:cNvPr id="16387" name="Rectangle 3"/>
          <p:cNvSpPr>
            <a:spLocks noGrp="1" noChangeArrowheads="1"/>
          </p:cNvSpPr>
          <p:nvPr>
            <p:ph type="dt" idx="1"/>
          </p:nvPr>
        </p:nvSpPr>
        <p:spPr bwMode="auto">
          <a:xfrm>
            <a:off x="3986213" y="0"/>
            <a:ext cx="3049587" cy="466725"/>
          </a:xfrm>
          <a:prstGeom prst="rect">
            <a:avLst/>
          </a:prstGeom>
          <a:noFill/>
          <a:ln w="9525">
            <a:noFill/>
            <a:miter lim="800000"/>
            <a:headEnd/>
            <a:tailEnd/>
          </a:ln>
          <a:effectLst/>
        </p:spPr>
        <p:txBody>
          <a:bodyPr vert="horz" wrap="square" lIns="93532" tIns="46767" rIns="93532" bIns="46767" numCol="1" anchor="t" anchorCtr="0" compatLnSpc="1">
            <a:prstTxWarp prst="textNoShape">
              <a:avLst/>
            </a:prstTxWarp>
          </a:bodyPr>
          <a:lstStyle>
            <a:lvl1pPr algn="r" defTabSz="935038" eaLnBrk="1" hangingPunct="1">
              <a:defRPr sz="120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4275" y="700088"/>
            <a:ext cx="4667250" cy="3500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38213" y="4433888"/>
            <a:ext cx="5159375" cy="4200525"/>
          </a:xfrm>
          <a:prstGeom prst="rect">
            <a:avLst/>
          </a:prstGeom>
          <a:noFill/>
          <a:ln w="9525">
            <a:noFill/>
            <a:miter lim="800000"/>
            <a:headEnd/>
            <a:tailEnd/>
          </a:ln>
          <a:effectLst/>
        </p:spPr>
        <p:txBody>
          <a:bodyPr vert="horz" wrap="square" lIns="93532" tIns="46767" rIns="93532" bIns="467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67775"/>
            <a:ext cx="3049588" cy="466725"/>
          </a:xfrm>
          <a:prstGeom prst="rect">
            <a:avLst/>
          </a:prstGeom>
          <a:noFill/>
          <a:ln w="9525">
            <a:noFill/>
            <a:miter lim="800000"/>
            <a:headEnd/>
            <a:tailEnd/>
          </a:ln>
          <a:effectLst/>
        </p:spPr>
        <p:txBody>
          <a:bodyPr vert="horz" wrap="square" lIns="93532" tIns="46767" rIns="93532" bIns="46767" numCol="1" anchor="b" anchorCtr="0" compatLnSpc="1">
            <a:prstTxWarp prst="textNoShape">
              <a:avLst/>
            </a:prstTxWarp>
          </a:bodyPr>
          <a:lstStyle>
            <a:lvl1pPr defTabSz="935038" eaLnBrk="1" hangingPunct="1">
              <a:defRPr sz="120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986213" y="8867775"/>
            <a:ext cx="3049587" cy="466725"/>
          </a:xfrm>
          <a:prstGeom prst="rect">
            <a:avLst/>
          </a:prstGeom>
          <a:noFill/>
          <a:ln w="9525">
            <a:noFill/>
            <a:miter lim="800000"/>
            <a:headEnd/>
            <a:tailEnd/>
          </a:ln>
          <a:effectLst/>
        </p:spPr>
        <p:txBody>
          <a:bodyPr vert="horz" wrap="square" lIns="93532" tIns="46767" rIns="93532" bIns="46767" numCol="1" anchor="b" anchorCtr="0" compatLnSpc="1">
            <a:prstTxWarp prst="textNoShape">
              <a:avLst/>
            </a:prstTxWarp>
          </a:bodyPr>
          <a:lstStyle>
            <a:lvl1pPr algn="r" defTabSz="935038" eaLnBrk="1" hangingPunct="1">
              <a:defRPr sz="1200" smtClean="0"/>
            </a:lvl1pPr>
          </a:lstStyle>
          <a:p>
            <a:pPr>
              <a:defRPr/>
            </a:pPr>
            <a:fld id="{379CB395-11D6-4BE4-9CEE-C1DAE5D428A1}" type="slidenum">
              <a:rPr lang="en-US" altLang="en-US"/>
              <a:pPr>
                <a:defRPr/>
              </a:pPr>
              <a:t>‹#›</a:t>
            </a:fld>
            <a:endParaRPr lang="en-US" altLang="en-US"/>
          </a:p>
        </p:txBody>
      </p:sp>
    </p:spTree>
    <p:extLst>
      <p:ext uri="{BB962C8B-B14F-4D97-AF65-F5344CB8AC3E}">
        <p14:creationId xmlns:p14="http://schemas.microsoft.com/office/powerpoint/2010/main" val="3989443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D7A19198-9044-464C-ADCF-C315636E24CF}"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a:xfrm>
            <a:off x="842963" y="566738"/>
            <a:ext cx="3519487" cy="2640012"/>
          </a:xfrm>
          <a:noFill/>
          <a:ln w="12700" cap="flat">
            <a:solidFill>
              <a:schemeClr val="tx1"/>
            </a:solidFill>
          </a:ln>
        </p:spPr>
      </p:sp>
    </p:spTree>
    <p:extLst>
      <p:ext uri="{BB962C8B-B14F-4D97-AF65-F5344CB8AC3E}">
        <p14:creationId xmlns:p14="http://schemas.microsoft.com/office/powerpoint/2010/main" val="199920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EC7380B8-705B-4441-8519-05302F95C7E5}" type="slidenum">
              <a:rPr lang="en-US" altLang="en-US"/>
              <a:pPr>
                <a:spcBef>
                  <a:spcPct val="0"/>
                </a:spcBef>
              </a:pPr>
              <a:t>12</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38213" y="4432300"/>
            <a:ext cx="5159375" cy="1865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To ensure that these orders are complied with, a structure of oversight and reporting was set up.  The President’s Intelligence Oversight Board was created.  Quarterly, every Service must report in the affirmative of:</a:t>
            </a:r>
          </a:p>
          <a:p>
            <a:pPr marL="228600" indent="-228600" eaLnBrk="1" hangingPunct="1">
              <a:buFontTx/>
              <a:buAutoNum type="arabicPeriod"/>
            </a:pPr>
            <a:r>
              <a:rPr lang="en-US" altLang="en-US" smtClean="0"/>
              <a:t>Our compliance regarding the requirements of the various orders and regulations</a:t>
            </a:r>
          </a:p>
          <a:p>
            <a:pPr marL="228600" indent="-228600" eaLnBrk="1" hangingPunct="1">
              <a:buFontTx/>
              <a:buAutoNum type="arabicPeriod"/>
            </a:pPr>
            <a:r>
              <a:rPr lang="en-US" altLang="en-US" smtClean="0"/>
              <a:t> Any questionable activities</a:t>
            </a:r>
          </a:p>
          <a:p>
            <a:pPr marL="228600" indent="-228600" eaLnBrk="1" hangingPunct="1">
              <a:buFontTx/>
              <a:buAutoNum type="arabicPeriod"/>
            </a:pPr>
            <a:r>
              <a:rPr lang="en-US" altLang="en-US" smtClean="0"/>
              <a:t> Any issues relating to Intelligence Oversight</a:t>
            </a:r>
          </a:p>
          <a:p>
            <a:pPr marL="228600" indent="-228600" eaLnBrk="1" hangingPunct="1"/>
            <a:r>
              <a:rPr lang="en-US" altLang="en-US" smtClean="0"/>
              <a:t>So if you ever wondered where your Quarterly Intelligence Oversight report went, or if any one actually read it, now you know.</a:t>
            </a:r>
          </a:p>
        </p:txBody>
      </p:sp>
    </p:spTree>
    <p:extLst>
      <p:ext uri="{BB962C8B-B14F-4D97-AF65-F5344CB8AC3E}">
        <p14:creationId xmlns:p14="http://schemas.microsoft.com/office/powerpoint/2010/main" val="371980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EDA95B95-A949-4291-B787-F410C4AEF8A4}" type="slidenum">
              <a:rPr lang="en-US" altLang="en-US"/>
              <a:pPr>
                <a:spcBef>
                  <a:spcPct val="0"/>
                </a:spcBef>
              </a:pPr>
              <a:t>13</a:t>
            </a:fld>
            <a:endParaRPr lang="en-US" altLang="en-US"/>
          </a:p>
        </p:txBody>
      </p:sp>
    </p:spTree>
    <p:extLst>
      <p:ext uri="{BB962C8B-B14F-4D97-AF65-F5344CB8AC3E}">
        <p14:creationId xmlns:p14="http://schemas.microsoft.com/office/powerpoint/2010/main" val="286350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9962076-BC93-4F87-A944-A57C89770AFC}" type="slidenum">
              <a:rPr lang="en-US" altLang="en-US"/>
              <a:pPr>
                <a:spcBef>
                  <a:spcPct val="0"/>
                </a:spcBef>
              </a:pPr>
              <a:t>14</a:t>
            </a:fld>
            <a:endParaRPr lang="en-US" altLang="en-US"/>
          </a:p>
        </p:txBody>
      </p:sp>
      <p:sp>
        <p:nvSpPr>
          <p:cNvPr id="30723" name="Rectangle 2"/>
          <p:cNvSpPr>
            <a:spLocks noGrp="1" noRot="1" noChangeAspect="1" noChangeArrowheads="1" noTextEdit="1"/>
          </p:cNvSpPr>
          <p:nvPr>
            <p:ph type="sldImg"/>
          </p:nvPr>
        </p:nvSpPr>
        <p:spPr>
          <a:xfrm>
            <a:off x="935038" y="401638"/>
            <a:ext cx="5165725" cy="387350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63322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77940D2-6773-437E-A4E3-77F58FE6F18A}" type="slidenum">
              <a:rPr lang="en-US" altLang="en-US"/>
              <a:pPr>
                <a:spcBef>
                  <a:spcPct val="0"/>
                </a:spcBef>
              </a:pPr>
              <a:t>15</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6021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12D80A8-DAE7-412C-B0E9-A098D5AF8E18}" type="slidenum">
              <a:rPr lang="en-US" altLang="en-US"/>
              <a:pPr>
                <a:spcBef>
                  <a:spcPct val="0"/>
                </a:spcBef>
              </a:pPr>
              <a:t>16</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63998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DEFFA47-F846-404B-8CB0-AE995BD1EE12}" type="slidenum">
              <a:rPr lang="en-US" altLang="en-US"/>
              <a:pPr>
                <a:spcBef>
                  <a:spcPct val="0"/>
                </a:spcBef>
              </a:pPr>
              <a:t>26</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8213" y="4432300"/>
            <a:ext cx="51593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08814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5CA17CD-5B17-426D-A596-1CD756FA62F9}" type="slidenum">
              <a:rPr lang="en-US" altLang="en-US"/>
              <a:pPr>
                <a:spcBef>
                  <a:spcPct val="0"/>
                </a:spcBef>
              </a:pPr>
              <a:t>27</a:t>
            </a:fld>
            <a:endParaRPr lang="en-US" altLang="en-US"/>
          </a:p>
        </p:txBody>
      </p:sp>
      <p:sp>
        <p:nvSpPr>
          <p:cNvPr id="49155" name="Rectangle 2"/>
          <p:cNvSpPr>
            <a:spLocks noGrp="1" noRot="1" noChangeAspect="1" noChangeArrowheads="1" noTextEdit="1"/>
          </p:cNvSpPr>
          <p:nvPr>
            <p:ph type="sldImg"/>
          </p:nvPr>
        </p:nvSpPr>
        <p:spPr>
          <a:xfrm>
            <a:off x="935038" y="401638"/>
            <a:ext cx="5165725" cy="3873500"/>
          </a:xfrm>
          <a:ln/>
        </p:spPr>
      </p:sp>
      <p:sp>
        <p:nvSpPr>
          <p:cNvPr id="49156" name="Rectangle 3"/>
          <p:cNvSpPr>
            <a:spLocks noGrp="1" noChangeArrowheads="1"/>
          </p:cNvSpPr>
          <p:nvPr>
            <p:ph type="body" idx="1"/>
          </p:nvPr>
        </p:nvSpPr>
        <p:spPr>
          <a:xfrm>
            <a:off x="938213" y="4432300"/>
            <a:ext cx="5159375" cy="4198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5532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7EB7484-FCC2-4F15-99D4-93A7E69A2FD3}" type="slidenum">
              <a:rPr lang="en-US" altLang="en-US"/>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xfrm>
            <a:off x="938213" y="4432300"/>
            <a:ext cx="5159375" cy="4202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endParaRPr lang="en-US" altLang="en-US" sz="1000" b="1" smtClean="0"/>
          </a:p>
          <a:p>
            <a:pPr eaLnBrk="1" hangingPunct="1"/>
            <a:endParaRPr lang="en-US" altLang="en-US" smtClean="0"/>
          </a:p>
        </p:txBody>
      </p:sp>
    </p:spTree>
    <p:extLst>
      <p:ext uri="{BB962C8B-B14F-4D97-AF65-F5344CB8AC3E}">
        <p14:creationId xmlns:p14="http://schemas.microsoft.com/office/powerpoint/2010/main" val="18925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68F78BF-A8CC-46D9-8217-D8966B4EDA46}" type="slidenum">
              <a:rPr lang="en-US" altLang="en-US"/>
              <a:pPr>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922338" y="4721225"/>
            <a:ext cx="51593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r>
              <a:rPr lang="en-US" altLang="en-US" sz="1000" b="1" smtClean="0"/>
              <a:t>Sensitive Activities:</a:t>
            </a:r>
          </a:p>
          <a:p>
            <a:pPr lvl="2" eaLnBrk="1" hangingPunct="1">
              <a:buFontTx/>
              <a:buChar char="•"/>
            </a:pPr>
            <a:r>
              <a:rPr lang="en-US" altLang="en-US" sz="1000" b="1" smtClean="0"/>
              <a:t>If not properly executed or administered, could raise issues of:</a:t>
            </a:r>
          </a:p>
          <a:p>
            <a:pPr lvl="3" eaLnBrk="1" hangingPunct="1">
              <a:buFontTx/>
              <a:buChar char="•"/>
            </a:pPr>
            <a:r>
              <a:rPr lang="en-US" altLang="en-US" sz="1000" b="1" smtClean="0"/>
              <a:t>Unlawful conduct;</a:t>
            </a:r>
          </a:p>
          <a:p>
            <a:pPr lvl="3" eaLnBrk="1" hangingPunct="1">
              <a:buFontTx/>
              <a:buChar char="•"/>
            </a:pPr>
            <a:r>
              <a:rPr lang="en-US" altLang="en-US" sz="1000" b="1" smtClean="0"/>
              <a:t>Government ethics;</a:t>
            </a:r>
          </a:p>
          <a:p>
            <a:pPr lvl="3" eaLnBrk="1" hangingPunct="1">
              <a:buFontTx/>
              <a:buChar char="•"/>
            </a:pPr>
            <a:r>
              <a:rPr lang="en-US" altLang="en-US" sz="1000" b="1" smtClean="0"/>
              <a:t>Unusual danger;</a:t>
            </a:r>
          </a:p>
          <a:p>
            <a:pPr lvl="2" eaLnBrk="1" hangingPunct="1"/>
            <a:r>
              <a:rPr lang="en-US" altLang="en-US" sz="1000" b="1" smtClean="0"/>
              <a:t>May require special protection from disclosure</a:t>
            </a:r>
          </a:p>
          <a:p>
            <a:pPr eaLnBrk="1" hangingPunct="1"/>
            <a:endParaRPr lang="en-US" altLang="en-US" smtClean="0"/>
          </a:p>
        </p:txBody>
      </p:sp>
    </p:spTree>
    <p:extLst>
      <p:ext uri="{BB962C8B-B14F-4D97-AF65-F5344CB8AC3E}">
        <p14:creationId xmlns:p14="http://schemas.microsoft.com/office/powerpoint/2010/main" val="14785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10579B8-7C52-4453-9C18-5D47807D6859}" type="slidenum">
              <a:rPr lang="en-US" altLang="en-US"/>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4638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9D38DA9-45A8-4DED-A1EC-90EC0DF486E6}"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
        <p:nvSpPr>
          <p:cNvPr id="15363" name="Rectangle 2"/>
          <p:cNvSpPr>
            <a:spLocks noGrp="1" noRot="1" noChangeAspect="1" noChangeArrowheads="1" noTextEdit="1"/>
          </p:cNvSpPr>
          <p:nvPr>
            <p:ph type="sldImg"/>
          </p:nvPr>
        </p:nvSpPr>
        <p:spPr>
          <a:xfrm>
            <a:off x="946150" y="409575"/>
            <a:ext cx="5145088" cy="3859213"/>
          </a:xfrm>
          <a:ln w="12700" cap="flat">
            <a:solidFill>
              <a:schemeClr val="tx1"/>
            </a:solidFill>
          </a:ln>
        </p:spPr>
      </p:sp>
      <p:sp>
        <p:nvSpPr>
          <p:cNvPr id="15364" name="Rectangle 3"/>
          <p:cNvSpPr>
            <a:spLocks noGrp="1" noChangeArrowheads="1"/>
          </p:cNvSpPr>
          <p:nvPr>
            <p:ph type="body" idx="1"/>
          </p:nvPr>
        </p:nvSpPr>
        <p:spPr>
          <a:xfrm>
            <a:off x="909638" y="4435475"/>
            <a:ext cx="5216525"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4" tIns="45470" rIns="92564" bIns="45470"/>
          <a:lstStyle/>
          <a:p>
            <a:pPr defTabSz="901700" eaLnBrk="1" hangingPunct="1"/>
            <a:r>
              <a:rPr lang="en-US" altLang="en-US" smtClean="0">
                <a:latin typeface="Arial" panose="020B0604020202020204" pitchFamily="34" charset="0"/>
              </a:rPr>
              <a:t>You have to understand where we came from, in order to understand why we are here.  The Founding Fathers distrusted large standing armies and cherished individual liberties.  Americans have a long tradition of distrusting government.  It is upon this tradition that the requirements of Intelligence Oversight are laid.  Abuses of power by the Intelligence Community during the 1960’s and 1970’s, exposed by the Church and Pike Congressional committees, led to tighter controls on Intelligence activities.  </a:t>
            </a:r>
          </a:p>
        </p:txBody>
      </p:sp>
    </p:spTree>
    <p:extLst>
      <p:ext uri="{BB962C8B-B14F-4D97-AF65-F5344CB8AC3E}">
        <p14:creationId xmlns:p14="http://schemas.microsoft.com/office/powerpoint/2010/main" val="299839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D9BADA7-4895-4948-855C-FBDC3C2AE347}" type="slidenum">
              <a:rPr lang="en-US" altLang="en-US"/>
              <a:pPr>
                <a:spcBef>
                  <a:spcPct val="0"/>
                </a:spcBef>
              </a:pPr>
              <a:t>7</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1586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31EA06F-5119-4C52-BA15-84D8544356B7}" type="slidenum">
              <a:rPr lang="en-US" altLang="en-US"/>
              <a:pPr>
                <a:spcBef>
                  <a:spcPct val="0"/>
                </a:spcBef>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38213" y="4749800"/>
            <a:ext cx="5159375" cy="4202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latin typeface="Arial" panose="020B0604020202020204" pitchFamily="34" charset="0"/>
              </a:rPr>
              <a:t>Example of Inspector’s questions for off-base urban training:</a:t>
            </a:r>
          </a:p>
          <a:p>
            <a:pPr marL="228600" indent="-228600" eaLnBrk="1" hangingPunct="1"/>
            <a:r>
              <a:rPr lang="en-US" altLang="en-US" smtClean="0">
                <a:latin typeface="Arial" panose="020B0604020202020204" pitchFamily="34" charset="0"/>
              </a:rPr>
              <a:t>1.  Has coordination been made with the SJA?</a:t>
            </a:r>
          </a:p>
          <a:p>
            <a:pPr marL="228600" indent="-228600" eaLnBrk="1" hangingPunct="1"/>
            <a:r>
              <a:rPr lang="en-US" altLang="en-US" smtClean="0">
                <a:latin typeface="Arial" panose="020B0604020202020204" pitchFamily="34" charset="0"/>
              </a:rPr>
              <a:t>2.  At what command level has this training been approved?</a:t>
            </a:r>
          </a:p>
          <a:p>
            <a:pPr marL="228600" indent="-228600" eaLnBrk="1" hangingPunct="1"/>
            <a:r>
              <a:rPr lang="en-US" altLang="en-US" smtClean="0">
                <a:latin typeface="Arial" panose="020B0604020202020204" pitchFamily="34" charset="0"/>
              </a:rPr>
              <a:t>3.  Has coordination been made with effected LEAs?    local, county, state, FBI?     Specific names/who?</a:t>
            </a:r>
          </a:p>
          <a:p>
            <a:pPr marL="228600" indent="-228600" eaLnBrk="1" hangingPunct="1"/>
            <a:r>
              <a:rPr lang="en-US" altLang="en-US" smtClean="0">
                <a:latin typeface="Arial" panose="020B0604020202020204" pitchFamily="34" charset="0"/>
              </a:rPr>
              <a:t>4.  What safety precautions are in place?</a:t>
            </a:r>
          </a:p>
          <a:p>
            <a:pPr marL="228600" indent="-228600" eaLnBrk="1" hangingPunct="1"/>
            <a:r>
              <a:rPr lang="en-US" altLang="en-US" smtClean="0">
                <a:latin typeface="Arial" panose="020B0604020202020204" pitchFamily="34" charset="0"/>
              </a:rPr>
              <a:t>5.  Has an Operational Risk Management (ORM) been conducted?</a:t>
            </a:r>
          </a:p>
          <a:p>
            <a:pPr marL="228600" indent="-228600" eaLnBrk="1" hangingPunct="1"/>
            <a:r>
              <a:rPr lang="en-US" altLang="en-US" smtClean="0">
                <a:latin typeface="Arial" panose="020B0604020202020204" pitchFamily="34" charset="0"/>
              </a:rPr>
              <a:t>6.  What type of training/briefings has been effected?  e.g. Intel Oversight, Contact with the Public, De-escalation of force/situations</a:t>
            </a:r>
          </a:p>
          <a:p>
            <a:pPr marL="228600" indent="-228600" eaLnBrk="1" hangingPunct="1">
              <a:buFontTx/>
              <a:buAutoNum type="arabicPeriod" startAt="7"/>
            </a:pPr>
            <a:r>
              <a:rPr lang="en-US" altLang="en-US" smtClean="0">
                <a:latin typeface="Arial" panose="020B0604020202020204" pitchFamily="34" charset="0"/>
              </a:rPr>
              <a:t>Is PAO involved?   Do they have a PA plan?</a:t>
            </a:r>
          </a:p>
          <a:p>
            <a:pPr marL="228600" indent="-228600" eaLnBrk="1" hangingPunct="1"/>
            <a:r>
              <a:rPr lang="en-US" altLang="en-US" smtClean="0">
                <a:latin typeface="Arial" panose="020B0604020202020204" pitchFamily="34" charset="0"/>
              </a:rPr>
              <a:t>Compare MARADMIN 472/02</a:t>
            </a:r>
          </a:p>
          <a:p>
            <a:pPr marL="228600" indent="-228600" eaLnBrk="1" hangingPunct="1"/>
            <a:endParaRPr lang="en-US" altLang="en-US" smtClean="0"/>
          </a:p>
        </p:txBody>
      </p:sp>
    </p:spTree>
    <p:extLst>
      <p:ext uri="{BB962C8B-B14F-4D97-AF65-F5344CB8AC3E}">
        <p14:creationId xmlns:p14="http://schemas.microsoft.com/office/powerpoint/2010/main" val="35533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1D357B42-70AB-4557-B6A7-A2ACF7E2A511}" type="slidenum">
              <a:rPr lang="en-US" altLang="en-US"/>
              <a:pPr>
                <a:spcBef>
                  <a:spcPct val="0"/>
                </a:spcBef>
              </a:pPr>
              <a:t>10</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39800" y="4433888"/>
            <a:ext cx="5500688" cy="4533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t>Congress created the Office of the Secretary of the Navy and assigned to it sole responsibility for the Inspector General function.  10 USC 5014</a:t>
            </a:r>
          </a:p>
          <a:p>
            <a:pPr eaLnBrk="1" hangingPunct="1">
              <a:buFontTx/>
              <a:buChar char="•"/>
            </a:pPr>
            <a:r>
              <a:rPr lang="en-US" altLang="en-US" dirty="0" smtClean="0"/>
              <a:t>Congress created and detailed the statutory duties of the Naval Inspector General.  10 USC 5020</a:t>
            </a:r>
          </a:p>
          <a:p>
            <a:pPr eaLnBrk="1" hangingPunct="1">
              <a:buFontTx/>
              <a:buChar char="•"/>
            </a:pPr>
            <a:r>
              <a:rPr lang="en-US" altLang="en-US" dirty="0" smtClean="0"/>
              <a:t>Only the Deputy Naval Inspector General for Marine Corps Matters performs the naval inspector general functions for the Marine Corps.  </a:t>
            </a:r>
          </a:p>
          <a:p>
            <a:pPr eaLnBrk="1" hangingPunct="1">
              <a:buFontTx/>
              <a:buChar char="•"/>
            </a:pPr>
            <a:r>
              <a:rPr lang="en-US" altLang="en-US" dirty="0" smtClean="0"/>
              <a:t>The NAVINSGEN and the IGMC each reports to the Secretary or Under Secretary separately:</a:t>
            </a:r>
          </a:p>
          <a:p>
            <a:pPr lvl="1" eaLnBrk="1" hangingPunct="1">
              <a:buFontTx/>
              <a:buChar char="•"/>
            </a:pPr>
            <a:r>
              <a:rPr lang="en-US" altLang="en-US" dirty="0" smtClean="0"/>
              <a:t>each employs practices and procedures most suited to its Service</a:t>
            </a:r>
          </a:p>
          <a:p>
            <a:pPr lvl="1" eaLnBrk="1" hangingPunct="1">
              <a:buFontTx/>
              <a:buChar char="•"/>
            </a:pPr>
            <a:r>
              <a:rPr lang="en-US" altLang="en-US" dirty="0" smtClean="0"/>
              <a:t>coordinate on policy issues when appropriate</a:t>
            </a:r>
          </a:p>
          <a:p>
            <a:pPr lvl="1" eaLnBrk="1" hangingPunct="1">
              <a:buFontTx/>
              <a:buChar char="•"/>
            </a:pPr>
            <a:r>
              <a:rPr lang="en-US" altLang="en-US" dirty="0" smtClean="0"/>
              <a:t>operate in separate locations</a:t>
            </a:r>
          </a:p>
          <a:p>
            <a:pPr lvl="1" eaLnBrk="1" hangingPunct="1">
              <a:lnSpc>
                <a:spcPct val="40000"/>
              </a:lnSpc>
            </a:pPr>
            <a:endParaRPr lang="en-US" altLang="en-US" dirty="0" smtClean="0"/>
          </a:p>
          <a:p>
            <a:pPr eaLnBrk="1" hangingPunct="1">
              <a:buFontTx/>
              <a:buChar char="•"/>
            </a:pPr>
            <a:r>
              <a:rPr lang="en-US" altLang="en-US" dirty="0" smtClean="0"/>
              <a:t>Authority “flows” from the Secretary of the Navy, through the Naval Inspector General to the Marine Corps Inspector General</a:t>
            </a:r>
          </a:p>
          <a:p>
            <a:pPr eaLnBrk="1" hangingPunct="1">
              <a:lnSpc>
                <a:spcPct val="85000"/>
              </a:lnSpc>
              <a:spcBef>
                <a:spcPct val="15000"/>
              </a:spcBef>
              <a:buClr>
                <a:schemeClr val="tx1"/>
              </a:buClr>
              <a:buFontTx/>
              <a:buChar char="•"/>
            </a:pPr>
            <a:r>
              <a:rPr lang="en-US" altLang="en-US" dirty="0" smtClean="0"/>
              <a:t>Complete title: Deputy Naval Inspector General for Marine Corps Matters/Inspector General of the Marine Corps</a:t>
            </a:r>
          </a:p>
          <a:p>
            <a:pPr eaLnBrk="1" hangingPunct="1">
              <a:lnSpc>
                <a:spcPct val="85000"/>
              </a:lnSpc>
              <a:spcBef>
                <a:spcPct val="15000"/>
              </a:spcBef>
              <a:buClr>
                <a:schemeClr val="tx1"/>
              </a:buClr>
              <a:buFontTx/>
              <a:buChar char="•"/>
            </a:pPr>
            <a:r>
              <a:rPr lang="en-US" altLang="en-US" dirty="0" smtClean="0"/>
              <a:t>Authority from the Secretary of the Navy used to comply with direction provided by CMC</a:t>
            </a:r>
          </a:p>
          <a:p>
            <a:pPr eaLnBrk="1" hangingPunct="1">
              <a:lnSpc>
                <a:spcPct val="85000"/>
              </a:lnSpc>
              <a:spcBef>
                <a:spcPct val="15000"/>
              </a:spcBef>
              <a:buFontTx/>
              <a:buChar char="•"/>
            </a:pPr>
            <a:r>
              <a:rPr lang="en-US" altLang="en-US" dirty="0" smtClean="0"/>
              <a:t>Inspectors in the fleet respond directly to the IG on Inspector issues.  Inspectors are guided and tasked as required by the IG of the Marine Corps</a:t>
            </a:r>
          </a:p>
        </p:txBody>
      </p:sp>
    </p:spTree>
    <p:extLst>
      <p:ext uri="{BB962C8B-B14F-4D97-AF65-F5344CB8AC3E}">
        <p14:creationId xmlns:p14="http://schemas.microsoft.com/office/powerpoint/2010/main" val="95507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EEB6566F-379B-4457-8433-3EBB137AAE5A}" type="slidenum">
              <a:rPr lang="en-US" altLang="en-US"/>
              <a:pPr>
                <a:spcBef>
                  <a:spcPct val="0"/>
                </a:spcBef>
              </a:pPr>
              <a:t>11</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39800" y="4433888"/>
            <a:ext cx="5156200"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No brief is complete without an organizational chart.</a:t>
            </a:r>
          </a:p>
          <a:p>
            <a:pPr eaLnBrk="1" hangingPunct="1"/>
            <a:r>
              <a:rPr lang="en-US" altLang="en-US" smtClean="0"/>
              <a:t>The IG has 5 major divisions and a Counsel who works for SecNav but is assigned to the IGMC.</a:t>
            </a:r>
          </a:p>
          <a:p>
            <a:pPr eaLnBrk="1" hangingPunct="1"/>
            <a:r>
              <a:rPr lang="en-US" altLang="en-US" smtClean="0"/>
              <a:t>Depending on the case/circumstances, IGMC reports directly to SecNav or CMC.</a:t>
            </a:r>
          </a:p>
          <a:p>
            <a:pPr eaLnBrk="1" hangingPunct="1"/>
            <a:r>
              <a:rPr lang="en-US" altLang="en-US" smtClean="0"/>
              <a:t>Our overall staff is 27 people;  Both the Admin Division and IGMC Counsel are worth their weight in gold.  The first keeps everything coordinated, inbound correspondence (FOIA) related, assists, security management, personnel support, everything behind the scenes… they do).  By virtue of what they do on the investigation side of the house, having an in-house counsel pays dividends for not only the CG but our investigators early in the investigation process.  Helps shape allegations and whether we like it or not, special interest, SOI, whistleblower cases cannot be forwarded from our office without a formal thumbs up from Counsel on legal.</a:t>
            </a:r>
          </a:p>
          <a:p>
            <a:pPr eaLnBrk="1" hangingPunct="1"/>
            <a:endParaRPr lang="en-US" altLang="en-US" smtClean="0"/>
          </a:p>
        </p:txBody>
      </p:sp>
    </p:spTree>
    <p:extLst>
      <p:ext uri="{BB962C8B-B14F-4D97-AF65-F5344CB8AC3E}">
        <p14:creationId xmlns:p14="http://schemas.microsoft.com/office/powerpoint/2010/main" val="4060287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O:\Graphics\BRIEFS\CSSARS\pics&amp;logos\redbar.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554038" y="1882775"/>
            <a:ext cx="1593850" cy="15462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101882" tIns="50941" rIns="101882" bIns="50941" anchor="ct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mtClean="0"/>
          </a:p>
        </p:txBody>
      </p:sp>
      <p:grpSp>
        <p:nvGrpSpPr>
          <p:cNvPr id="4" name="Group 4"/>
          <p:cNvGrpSpPr>
            <a:grpSpLocks/>
          </p:cNvGrpSpPr>
          <p:nvPr userDrawn="1"/>
        </p:nvGrpSpPr>
        <p:grpSpPr bwMode="auto">
          <a:xfrm>
            <a:off x="0" y="0"/>
            <a:ext cx="2692400" cy="6858000"/>
            <a:chOff x="0" y="0"/>
            <a:chExt cx="1866" cy="4896"/>
          </a:xfrm>
        </p:grpSpPr>
        <p:pic>
          <p:nvPicPr>
            <p:cNvPr id="5" name="Picture 5" descr="O:\Graphics\BRIEFS\CSSARS\pics&amp;logos\redbar.JP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1866" cy="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eal-Official-LoRes"/>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60"/>
              <a:ext cx="1813" cy="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9858" name="Rectangle 2"/>
          <p:cNvSpPr>
            <a:spLocks noGrp="1" noChangeArrowheads="1"/>
          </p:cNvSpPr>
          <p:nvPr>
            <p:ph type="ctrTitle"/>
          </p:nvPr>
        </p:nvSpPr>
        <p:spPr>
          <a:xfrm>
            <a:off x="2355850" y="336550"/>
            <a:ext cx="6650038" cy="1143000"/>
          </a:xfrm>
        </p:spPr>
        <p:txBody>
          <a:bodyPr/>
          <a:lstStyle>
            <a:lvl1pPr>
              <a:defRPr sz="2500">
                <a:latin typeface="Lucida Sans Unicode" pitchFamily="34" charset="0"/>
                <a:cs typeface="Lucida Sans Unicode" pitchFamily="34" charset="0"/>
              </a:defRPr>
            </a:lvl1pPr>
          </a:lstStyle>
          <a:p>
            <a:r>
              <a:rPr lang="en-US"/>
              <a:t>Inspector General of the Marine Corps</a:t>
            </a:r>
          </a:p>
        </p:txBody>
      </p:sp>
    </p:spTree>
    <p:extLst>
      <p:ext uri="{BB962C8B-B14F-4D97-AF65-F5344CB8AC3E}">
        <p14:creationId xmlns:p14="http://schemas.microsoft.com/office/powerpoint/2010/main" val="2885857164"/>
      </p:ext>
    </p:extLst>
  </p:cSld>
  <p:clrMapOvr>
    <a:masterClrMapping/>
  </p:clrMapOvr>
  <p:transition advClick="0">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Slide </a:t>
            </a:r>
            <a:fld id="{CADFA3F5-8390-4C99-9392-89F13850067D}" type="slidenum">
              <a:rPr lang="en-US" altLang="en-US"/>
              <a:pPr>
                <a:defRPr/>
              </a:pPr>
              <a:t>‹#›</a:t>
            </a:fld>
            <a:endParaRPr lang="en-US" altLang="en-US"/>
          </a:p>
        </p:txBody>
      </p:sp>
    </p:spTree>
    <p:extLst>
      <p:ext uri="{BB962C8B-B14F-4D97-AF65-F5344CB8AC3E}">
        <p14:creationId xmlns:p14="http://schemas.microsoft.com/office/powerpoint/2010/main" val="2118685060"/>
      </p:ext>
    </p:extLst>
  </p:cSld>
  <p:clrMapOvr>
    <a:masterClrMapping/>
  </p:clrMapOvr>
  <p:transition advClick="0">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36550"/>
            <a:ext cx="1943100" cy="5759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36550"/>
            <a:ext cx="5676900" cy="5759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Slide </a:t>
            </a:r>
            <a:fld id="{D8CD2BC3-5C4C-4169-B1DC-9624D6A0CC57}" type="slidenum">
              <a:rPr lang="en-US" altLang="en-US"/>
              <a:pPr>
                <a:defRPr/>
              </a:pPr>
              <a:t>‹#›</a:t>
            </a:fld>
            <a:endParaRPr lang="en-US" altLang="en-US"/>
          </a:p>
        </p:txBody>
      </p:sp>
    </p:spTree>
    <p:extLst>
      <p:ext uri="{BB962C8B-B14F-4D97-AF65-F5344CB8AC3E}">
        <p14:creationId xmlns:p14="http://schemas.microsoft.com/office/powerpoint/2010/main" val="1658068571"/>
      </p:ext>
    </p:extLst>
  </p:cSld>
  <p:clrMapOvr>
    <a:masterClrMapping/>
  </p:clrMapOvr>
  <p:transition advClick="0">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Slide </a:t>
            </a:r>
            <a:fld id="{1C2163C5-3462-4CC5-B9F5-26B1EA0098E7}" type="slidenum">
              <a:rPr lang="en-US" altLang="en-US"/>
              <a:pPr>
                <a:defRPr/>
              </a:pPr>
              <a:t>‹#›</a:t>
            </a:fld>
            <a:endParaRPr lang="en-US" altLang="en-US"/>
          </a:p>
        </p:txBody>
      </p:sp>
    </p:spTree>
    <p:extLst>
      <p:ext uri="{BB962C8B-B14F-4D97-AF65-F5344CB8AC3E}">
        <p14:creationId xmlns:p14="http://schemas.microsoft.com/office/powerpoint/2010/main" val="3140351689"/>
      </p:ext>
    </p:extLst>
  </p:cSld>
  <p:clrMapOvr>
    <a:masterClrMapping/>
  </p:clrMapOvr>
  <p:transition advClick="0">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Slide </a:t>
            </a:r>
            <a:fld id="{62121AF4-C028-4F17-80C7-ACACB293DA5A}" type="slidenum">
              <a:rPr lang="en-US" altLang="en-US"/>
              <a:pPr>
                <a:defRPr/>
              </a:pPr>
              <a:t>‹#›</a:t>
            </a:fld>
            <a:endParaRPr lang="en-US" altLang="en-US"/>
          </a:p>
        </p:txBody>
      </p:sp>
    </p:spTree>
    <p:extLst>
      <p:ext uri="{BB962C8B-B14F-4D97-AF65-F5344CB8AC3E}">
        <p14:creationId xmlns:p14="http://schemas.microsoft.com/office/powerpoint/2010/main" val="2140507691"/>
      </p:ext>
    </p:extLst>
  </p:cSld>
  <p:clrMapOvr>
    <a:masterClrMapping/>
  </p:clrMapOvr>
  <p:transition advClick="0">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t>Slide </a:t>
            </a:r>
            <a:fld id="{C9B3A7D1-2A32-4478-9E3C-E12CA4ED5E7F}" type="slidenum">
              <a:rPr lang="en-US" altLang="en-US"/>
              <a:pPr>
                <a:defRPr/>
              </a:pPr>
              <a:t>‹#›</a:t>
            </a:fld>
            <a:endParaRPr lang="en-US" altLang="en-US"/>
          </a:p>
        </p:txBody>
      </p:sp>
    </p:spTree>
    <p:extLst>
      <p:ext uri="{BB962C8B-B14F-4D97-AF65-F5344CB8AC3E}">
        <p14:creationId xmlns:p14="http://schemas.microsoft.com/office/powerpoint/2010/main" val="1251060356"/>
      </p:ext>
    </p:extLst>
  </p:cSld>
  <p:clrMapOvr>
    <a:masterClrMapping/>
  </p:clrMapOvr>
  <p:transition advClick="0">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r>
              <a:rPr lang="en-US" altLang="en-US"/>
              <a:t>Slide </a:t>
            </a:r>
            <a:fld id="{A69EB75B-6CAC-4D5D-8FCF-58AF9F2697B5}" type="slidenum">
              <a:rPr lang="en-US" altLang="en-US"/>
              <a:pPr>
                <a:defRPr/>
              </a:pPr>
              <a:t>‹#›</a:t>
            </a:fld>
            <a:endParaRPr lang="en-US" altLang="en-US"/>
          </a:p>
        </p:txBody>
      </p:sp>
    </p:spTree>
    <p:extLst>
      <p:ext uri="{BB962C8B-B14F-4D97-AF65-F5344CB8AC3E}">
        <p14:creationId xmlns:p14="http://schemas.microsoft.com/office/powerpoint/2010/main" val="2951611744"/>
      </p:ext>
    </p:extLst>
  </p:cSld>
  <p:clrMapOvr>
    <a:masterClrMapping/>
  </p:clrMapOvr>
  <p:transition advClick="0">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r>
              <a:rPr lang="en-US" altLang="en-US"/>
              <a:t>Slide </a:t>
            </a:r>
            <a:fld id="{FBC87B75-6047-4EE9-ADE7-4D61E5368C3A}" type="slidenum">
              <a:rPr lang="en-US" altLang="en-US"/>
              <a:pPr>
                <a:defRPr/>
              </a:pPr>
              <a:t>‹#›</a:t>
            </a:fld>
            <a:endParaRPr lang="en-US" altLang="en-US"/>
          </a:p>
        </p:txBody>
      </p:sp>
    </p:spTree>
    <p:extLst>
      <p:ext uri="{BB962C8B-B14F-4D97-AF65-F5344CB8AC3E}">
        <p14:creationId xmlns:p14="http://schemas.microsoft.com/office/powerpoint/2010/main" val="2046915651"/>
      </p:ext>
    </p:extLst>
  </p:cSld>
  <p:clrMapOvr>
    <a:masterClrMapping/>
  </p:clrMapOvr>
  <p:transition advClick="0">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US" altLang="en-US"/>
              <a:t>Slide </a:t>
            </a:r>
            <a:fld id="{E304BA1A-DE36-4516-8F47-0C6AF4C7B31D}" type="slidenum">
              <a:rPr lang="en-US" altLang="en-US"/>
              <a:pPr>
                <a:defRPr/>
              </a:pPr>
              <a:t>‹#›</a:t>
            </a:fld>
            <a:endParaRPr lang="en-US" altLang="en-US"/>
          </a:p>
        </p:txBody>
      </p:sp>
    </p:spTree>
    <p:extLst>
      <p:ext uri="{BB962C8B-B14F-4D97-AF65-F5344CB8AC3E}">
        <p14:creationId xmlns:p14="http://schemas.microsoft.com/office/powerpoint/2010/main" val="2635804324"/>
      </p:ext>
    </p:extLst>
  </p:cSld>
  <p:clrMapOvr>
    <a:masterClrMapping/>
  </p:clrMapOvr>
  <p:transition advClick="0">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t>Slide </a:t>
            </a:r>
            <a:fld id="{E61CD413-1277-457B-933F-68802296C8DC}" type="slidenum">
              <a:rPr lang="en-US" altLang="en-US"/>
              <a:pPr>
                <a:defRPr/>
              </a:pPr>
              <a:t>‹#›</a:t>
            </a:fld>
            <a:endParaRPr lang="en-US" altLang="en-US"/>
          </a:p>
        </p:txBody>
      </p:sp>
    </p:spTree>
    <p:extLst>
      <p:ext uri="{BB962C8B-B14F-4D97-AF65-F5344CB8AC3E}">
        <p14:creationId xmlns:p14="http://schemas.microsoft.com/office/powerpoint/2010/main" val="592381770"/>
      </p:ext>
    </p:extLst>
  </p:cSld>
  <p:clrMapOvr>
    <a:masterClrMapping/>
  </p:clrMapOvr>
  <p:transition advClick="0">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t>Slide </a:t>
            </a:r>
            <a:fld id="{124FBD9C-8903-499D-AE76-6A679F3A96F6}" type="slidenum">
              <a:rPr lang="en-US" altLang="en-US"/>
              <a:pPr>
                <a:defRPr/>
              </a:pPr>
              <a:t>‹#›</a:t>
            </a:fld>
            <a:endParaRPr lang="en-US" altLang="en-US"/>
          </a:p>
        </p:txBody>
      </p:sp>
    </p:spTree>
    <p:extLst>
      <p:ext uri="{BB962C8B-B14F-4D97-AF65-F5344CB8AC3E}">
        <p14:creationId xmlns:p14="http://schemas.microsoft.com/office/powerpoint/2010/main" val="2397460244"/>
      </p:ext>
    </p:extLst>
  </p:cSld>
  <p:clrMapOvr>
    <a:masterClrMapping/>
  </p:clrMapOvr>
  <p:transition advClick="0">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C:\TEMP\bluebar.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bwMode="auto">
          <a:xfrm>
            <a:off x="1246188" y="336550"/>
            <a:ext cx="7108825" cy="836613"/>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48836" name="Rectangle 4"/>
          <p:cNvSpPr>
            <a:spLocks noGrp="1" noChangeArrowheads="1"/>
          </p:cNvSpPr>
          <p:nvPr>
            <p:ph type="sldNum" sz="quarter" idx="4"/>
          </p:nvPr>
        </p:nvSpPr>
        <p:spPr bwMode="auto">
          <a:xfrm>
            <a:off x="8051800" y="6496050"/>
            <a:ext cx="2184400"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smtClean="0">
                <a:latin typeface="Arial" panose="020B0604020202020204" pitchFamily="34" charset="0"/>
              </a:defRPr>
            </a:lvl1pPr>
          </a:lstStyle>
          <a:p>
            <a:pPr>
              <a:defRPr/>
            </a:pPr>
            <a:r>
              <a:rPr lang="en-US" altLang="en-US"/>
              <a:t>Slide </a:t>
            </a:r>
            <a:fld id="{FD6E55A4-117D-4BC0-850A-A6DC4450C0E1}" type="slidenum">
              <a:rPr lang="en-US" altLang="en-US"/>
              <a:pPr>
                <a:defRPr/>
              </a:pPr>
              <a:t>‹#›</a:t>
            </a:fld>
            <a:endParaRPr lang="en-US" altLang="en-US"/>
          </a:p>
        </p:txBody>
      </p:sp>
      <p:pic>
        <p:nvPicPr>
          <p:cNvPr id="1029" name="Picture 5" descr="C:\TEMP\bluebar.JPG"/>
          <p:cNvPicPr>
            <a:picLocks noChangeAspect="1" noChangeArrowheads="1"/>
          </p:cNvPicPr>
          <p:nvPr/>
        </p:nvPicPr>
        <p:blipFill>
          <a:blip r:embed="rId13" r:link="rId14">
            <a:lum bright="12000" contrast="12000"/>
            <a:extLst>
              <a:ext uri="{28A0092B-C50C-407E-A947-70E740481C1C}">
                <a14:useLocalDpi xmlns:a14="http://schemas.microsoft.com/office/drawing/2010/main" val="0"/>
              </a:ext>
            </a:extLst>
          </a:blip>
          <a:srcRect/>
          <a:stretch>
            <a:fillRect/>
          </a:stretch>
        </p:blipFill>
        <p:spPr bwMode="auto">
          <a:xfrm>
            <a:off x="0" y="1411288"/>
            <a:ext cx="9144000" cy="1349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0" name="Picture 6" descr="Seal-Official-LoRes"/>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38113" y="134938"/>
            <a:ext cx="11191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advClick="0">
    <p:cut/>
  </p:transition>
  <p:hf hdr="0" ftr="0" dt="0"/>
  <p:txStyles>
    <p:titleStyle>
      <a:lvl1pPr algn="ctr" rtl="0" eaLnBrk="0" fontAlgn="base" hangingPunct="0">
        <a:spcBef>
          <a:spcPct val="0"/>
        </a:spcBef>
        <a:spcAft>
          <a:spcPct val="0"/>
        </a:spcAft>
        <a:defRPr sz="3900" b="1" i="1">
          <a:solidFill>
            <a:srgbClr val="FF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2pPr>
      <a:lvl3pPr algn="ctr" rtl="0" eaLnBrk="0" fontAlgn="base" hangingPunct="0">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3pPr>
      <a:lvl4pPr algn="ctr" rtl="0" eaLnBrk="0" fontAlgn="base" hangingPunct="0">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4pPr>
      <a:lvl5pPr algn="ctr" rtl="0" eaLnBrk="0" fontAlgn="base" hangingPunct="0">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5pPr>
      <a:lvl6pPr marL="457200" algn="ctr" rtl="0" fontAlgn="base">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6pPr>
      <a:lvl7pPr marL="914400" algn="ctr" rtl="0" fontAlgn="base">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7pPr>
      <a:lvl8pPr marL="1371600" algn="ctr" rtl="0" fontAlgn="base">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8pPr>
      <a:lvl9pPr marL="1828800" algn="ctr" rtl="0" fontAlgn="base">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FF0000"/>
        </a:buClr>
        <a:buSzPct val="65000"/>
        <a:buFont typeface="Wingdings" panose="05000000000000000000" pitchFamily="2" charset="2"/>
        <a:buChar char="n"/>
        <a:defRPr sz="25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SzPct val="65000"/>
        <a:buFont typeface="Wingdings" panose="05000000000000000000" pitchFamily="2" charset="2"/>
        <a:buChar char="u"/>
        <a:defRPr sz="2200" b="1">
          <a:solidFill>
            <a:schemeClr val="tx1"/>
          </a:solidFill>
          <a:latin typeface="+mn-lt"/>
          <a:cs typeface="+mn-cs"/>
        </a:defRPr>
      </a:lvl2pPr>
      <a:lvl3pPr marL="1143000" indent="-228600" algn="l" rtl="0" eaLnBrk="0" fontAlgn="base" hangingPunct="0">
        <a:spcBef>
          <a:spcPct val="20000"/>
        </a:spcBef>
        <a:spcAft>
          <a:spcPct val="0"/>
        </a:spcAft>
        <a:buClr>
          <a:srgbClr val="008000"/>
        </a:buClr>
        <a:buSzPct val="65000"/>
        <a:buFont typeface="Wingdings" panose="05000000000000000000" pitchFamily="2" charset="2"/>
        <a:buChar char="l"/>
        <a:defRPr>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avy.mil/navydata/bios/navybio.asp?bioID=325" TargetMode="External"/><Relationship Id="rId7" Type="http://schemas.openxmlformats.org/officeDocument/2006/relationships/hyperlink" Target="https://138.156.230.184/GOSA/biograph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hqinet001.hqmc.usmc.mil/ig/Biographies/Bio%20-%20Deputy%20IGMC.htm" TargetMode="External"/><Relationship Id="rId5" Type="http://schemas.openxmlformats.org/officeDocument/2006/relationships/hyperlink" Target="http://www.navy.mil/navydata/bios/navybio.asp?bioID=254" TargetMode="External"/><Relationship Id="rId4" Type="http://schemas.openxmlformats.org/officeDocument/2006/relationships/hyperlink" Target="http://www.marines.mil/cmc/34cmc.nsf/cmcmai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efenselink.mil/bios/biographydetail.aspx?biographyid=115" TargetMode="External"/><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hyperlink" Target="http://www.defenselink.mil/dodcmsshare/biography/hires_070507-D-6090J-001.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www.usmc.mil/marinelink/image1.nsf/Lookup/200611935826"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hyperlink" Target="http://jccc.afis.osd.mil/cgi-bin/apdownload.pl?666530+JCCCPhoto+jccc.afis.osd.mil:8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8" name="Rectangle 6"/>
          <p:cNvSpPr>
            <a:spLocks noChangeArrowheads="1"/>
          </p:cNvSpPr>
          <p:nvPr/>
        </p:nvSpPr>
        <p:spPr bwMode="auto">
          <a:xfrm>
            <a:off x="2895600" y="1524000"/>
            <a:ext cx="5791200" cy="1438275"/>
          </a:xfrm>
          <a:prstGeom prst="rect">
            <a:avLst/>
          </a:prstGeom>
          <a:noFill/>
          <a:ln w="9525">
            <a:noFill/>
            <a:miter lim="800000"/>
            <a:headEnd/>
            <a:tailEnd/>
          </a:ln>
          <a:effectLst/>
        </p:spPr>
        <p:txBody>
          <a:bodyPr lIns="47625" tIns="19050" rIns="47625" bIns="19050">
            <a:spAutoFit/>
          </a:bodyPr>
          <a:lstStyle/>
          <a:p>
            <a:pPr algn="ctr">
              <a:defRPr/>
            </a:pPr>
            <a:r>
              <a:rPr lang="en-US" sz="2400" b="1">
                <a:solidFill>
                  <a:schemeClr val="tx2"/>
                </a:solidFill>
                <a:effectLst>
                  <a:outerShdw blurRad="38100" dist="38100" dir="2700000" algn="tl">
                    <a:srgbClr val="C0C0C0"/>
                  </a:outerShdw>
                </a:effectLst>
                <a:latin typeface="Arial" pitchFamily="34" charset="0"/>
                <a:cs typeface="+mn-cs"/>
              </a:rPr>
              <a:t>United States Marine Corps</a:t>
            </a:r>
          </a:p>
          <a:p>
            <a:pPr algn="ctr">
              <a:defRPr/>
            </a:pPr>
            <a:r>
              <a:rPr lang="en-US" sz="2400" b="1">
                <a:solidFill>
                  <a:schemeClr val="tx2"/>
                </a:solidFill>
                <a:effectLst>
                  <a:outerShdw blurRad="38100" dist="38100" dir="2700000" algn="tl">
                    <a:srgbClr val="C0C0C0"/>
                  </a:outerShdw>
                </a:effectLst>
                <a:latin typeface="Arial" pitchFamily="34" charset="0"/>
                <a:cs typeface="+mn-cs"/>
              </a:rPr>
              <a:t>Inspector General</a:t>
            </a:r>
          </a:p>
          <a:p>
            <a:pPr algn="ctr">
              <a:defRPr/>
            </a:pPr>
            <a:r>
              <a:rPr lang="en-US" sz="4400" b="1">
                <a:solidFill>
                  <a:srgbClr val="FF0000"/>
                </a:solidFill>
                <a:effectLst>
                  <a:outerShdw blurRad="38100" dist="38100" dir="2700000" algn="tl">
                    <a:srgbClr val="C0C0C0"/>
                  </a:outerShdw>
                </a:effectLst>
                <a:cs typeface="+mn-cs"/>
              </a:rPr>
              <a:t>Intelligence Oversight</a:t>
            </a:r>
            <a:endParaRPr lang="en-US" sz="4400" b="1">
              <a:solidFill>
                <a:srgbClr val="66FFCC"/>
              </a:solidFill>
              <a:effectLst>
                <a:outerShdw blurRad="38100" dist="38100" dir="2700000" algn="tl">
                  <a:srgbClr val="C0C0C0"/>
                </a:outerShdw>
              </a:effectLst>
              <a:latin typeface="Arial" pitchFamily="34" charset="0"/>
              <a:cs typeface="+mn-cs"/>
            </a:endParaRPr>
          </a:p>
        </p:txBody>
      </p:sp>
      <p:sp>
        <p:nvSpPr>
          <p:cNvPr id="243719" name="Rectangle 7"/>
          <p:cNvSpPr>
            <a:spLocks noChangeArrowheads="1"/>
          </p:cNvSpPr>
          <p:nvPr/>
        </p:nvSpPr>
        <p:spPr bwMode="auto">
          <a:xfrm>
            <a:off x="2362200" y="4419600"/>
            <a:ext cx="6629400" cy="1739900"/>
          </a:xfrm>
          <a:prstGeom prst="rect">
            <a:avLst/>
          </a:prstGeom>
          <a:noFill/>
          <a:ln w="9525">
            <a:noFill/>
            <a:miter lim="800000"/>
            <a:headEnd/>
            <a:tailEnd/>
          </a:ln>
          <a:effectLst/>
        </p:spPr>
        <p:txBody>
          <a:bodyPr lIns="92075" tIns="46038" rIns="92075" bIns="46038">
            <a:spAutoFit/>
          </a:bodyPr>
          <a:lstStyle/>
          <a:p>
            <a:pPr algn="ctr">
              <a:defRPr/>
            </a:pPr>
            <a:r>
              <a:rPr lang="en-US" sz="3600" b="1">
                <a:solidFill>
                  <a:srgbClr val="FF0000"/>
                </a:solidFill>
                <a:effectLst>
                  <a:outerShdw blurRad="38100" dist="38100" dir="2700000" algn="tl">
                    <a:srgbClr val="C0C0C0"/>
                  </a:outerShdw>
                </a:effectLst>
                <a:cs typeface="+mn-cs"/>
              </a:rPr>
              <a:t>MR EDWIN T. VOGT</a:t>
            </a:r>
          </a:p>
          <a:p>
            <a:pPr algn="ctr">
              <a:defRPr/>
            </a:pPr>
            <a:r>
              <a:rPr lang="en-US" sz="3600" b="1">
                <a:solidFill>
                  <a:srgbClr val="FF0000"/>
                </a:solidFill>
                <a:effectLst>
                  <a:outerShdw blurRad="38100" dist="38100" dir="2700000" algn="tl">
                    <a:srgbClr val="C0C0C0"/>
                  </a:outerShdw>
                </a:effectLst>
                <a:cs typeface="+mn-cs"/>
              </a:rPr>
              <a:t>Director</a:t>
            </a:r>
          </a:p>
          <a:p>
            <a:pPr algn="ctr">
              <a:defRPr/>
            </a:pPr>
            <a:r>
              <a:rPr lang="en-US" sz="3600" b="1">
                <a:solidFill>
                  <a:srgbClr val="FF0000"/>
                </a:solidFill>
                <a:effectLst>
                  <a:outerShdw blurRad="38100" dist="38100" dir="2700000" algn="tl">
                    <a:srgbClr val="C0C0C0"/>
                  </a:outerShdw>
                </a:effectLst>
                <a:cs typeface="+mn-cs"/>
              </a:rPr>
              <a:t> Intelligence Oversight Division</a:t>
            </a:r>
          </a:p>
        </p:txBody>
      </p:sp>
    </p:spTree>
  </p:cSld>
  <p:clrMapOvr>
    <a:masterClrMapping/>
  </p:clrMapOvr>
  <p:transition advClick="0">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A2895CC5-DB56-4874-ACEE-F2F54F35A68D}" type="slidenum">
              <a:rPr lang="en-US" altLang="en-US" sz="1400"/>
              <a:pPr>
                <a:spcBef>
                  <a:spcPct val="0"/>
                </a:spcBef>
                <a:buClrTx/>
                <a:buSzTx/>
                <a:buFontTx/>
                <a:buNone/>
              </a:pPr>
              <a:t>10</a:t>
            </a:fld>
            <a:endParaRPr lang="en-US" altLang="en-US" sz="1400"/>
          </a:p>
        </p:txBody>
      </p:sp>
      <p:grpSp>
        <p:nvGrpSpPr>
          <p:cNvPr id="21507" name="Organization Chart 46"/>
          <p:cNvGrpSpPr>
            <a:grpSpLocks noChangeAspect="1"/>
          </p:cNvGrpSpPr>
          <p:nvPr/>
        </p:nvGrpSpPr>
        <p:grpSpPr bwMode="auto">
          <a:xfrm>
            <a:off x="152400" y="1600200"/>
            <a:ext cx="8839200" cy="5180013"/>
            <a:chOff x="96" y="1008"/>
            <a:chExt cx="5568" cy="3263"/>
          </a:xfrm>
        </p:grpSpPr>
        <p:cxnSp>
          <p:nvCxnSpPr>
            <p:cNvPr id="21509" name="_s227376"/>
            <p:cNvCxnSpPr>
              <a:cxnSpLocks noChangeShapeType="1"/>
              <a:stCxn id="16" idx="6"/>
              <a:endCxn id="15" idx="2"/>
            </p:cNvCxnSpPr>
            <p:nvPr/>
          </p:nvCxnSpPr>
          <p:spPr bwMode="auto">
            <a:xfrm rot="-5400000">
              <a:off x="931" y="3529"/>
              <a:ext cx="297"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0" name="_s227377"/>
            <p:cNvCxnSpPr>
              <a:cxnSpLocks noChangeShapeType="1"/>
              <a:stCxn id="15" idx="6"/>
              <a:endCxn id="12" idx="2"/>
            </p:cNvCxnSpPr>
            <p:nvPr/>
          </p:nvCxnSpPr>
          <p:spPr bwMode="auto">
            <a:xfrm rot="-5400000">
              <a:off x="931" y="2639"/>
              <a:ext cx="297"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1" name="_s227378"/>
            <p:cNvCxnSpPr>
              <a:cxnSpLocks noChangeShapeType="1"/>
              <a:stCxn id="14" idx="0"/>
              <a:endCxn id="13" idx="2"/>
            </p:cNvCxnSpPr>
            <p:nvPr/>
          </p:nvCxnSpPr>
          <p:spPr bwMode="auto">
            <a:xfrm flipV="1">
              <a:off x="4620" y="2491"/>
              <a:ext cx="62" cy="594"/>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1512" name="_s227379"/>
            <p:cNvCxnSpPr>
              <a:cxnSpLocks noChangeShapeType="1"/>
              <a:stCxn id="13" idx="6"/>
              <a:endCxn id="11" idx="2"/>
            </p:cNvCxnSpPr>
            <p:nvPr/>
          </p:nvCxnSpPr>
          <p:spPr bwMode="auto">
            <a:xfrm rot="5400000" flipH="1">
              <a:off x="3632" y="849"/>
              <a:ext cx="297" cy="1802"/>
            </a:xfrm>
            <a:prstGeom prst="bentConnector3">
              <a:avLst>
                <a:gd name="adj1" fmla="val 2424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1513" name="_s227380"/>
            <p:cNvCxnSpPr>
              <a:cxnSpLocks noChangeShapeType="1"/>
              <a:stCxn id="12" idx="6"/>
              <a:endCxn id="11" idx="2"/>
            </p:cNvCxnSpPr>
            <p:nvPr/>
          </p:nvCxnSpPr>
          <p:spPr bwMode="auto">
            <a:xfrm rot="-5400000">
              <a:off x="1831" y="849"/>
              <a:ext cx="297" cy="1801"/>
            </a:xfrm>
            <a:prstGeom prst="bentConnector3">
              <a:avLst>
                <a:gd name="adj1" fmla="val 2424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 name="_s227381">
              <a:hlinkClick r:id="rId3"/>
            </p:cNvPr>
            <p:cNvSpPr>
              <a:spLocks noChangeArrowheads="1"/>
            </p:cNvSpPr>
            <p:nvPr/>
          </p:nvSpPr>
          <p:spPr bwMode="auto">
            <a:xfrm>
              <a:off x="1897" y="1008"/>
              <a:ext cx="1966" cy="593"/>
            </a:xfrm>
            <a:prstGeom prst="bevel">
              <a:avLst>
                <a:gd name="adj" fmla="val 12500"/>
              </a:avLst>
            </a:prstGeom>
            <a:gradFill rotWithShape="0">
              <a:gsLst>
                <a:gs pos="0">
                  <a:schemeClr val="accent1"/>
                </a:gs>
                <a:gs pos="50000">
                  <a:schemeClr val="bg1"/>
                </a:gs>
                <a:gs pos="100000">
                  <a:schemeClr val="accent1"/>
                </a:gs>
              </a:gsLst>
              <a:lin ang="18900000" scaled="1"/>
            </a:gradFill>
            <a:ln w="3175">
              <a:solidFill>
                <a:schemeClr val="accent1"/>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300" dirty="0" smtClean="0">
                  <a:latin typeface="Lucida Sans Unicode" pitchFamily="34" charset="0"/>
                  <a:cs typeface="Lucida Sans Unicode" pitchFamily="34" charset="0"/>
                </a:rPr>
                <a:t>The Honorable </a:t>
              </a:r>
              <a:r>
                <a:rPr lang="en-US" sz="1300" dirty="0" smtClean="0">
                  <a:latin typeface="Lucida Sans Unicode" pitchFamily="34" charset="0"/>
                  <a:cs typeface="Lucida Sans Unicode" pitchFamily="34" charset="0"/>
                </a:rPr>
                <a:t>Kenneth Braithwaite</a:t>
              </a:r>
              <a:endParaRPr lang="en-US" sz="13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300" dirty="0" smtClean="0">
                  <a:latin typeface="Lucida Sans Unicode" pitchFamily="34" charset="0"/>
                  <a:cs typeface="Lucida Sans Unicode" pitchFamily="34" charset="0"/>
                </a:rPr>
                <a:t>Secretary </a:t>
              </a:r>
              <a:r>
                <a:rPr lang="en-US" sz="1300" dirty="0">
                  <a:latin typeface="Lucida Sans Unicode" pitchFamily="34" charset="0"/>
                  <a:cs typeface="Lucida Sans Unicode" pitchFamily="34" charset="0"/>
                </a:rPr>
                <a:t>of the Navy</a:t>
              </a:r>
            </a:p>
          </p:txBody>
        </p:sp>
        <p:sp>
          <p:nvSpPr>
            <p:cNvPr id="12" name="_s227382">
              <a:hlinkClick r:id="rId4"/>
            </p:cNvPr>
            <p:cNvSpPr>
              <a:spLocks noChangeArrowheads="1"/>
            </p:cNvSpPr>
            <p:nvPr/>
          </p:nvSpPr>
          <p:spPr bwMode="auto">
            <a:xfrm>
              <a:off x="96" y="1898"/>
              <a:ext cx="1965" cy="593"/>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300" dirty="0">
                  <a:latin typeface="Lucida Sans Unicode" pitchFamily="34" charset="0"/>
                  <a:cs typeface="Lucida Sans Unicode" pitchFamily="34" charset="0"/>
                </a:rPr>
                <a:t>General </a:t>
              </a:r>
              <a:r>
                <a:rPr lang="en-US" sz="1300" dirty="0" smtClean="0">
                  <a:latin typeface="Lucida Sans Unicode" pitchFamily="34" charset="0"/>
                  <a:cs typeface="Lucida Sans Unicode" pitchFamily="34" charset="0"/>
                </a:rPr>
                <a:t>David H. </a:t>
              </a:r>
              <a:r>
                <a:rPr lang="en-US" sz="1300" smtClean="0">
                  <a:latin typeface="Lucida Sans Unicode" pitchFamily="34" charset="0"/>
                  <a:cs typeface="Lucida Sans Unicode" pitchFamily="34" charset="0"/>
                </a:rPr>
                <a:t>Berger</a:t>
              </a:r>
              <a:endParaRPr lang="en-US" sz="13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300" dirty="0">
                  <a:latin typeface="Lucida Sans Unicode" pitchFamily="34" charset="0"/>
                  <a:cs typeface="Lucida Sans Unicode" pitchFamily="34" charset="0"/>
                </a:rPr>
                <a:t>Commandant of the Marine Corps</a:t>
              </a:r>
            </a:p>
            <a:p>
              <a:pPr marL="382588" indent="-382588" algn="ctr" defTabSz="1019175">
                <a:spcBef>
                  <a:spcPct val="20000"/>
                </a:spcBef>
                <a:buClr>
                  <a:srgbClr val="FF0000"/>
                </a:buClr>
                <a:buSzPct val="100000"/>
                <a:buFont typeface="Wingdings" pitchFamily="2" charset="2"/>
                <a:buNone/>
                <a:defRPr/>
              </a:pPr>
              <a:endParaRPr lang="en-US" sz="1300" dirty="0">
                <a:latin typeface="Lucida Sans Unicode" pitchFamily="34" charset="0"/>
                <a:cs typeface="Lucida Sans Unicode" pitchFamily="34" charset="0"/>
              </a:endParaRPr>
            </a:p>
          </p:txBody>
        </p:sp>
        <p:sp>
          <p:nvSpPr>
            <p:cNvPr id="13" name="_s227383">
              <a:hlinkClick r:id="rId5"/>
            </p:cNvPr>
            <p:cNvSpPr>
              <a:spLocks noChangeArrowheads="1"/>
            </p:cNvSpPr>
            <p:nvPr/>
          </p:nvSpPr>
          <p:spPr bwMode="auto">
            <a:xfrm>
              <a:off x="3699" y="1898"/>
              <a:ext cx="1965" cy="593"/>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300" dirty="0">
                  <a:latin typeface="Lucida Sans Unicode" pitchFamily="34" charset="0"/>
                  <a:cs typeface="Lucida Sans Unicode" pitchFamily="34" charset="0"/>
                </a:rPr>
                <a:t>Vice Admiral </a:t>
              </a:r>
              <a:r>
                <a:rPr lang="en-US" sz="1300" dirty="0" smtClean="0">
                  <a:latin typeface="Lucida Sans Unicode" pitchFamily="34" charset="0"/>
                  <a:cs typeface="Lucida Sans Unicode" pitchFamily="34" charset="0"/>
                </a:rPr>
                <a:t>Rick Snyder</a:t>
              </a:r>
              <a:endParaRPr lang="en-US" sz="13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300" dirty="0">
                  <a:latin typeface="Lucida Sans Unicode" pitchFamily="34" charset="0"/>
                  <a:cs typeface="Lucida Sans Unicode" pitchFamily="34" charset="0"/>
                </a:rPr>
                <a:t>Naval Inspector General</a:t>
              </a:r>
            </a:p>
            <a:p>
              <a:pPr marL="382588" indent="-382588" algn="ctr" defTabSz="1019175">
                <a:spcBef>
                  <a:spcPct val="20000"/>
                </a:spcBef>
                <a:buClr>
                  <a:srgbClr val="FF0000"/>
                </a:buClr>
                <a:buSzPct val="100000"/>
                <a:buFont typeface="Wingdings" pitchFamily="2" charset="2"/>
                <a:buNone/>
                <a:defRPr/>
              </a:pPr>
              <a:endParaRPr lang="en-US" sz="1300" dirty="0">
                <a:latin typeface="Lucida Sans Unicode" pitchFamily="34" charset="0"/>
                <a:cs typeface="Lucida Sans Unicode" pitchFamily="34" charset="0"/>
              </a:endParaRPr>
            </a:p>
          </p:txBody>
        </p:sp>
        <p:sp>
          <p:nvSpPr>
            <p:cNvPr id="14" name="_s227384">
              <a:hlinkClick r:id="rId6"/>
            </p:cNvPr>
            <p:cNvSpPr>
              <a:spLocks noChangeArrowheads="1"/>
            </p:cNvSpPr>
            <p:nvPr/>
          </p:nvSpPr>
          <p:spPr bwMode="auto">
            <a:xfrm>
              <a:off x="2389" y="2788"/>
              <a:ext cx="2231" cy="593"/>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400" b="1" dirty="0">
                  <a:latin typeface="Lucida Sans Unicode" pitchFamily="34" charset="0"/>
                  <a:cs typeface="Lucida Sans Unicode" pitchFamily="34" charset="0"/>
                </a:rPr>
                <a:t>Inspector General of the Marine Corps</a:t>
              </a:r>
            </a:p>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(DEPUTY NAVAL IG FOR MARINE CORPS MATTERS)</a:t>
              </a:r>
            </a:p>
          </p:txBody>
        </p:sp>
        <p:sp>
          <p:nvSpPr>
            <p:cNvPr id="15" name="_s227385">
              <a:hlinkClick r:id="rId7"/>
            </p:cNvPr>
            <p:cNvSpPr>
              <a:spLocks noChangeArrowheads="1"/>
            </p:cNvSpPr>
            <p:nvPr/>
          </p:nvSpPr>
          <p:spPr bwMode="auto">
            <a:xfrm>
              <a:off x="96" y="2788"/>
              <a:ext cx="1965" cy="593"/>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800">
                  <a:latin typeface="Lucida Sans Unicode" pitchFamily="34" charset="0"/>
                  <a:cs typeface="Lucida Sans Unicode" pitchFamily="34" charset="0"/>
                </a:rPr>
                <a:t>Commanding</a:t>
              </a:r>
            </a:p>
            <a:p>
              <a:pPr marL="382588" indent="-382588" algn="ctr" defTabSz="1019175">
                <a:spcBef>
                  <a:spcPct val="20000"/>
                </a:spcBef>
                <a:buClr>
                  <a:srgbClr val="FF0000"/>
                </a:buClr>
                <a:buSzPct val="100000"/>
                <a:buFont typeface="Wingdings" pitchFamily="2" charset="2"/>
                <a:buNone/>
                <a:defRPr/>
              </a:pPr>
              <a:r>
                <a:rPr lang="en-US" sz="1800">
                  <a:latin typeface="Lucida Sans Unicode" pitchFamily="34" charset="0"/>
                  <a:cs typeface="Lucida Sans Unicode" pitchFamily="34" charset="0"/>
                </a:rPr>
                <a:t>Generals</a:t>
              </a:r>
            </a:p>
          </p:txBody>
        </p:sp>
        <p:sp>
          <p:nvSpPr>
            <p:cNvPr id="16" name="_s227386"/>
            <p:cNvSpPr>
              <a:spLocks noChangeArrowheads="1"/>
            </p:cNvSpPr>
            <p:nvPr/>
          </p:nvSpPr>
          <p:spPr bwMode="auto">
            <a:xfrm>
              <a:off x="96" y="3678"/>
              <a:ext cx="1965" cy="593"/>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800">
                  <a:latin typeface="Lucida Sans Unicode" pitchFamily="34" charset="0"/>
                  <a:cs typeface="Lucida Sans Unicode" pitchFamily="34" charset="0"/>
                </a:rPr>
                <a:t>Command</a:t>
              </a:r>
            </a:p>
            <a:p>
              <a:pPr marL="382588" indent="-382588" algn="ctr" defTabSz="1019175">
                <a:spcBef>
                  <a:spcPct val="20000"/>
                </a:spcBef>
                <a:buClr>
                  <a:srgbClr val="FF0000"/>
                </a:buClr>
                <a:buSzPct val="100000"/>
                <a:buFont typeface="Wingdings" pitchFamily="2" charset="2"/>
                <a:buNone/>
                <a:defRPr/>
              </a:pPr>
              <a:r>
                <a:rPr lang="en-US" sz="1800">
                  <a:latin typeface="Lucida Sans Unicode" pitchFamily="34" charset="0"/>
                  <a:cs typeface="Lucida Sans Unicode" pitchFamily="34" charset="0"/>
                </a:rPr>
                <a:t>Inspectors General</a:t>
              </a:r>
            </a:p>
          </p:txBody>
        </p:sp>
        <p:cxnSp>
          <p:nvCxnSpPr>
            <p:cNvPr id="21520" name="AutoShape 59"/>
            <p:cNvCxnSpPr>
              <a:cxnSpLocks noChangeShapeType="1"/>
              <a:stCxn id="12" idx="0"/>
              <a:endCxn id="14" idx="6"/>
            </p:cNvCxnSpPr>
            <p:nvPr/>
          </p:nvCxnSpPr>
          <p:spPr bwMode="auto">
            <a:xfrm>
              <a:off x="2061" y="2195"/>
              <a:ext cx="1444" cy="593"/>
            </a:xfrm>
            <a:prstGeom prst="bentConnector2">
              <a:avLst/>
            </a:prstGeom>
            <a:noFill/>
            <a:ln w="25400">
              <a:solidFill>
                <a:schemeClr val="tx1"/>
              </a:solidFill>
              <a:miter lim="800000"/>
              <a:headEnd/>
              <a:tailEnd type="arrow" w="lg" len="lg"/>
            </a:ln>
            <a:extLst>
              <a:ext uri="{909E8E84-426E-40DD-AFC4-6F175D3DCCD1}">
                <a14:hiddenFill xmlns:a14="http://schemas.microsoft.com/office/drawing/2010/main">
                  <a:noFill/>
                </a14:hiddenFill>
              </a:ext>
            </a:extLst>
          </p:spPr>
        </p:cxnSp>
        <p:cxnSp>
          <p:nvCxnSpPr>
            <p:cNvPr id="21521" name="AutoShape 60"/>
            <p:cNvCxnSpPr>
              <a:cxnSpLocks noChangeShapeType="1"/>
              <a:stCxn id="14" idx="2"/>
              <a:endCxn id="16" idx="0"/>
            </p:cNvCxnSpPr>
            <p:nvPr/>
          </p:nvCxnSpPr>
          <p:spPr bwMode="auto">
            <a:xfrm rot="5400000">
              <a:off x="2486" y="2956"/>
              <a:ext cx="594" cy="1444"/>
            </a:xfrm>
            <a:prstGeom prst="bentConnector2">
              <a:avLst/>
            </a:prstGeom>
            <a:noFill/>
            <a:ln w="25400">
              <a:solidFill>
                <a:schemeClr val="tx1"/>
              </a:solidFill>
              <a:miter lim="800000"/>
              <a:headEnd/>
              <a:tailEnd type="arrow" w="lg" len="lg"/>
            </a:ln>
            <a:extLst>
              <a:ext uri="{909E8E84-426E-40DD-AFC4-6F175D3DCCD1}">
                <a14:hiddenFill xmlns:a14="http://schemas.microsoft.com/office/drawing/2010/main">
                  <a:noFill/>
                </a14:hiddenFill>
              </a:ext>
            </a:extLst>
          </p:spPr>
        </p:cxnSp>
        <p:grpSp>
          <p:nvGrpSpPr>
            <p:cNvPr id="21522" name="Group 63"/>
            <p:cNvGrpSpPr>
              <a:grpSpLocks/>
            </p:cNvGrpSpPr>
            <p:nvPr/>
          </p:nvGrpSpPr>
          <p:grpSpPr bwMode="auto">
            <a:xfrm>
              <a:off x="190" y="2880"/>
              <a:ext cx="434" cy="381"/>
              <a:chOff x="935" y="1152"/>
              <a:chExt cx="834" cy="833"/>
            </a:xfrm>
          </p:grpSpPr>
          <p:sp>
            <p:nvSpPr>
              <p:cNvPr id="21531" name="Picture 64" descr="07"/>
              <p:cNvSpPr>
                <a:spLocks noChangeAspect="1" noChangeArrowheads="1"/>
              </p:cNvSpPr>
              <p:nvPr/>
            </p:nvSpPr>
            <p:spPr bwMode="auto">
              <a:xfrm>
                <a:off x="1222" y="1715"/>
                <a:ext cx="2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32" name="Picture 65" descr="08"/>
              <p:cNvSpPr>
                <a:spLocks noChangeAspect="1" noChangeArrowheads="1"/>
              </p:cNvSpPr>
              <p:nvPr/>
            </p:nvSpPr>
            <p:spPr bwMode="auto">
              <a:xfrm>
                <a:off x="1056" y="1440"/>
                <a:ext cx="59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33" name="Picture 66" descr="09"/>
              <p:cNvSpPr>
                <a:spLocks noChangeAspect="1" noChangeArrowheads="1"/>
              </p:cNvSpPr>
              <p:nvPr/>
            </p:nvSpPr>
            <p:spPr bwMode="auto">
              <a:xfrm>
                <a:off x="935" y="1152"/>
                <a:ext cx="83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grpSp>
          <p:nvGrpSpPr>
            <p:cNvPr id="21523" name="Group 67"/>
            <p:cNvGrpSpPr>
              <a:grpSpLocks/>
            </p:cNvGrpSpPr>
            <p:nvPr/>
          </p:nvGrpSpPr>
          <p:grpSpPr bwMode="auto">
            <a:xfrm>
              <a:off x="1536" y="2880"/>
              <a:ext cx="435" cy="381"/>
              <a:chOff x="935" y="1152"/>
              <a:chExt cx="834" cy="833"/>
            </a:xfrm>
          </p:grpSpPr>
          <p:sp>
            <p:nvSpPr>
              <p:cNvPr id="21528" name="Picture 68" descr="07"/>
              <p:cNvSpPr>
                <a:spLocks noChangeAspect="1" noChangeArrowheads="1"/>
              </p:cNvSpPr>
              <p:nvPr/>
            </p:nvSpPr>
            <p:spPr bwMode="auto">
              <a:xfrm>
                <a:off x="1222" y="1715"/>
                <a:ext cx="2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29" name="Picture 69" descr="08"/>
              <p:cNvSpPr>
                <a:spLocks noChangeAspect="1" noChangeArrowheads="1"/>
              </p:cNvSpPr>
              <p:nvPr/>
            </p:nvSpPr>
            <p:spPr bwMode="auto">
              <a:xfrm>
                <a:off x="1056" y="1440"/>
                <a:ext cx="59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30" name="Picture 70" descr="09"/>
              <p:cNvSpPr>
                <a:spLocks noChangeAspect="1" noChangeArrowheads="1"/>
              </p:cNvSpPr>
              <p:nvPr/>
            </p:nvSpPr>
            <p:spPr bwMode="auto">
              <a:xfrm>
                <a:off x="935" y="1152"/>
                <a:ext cx="83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sp>
          <p:nvSpPr>
            <p:cNvPr id="21524" name="Picture 61" descr="10"/>
            <p:cNvSpPr>
              <a:spLocks noChangeAspect="1" noChangeArrowheads="1"/>
            </p:cNvSpPr>
            <p:nvPr/>
          </p:nvSpPr>
          <p:spPr bwMode="auto">
            <a:xfrm>
              <a:off x="650" y="2233"/>
              <a:ext cx="88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25" name="Picture 71" descr="secnav"/>
            <p:cNvSpPr>
              <a:spLocks noChangeAspect="1" noChangeArrowheads="1"/>
            </p:cNvSpPr>
            <p:nvPr/>
          </p:nvSpPr>
          <p:spPr bwMode="auto">
            <a:xfrm>
              <a:off x="2043" y="1296"/>
              <a:ext cx="26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26" name="Picture 72" descr="secnav"/>
            <p:cNvSpPr>
              <a:spLocks noChangeAspect="1" noChangeArrowheads="1"/>
            </p:cNvSpPr>
            <p:nvPr/>
          </p:nvSpPr>
          <p:spPr bwMode="auto">
            <a:xfrm>
              <a:off x="3456" y="1296"/>
              <a:ext cx="26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27" name="Picture 62" descr="09"/>
            <p:cNvSpPr>
              <a:spLocks noChangeAspect="1" noChangeArrowheads="1"/>
            </p:cNvSpPr>
            <p:nvPr/>
          </p:nvSpPr>
          <p:spPr bwMode="auto">
            <a:xfrm>
              <a:off x="4368" y="2232"/>
              <a:ext cx="66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sp>
        <p:nvSpPr>
          <p:cNvPr id="227402" name="Rectangle 74"/>
          <p:cNvSpPr>
            <a:spLocks noGrp="1" noChangeArrowheads="1"/>
          </p:cNvSpPr>
          <p:nvPr>
            <p:ph type="title"/>
          </p:nvPr>
        </p:nvSpPr>
        <p:spPr/>
        <p:txBody>
          <a:bodyPr/>
          <a:lstStyle/>
          <a:p>
            <a:pPr eaLnBrk="1" hangingPunct="1">
              <a:defRPr/>
            </a:pPr>
            <a:r>
              <a:rPr lang="en-US" sz="3500" u="sng">
                <a:latin typeface="Helvetica" pitchFamily="34" charset="0"/>
              </a:rPr>
              <a:t>IGMC Relationships</a:t>
            </a:r>
            <a:br>
              <a:rPr lang="en-US" sz="3500" u="sng">
                <a:latin typeface="Helvetica" pitchFamily="34" charset="0"/>
              </a:rPr>
            </a:br>
            <a:r>
              <a:rPr lang="en-US" sz="1800" i="0" u="sng">
                <a:effectLst/>
                <a:latin typeface="Helvetica" pitchFamily="34" charset="0"/>
              </a:rPr>
              <a:t>(within the Department of the Navy)</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8AAE4F7E-058C-42FB-8472-8A0D3D184BAA}" type="slidenum">
              <a:rPr lang="en-US" altLang="en-US" sz="1400"/>
              <a:pPr>
                <a:spcBef>
                  <a:spcPct val="0"/>
                </a:spcBef>
                <a:buClrTx/>
                <a:buSzTx/>
                <a:buFontTx/>
                <a:buNone/>
              </a:pPr>
              <a:t>11</a:t>
            </a:fld>
            <a:endParaRPr lang="en-US" altLang="en-US" sz="1400"/>
          </a:p>
        </p:txBody>
      </p:sp>
      <p:sp>
        <p:nvSpPr>
          <p:cNvPr id="229378" name="Rectangle 2"/>
          <p:cNvSpPr>
            <a:spLocks noGrp="1" noChangeArrowheads="1"/>
          </p:cNvSpPr>
          <p:nvPr>
            <p:ph type="title"/>
          </p:nvPr>
        </p:nvSpPr>
        <p:spPr>
          <a:xfrm>
            <a:off x="1676400" y="228600"/>
            <a:ext cx="6164263" cy="1125538"/>
          </a:xfrm>
        </p:spPr>
        <p:txBody>
          <a:bodyPr/>
          <a:lstStyle/>
          <a:p>
            <a:pPr eaLnBrk="1" hangingPunct="1">
              <a:defRPr/>
            </a:pPr>
            <a:r>
              <a:rPr lang="en-US" u="sng">
                <a:latin typeface="Helvetica" pitchFamily="34" charset="0"/>
              </a:rPr>
              <a:t>IGMC Organization</a:t>
            </a:r>
          </a:p>
        </p:txBody>
      </p:sp>
      <p:grpSp>
        <p:nvGrpSpPr>
          <p:cNvPr id="23556" name="Organization Chart 5"/>
          <p:cNvGrpSpPr>
            <a:grpSpLocks noChangeAspect="1"/>
          </p:cNvGrpSpPr>
          <p:nvPr/>
        </p:nvGrpSpPr>
        <p:grpSpPr bwMode="auto">
          <a:xfrm>
            <a:off x="76200" y="1600200"/>
            <a:ext cx="8915400" cy="5105400"/>
            <a:chOff x="48" y="1008"/>
            <a:chExt cx="5616" cy="3216"/>
          </a:xfrm>
        </p:grpSpPr>
        <p:cxnSp>
          <p:nvCxnSpPr>
            <p:cNvPr id="23557" name="_s229383"/>
            <p:cNvCxnSpPr>
              <a:cxnSpLocks noChangeShapeType="1"/>
              <a:stCxn id="58" idx="0"/>
              <a:endCxn id="48" idx="2"/>
            </p:cNvCxnSpPr>
            <p:nvPr/>
          </p:nvCxnSpPr>
          <p:spPr bwMode="auto">
            <a:xfrm flipV="1">
              <a:off x="2691" y="1467"/>
              <a:ext cx="165" cy="1149"/>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58" name="_s229385"/>
            <p:cNvCxnSpPr>
              <a:cxnSpLocks noChangeShapeType="1"/>
              <a:stCxn id="52" idx="6"/>
              <a:endCxn id="48" idx="2"/>
            </p:cNvCxnSpPr>
            <p:nvPr/>
          </p:nvCxnSpPr>
          <p:spPr bwMode="auto">
            <a:xfrm rot="5400000" flipH="1">
              <a:off x="3208" y="1115"/>
              <a:ext cx="1609" cy="2313"/>
            </a:xfrm>
            <a:prstGeom prst="bentConnector3">
              <a:avLst>
                <a:gd name="adj1" fmla="val 4477"/>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59" name="_s229386"/>
            <p:cNvCxnSpPr>
              <a:cxnSpLocks noChangeShapeType="1"/>
              <a:stCxn id="50" idx="6"/>
              <a:endCxn id="48" idx="2"/>
            </p:cNvCxnSpPr>
            <p:nvPr/>
          </p:nvCxnSpPr>
          <p:spPr bwMode="auto">
            <a:xfrm rot="5400000" flipH="1">
              <a:off x="2629" y="1694"/>
              <a:ext cx="1609" cy="1156"/>
            </a:xfrm>
            <a:prstGeom prst="bentConnector3">
              <a:avLst>
                <a:gd name="adj1" fmla="val 4477"/>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60" name="_s229387"/>
            <p:cNvCxnSpPr>
              <a:cxnSpLocks noChangeShapeType="1"/>
              <a:stCxn id="49" idx="6"/>
              <a:endCxn id="48" idx="2"/>
            </p:cNvCxnSpPr>
            <p:nvPr/>
          </p:nvCxnSpPr>
          <p:spPr bwMode="auto">
            <a:xfrm rot="-5400000">
              <a:off x="2052" y="2271"/>
              <a:ext cx="1609"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561" name="_s229388"/>
            <p:cNvCxnSpPr>
              <a:cxnSpLocks noChangeShapeType="1"/>
              <a:stCxn id="51" idx="6"/>
              <a:endCxn id="48" idx="2"/>
            </p:cNvCxnSpPr>
            <p:nvPr/>
          </p:nvCxnSpPr>
          <p:spPr bwMode="auto">
            <a:xfrm rot="-5400000">
              <a:off x="1473" y="1694"/>
              <a:ext cx="1609" cy="1156"/>
            </a:xfrm>
            <a:prstGeom prst="bentConnector3">
              <a:avLst>
                <a:gd name="adj1" fmla="val 4477"/>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62" name="_s229389"/>
            <p:cNvCxnSpPr>
              <a:cxnSpLocks noChangeShapeType="1"/>
              <a:stCxn id="53" idx="6"/>
              <a:endCxn id="48" idx="2"/>
            </p:cNvCxnSpPr>
            <p:nvPr/>
          </p:nvCxnSpPr>
          <p:spPr bwMode="auto">
            <a:xfrm rot="-5400000">
              <a:off x="895" y="1116"/>
              <a:ext cx="1609" cy="2312"/>
            </a:xfrm>
            <a:prstGeom prst="bentConnector3">
              <a:avLst>
                <a:gd name="adj1" fmla="val 4477"/>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63" name="_s229390"/>
            <p:cNvCxnSpPr>
              <a:cxnSpLocks noChangeShapeType="1"/>
              <a:stCxn id="57" idx="4"/>
              <a:endCxn id="48" idx="2"/>
            </p:cNvCxnSpPr>
            <p:nvPr/>
          </p:nvCxnSpPr>
          <p:spPr bwMode="auto">
            <a:xfrm rot="10800000">
              <a:off x="2856" y="1467"/>
              <a:ext cx="120" cy="73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64" name="_s229391"/>
            <p:cNvCxnSpPr>
              <a:cxnSpLocks noChangeShapeType="1"/>
              <a:stCxn id="56" idx="0"/>
              <a:endCxn id="48" idx="2"/>
            </p:cNvCxnSpPr>
            <p:nvPr/>
          </p:nvCxnSpPr>
          <p:spPr bwMode="auto">
            <a:xfrm flipV="1">
              <a:off x="2691" y="1467"/>
              <a:ext cx="165" cy="46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65" name="_s229392"/>
            <p:cNvCxnSpPr>
              <a:cxnSpLocks noChangeShapeType="1"/>
              <a:stCxn id="55" idx="4"/>
              <a:endCxn id="49" idx="2"/>
            </p:cNvCxnSpPr>
            <p:nvPr/>
          </p:nvCxnSpPr>
          <p:spPr bwMode="auto">
            <a:xfrm rot="10800000">
              <a:off x="2856" y="3535"/>
              <a:ext cx="165" cy="459"/>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66" name="_s229393"/>
            <p:cNvCxnSpPr>
              <a:cxnSpLocks noChangeShapeType="1"/>
              <a:stCxn id="54" idx="0"/>
              <a:endCxn id="49" idx="2"/>
            </p:cNvCxnSpPr>
            <p:nvPr/>
          </p:nvCxnSpPr>
          <p:spPr bwMode="auto">
            <a:xfrm flipV="1">
              <a:off x="2691" y="3535"/>
              <a:ext cx="165" cy="46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48" name="_s229394"/>
            <p:cNvSpPr>
              <a:spLocks noChangeArrowheads="1"/>
            </p:cNvSpPr>
            <p:nvPr/>
          </p:nvSpPr>
          <p:spPr bwMode="auto">
            <a:xfrm>
              <a:off x="2361" y="1008"/>
              <a:ext cx="990" cy="459"/>
            </a:xfrm>
            <a:prstGeom prst="bevel">
              <a:avLst>
                <a:gd name="adj" fmla="val 12500"/>
              </a:avLst>
            </a:prstGeom>
            <a:gradFill rotWithShape="0">
              <a:gsLst>
                <a:gs pos="0">
                  <a:schemeClr val="accent1"/>
                </a:gs>
                <a:gs pos="50000">
                  <a:schemeClr val="bg1"/>
                </a:gs>
                <a:gs pos="100000">
                  <a:schemeClr val="accent1"/>
                </a:gs>
              </a:gsLst>
              <a:lin ang="18900000" scaled="1"/>
            </a:gradFill>
            <a:ln w="3175">
              <a:solidFill>
                <a:schemeClr val="accent1"/>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Inspector General</a:t>
              </a:r>
            </a:p>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of the Marine Corps</a:t>
              </a:r>
            </a:p>
          </p:txBody>
        </p:sp>
        <p:sp>
          <p:nvSpPr>
            <p:cNvPr id="49" name="_s229395"/>
            <p:cNvSpPr>
              <a:spLocks noChangeArrowheads="1"/>
            </p:cNvSpPr>
            <p:nvPr/>
          </p:nvSpPr>
          <p:spPr bwMode="auto">
            <a:xfrm>
              <a:off x="2361" y="3076"/>
              <a:ext cx="990" cy="459"/>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lnSpc>
                  <a:spcPct val="40000"/>
                </a:lnSpc>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a:p>
              <a:pPr marL="382588" indent="-382588" algn="ctr" defTabSz="1019175">
                <a:lnSpc>
                  <a:spcPct val="40000"/>
                </a:lnSpc>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a:p>
              <a:pPr marL="382588" indent="-382588" algn="ctr" defTabSz="1019175">
                <a:lnSpc>
                  <a:spcPct val="40000"/>
                </a:lnSpc>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Assistance</a:t>
              </a:r>
            </a:p>
            <a:p>
              <a:pPr marL="382588" indent="-382588" algn="ctr" defTabSz="1019175">
                <a:lnSpc>
                  <a:spcPct val="60000"/>
                </a:lnSpc>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&amp; Investigation</a:t>
              </a:r>
            </a:p>
            <a:p>
              <a:pPr marL="382588" indent="-382588" algn="ctr" defTabSz="1019175">
                <a:lnSpc>
                  <a:spcPct val="60000"/>
                </a:lnSpc>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(GS-15)</a:t>
              </a:r>
            </a:p>
            <a:p>
              <a:pPr marL="382588" indent="-382588" algn="ctr" defTabSz="1019175">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p:txBody>
        </p:sp>
        <p:sp>
          <p:nvSpPr>
            <p:cNvPr id="50" name="_s229396"/>
            <p:cNvSpPr>
              <a:spLocks noChangeArrowheads="1"/>
            </p:cNvSpPr>
            <p:nvPr/>
          </p:nvSpPr>
          <p:spPr bwMode="auto">
            <a:xfrm>
              <a:off x="3516" y="3076"/>
              <a:ext cx="992" cy="459"/>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Readiness Division</a:t>
              </a:r>
            </a:p>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Col-06</a:t>
              </a:r>
            </a:p>
            <a:p>
              <a:pPr marL="382588" indent="-382588" algn="ctr" defTabSz="1019175">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p:txBody>
        </p:sp>
        <p:sp>
          <p:nvSpPr>
            <p:cNvPr id="51" name="_s229397"/>
            <p:cNvSpPr>
              <a:spLocks noChangeArrowheads="1"/>
            </p:cNvSpPr>
            <p:nvPr/>
          </p:nvSpPr>
          <p:spPr bwMode="auto">
            <a:xfrm>
              <a:off x="1204" y="3076"/>
              <a:ext cx="992" cy="459"/>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Inspections Division</a:t>
              </a:r>
            </a:p>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Col-06</a:t>
              </a:r>
            </a:p>
            <a:p>
              <a:pPr marL="382588" indent="-382588" algn="ctr" defTabSz="1019175">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p:txBody>
        </p:sp>
        <p:sp>
          <p:nvSpPr>
            <p:cNvPr id="52" name="_s229398"/>
            <p:cNvSpPr>
              <a:spLocks noChangeArrowheads="1"/>
            </p:cNvSpPr>
            <p:nvPr/>
          </p:nvSpPr>
          <p:spPr bwMode="auto">
            <a:xfrm>
              <a:off x="4673" y="3076"/>
              <a:ext cx="991" cy="459"/>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000">
                  <a:latin typeface="Lucida Sans Unicode" pitchFamily="34" charset="0"/>
                  <a:cs typeface="Lucida Sans Unicode" pitchFamily="34" charset="0"/>
                </a:rPr>
                <a:t>Intelligence</a:t>
              </a:r>
            </a:p>
            <a:p>
              <a:pPr marL="382588" indent="-382588" algn="ctr" defTabSz="1019175">
                <a:spcBef>
                  <a:spcPct val="20000"/>
                </a:spcBef>
                <a:buClr>
                  <a:srgbClr val="FF0000"/>
                </a:buClr>
                <a:buSzPct val="100000"/>
                <a:buFont typeface="Wingdings" pitchFamily="2" charset="2"/>
                <a:buNone/>
                <a:defRPr/>
              </a:pPr>
              <a:r>
                <a:rPr lang="en-US" sz="1000">
                  <a:latin typeface="Lucida Sans Unicode" pitchFamily="34" charset="0"/>
                  <a:cs typeface="Lucida Sans Unicode" pitchFamily="34" charset="0"/>
                </a:rPr>
                <a:t>Oversight</a:t>
              </a:r>
            </a:p>
            <a:p>
              <a:pPr marL="382588" indent="-382588" algn="ctr" defTabSz="1019175">
                <a:spcBef>
                  <a:spcPct val="20000"/>
                </a:spcBef>
                <a:buClr>
                  <a:srgbClr val="FF0000"/>
                </a:buClr>
                <a:buSzPct val="100000"/>
                <a:buFont typeface="Wingdings" pitchFamily="2" charset="2"/>
                <a:buNone/>
                <a:defRPr/>
              </a:pPr>
              <a:r>
                <a:rPr lang="en-US" sz="1000">
                  <a:latin typeface="Lucida Sans Unicode" pitchFamily="34" charset="0"/>
                  <a:cs typeface="Lucida Sans Unicode" pitchFamily="34" charset="0"/>
                </a:rPr>
                <a:t>(GS-15)</a:t>
              </a:r>
            </a:p>
          </p:txBody>
        </p:sp>
        <p:sp>
          <p:nvSpPr>
            <p:cNvPr id="53" name="_s229399"/>
            <p:cNvSpPr>
              <a:spLocks noChangeArrowheads="1"/>
            </p:cNvSpPr>
            <p:nvPr/>
          </p:nvSpPr>
          <p:spPr bwMode="auto">
            <a:xfrm>
              <a:off x="48" y="3076"/>
              <a:ext cx="991" cy="459"/>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Administrative</a:t>
              </a:r>
            </a:p>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Support Division</a:t>
              </a:r>
            </a:p>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CWO-4</a:t>
              </a:r>
            </a:p>
            <a:p>
              <a:pPr marL="382588" indent="-382588" algn="ctr" defTabSz="1019175">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p:txBody>
        </p:sp>
        <p:sp>
          <p:nvSpPr>
            <p:cNvPr id="54" name="_s229400"/>
            <p:cNvSpPr>
              <a:spLocks noChangeArrowheads="1"/>
            </p:cNvSpPr>
            <p:nvPr/>
          </p:nvSpPr>
          <p:spPr bwMode="auto">
            <a:xfrm>
              <a:off x="1700" y="3765"/>
              <a:ext cx="991" cy="459"/>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Hotline Manager</a:t>
              </a:r>
            </a:p>
          </p:txBody>
        </p:sp>
        <p:sp>
          <p:nvSpPr>
            <p:cNvPr id="55" name="_s229401"/>
            <p:cNvSpPr>
              <a:spLocks noChangeArrowheads="1"/>
            </p:cNvSpPr>
            <p:nvPr/>
          </p:nvSpPr>
          <p:spPr bwMode="auto">
            <a:xfrm>
              <a:off x="3021" y="3765"/>
              <a:ext cx="991" cy="457"/>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Senior Official</a:t>
              </a:r>
            </a:p>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Investigations</a:t>
              </a:r>
            </a:p>
          </p:txBody>
        </p:sp>
        <p:sp>
          <p:nvSpPr>
            <p:cNvPr id="56" name="_s229402"/>
            <p:cNvSpPr>
              <a:spLocks noChangeArrowheads="1"/>
            </p:cNvSpPr>
            <p:nvPr/>
          </p:nvSpPr>
          <p:spPr bwMode="auto">
            <a:xfrm>
              <a:off x="1700" y="1697"/>
              <a:ext cx="991" cy="459"/>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Deputy</a:t>
              </a:r>
            </a:p>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Inspector General</a:t>
              </a:r>
            </a:p>
          </p:txBody>
        </p:sp>
        <p:sp>
          <p:nvSpPr>
            <p:cNvPr id="57" name="_s229403"/>
            <p:cNvSpPr>
              <a:spLocks noChangeArrowheads="1"/>
            </p:cNvSpPr>
            <p:nvPr/>
          </p:nvSpPr>
          <p:spPr bwMode="auto">
            <a:xfrm>
              <a:off x="2976" y="1968"/>
              <a:ext cx="991" cy="459"/>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Sergeant Major</a:t>
              </a:r>
            </a:p>
          </p:txBody>
        </p:sp>
        <p:sp>
          <p:nvSpPr>
            <p:cNvPr id="58" name="_s229404"/>
            <p:cNvSpPr>
              <a:spLocks noChangeArrowheads="1"/>
            </p:cNvSpPr>
            <p:nvPr/>
          </p:nvSpPr>
          <p:spPr bwMode="auto">
            <a:xfrm>
              <a:off x="1700" y="2386"/>
              <a:ext cx="991" cy="460"/>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Counsel to the</a:t>
              </a:r>
            </a:p>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Inspector General</a:t>
              </a:r>
            </a:p>
          </p:txBody>
        </p:sp>
        <p:sp>
          <p:nvSpPr>
            <p:cNvPr id="23578" name="Picture 31" descr="06-3a"/>
            <p:cNvSpPr>
              <a:spLocks noChangeAspect="1" noChangeArrowheads="1"/>
            </p:cNvSpPr>
            <p:nvPr/>
          </p:nvSpPr>
          <p:spPr bwMode="auto">
            <a:xfrm>
              <a:off x="1528" y="3295"/>
              <a:ext cx="33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3579" name="Picture 32" descr="06-3a"/>
            <p:cNvSpPr>
              <a:spLocks noChangeAspect="1" noChangeArrowheads="1"/>
            </p:cNvSpPr>
            <p:nvPr/>
          </p:nvSpPr>
          <p:spPr bwMode="auto">
            <a:xfrm>
              <a:off x="3838" y="3290"/>
              <a:ext cx="33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3580" name="Picture 33" descr="06-3a"/>
            <p:cNvSpPr>
              <a:spLocks noChangeAspect="1" noChangeArrowheads="1"/>
            </p:cNvSpPr>
            <p:nvPr/>
          </p:nvSpPr>
          <p:spPr bwMode="auto">
            <a:xfrm>
              <a:off x="2681" y="3306"/>
              <a:ext cx="33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3581" name="Picture 34" descr="wo4"/>
            <p:cNvSpPr>
              <a:spLocks noChangeAspect="1" noChangeArrowheads="1"/>
            </p:cNvSpPr>
            <p:nvPr/>
          </p:nvSpPr>
          <p:spPr bwMode="auto">
            <a:xfrm>
              <a:off x="467" y="3360"/>
              <a:ext cx="21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3406EEC7-BFF3-47FE-B0AE-812CD31FAF8E}" type="slidenum">
              <a:rPr lang="en-US" altLang="en-US" sz="1400"/>
              <a:pPr>
                <a:spcBef>
                  <a:spcPct val="0"/>
                </a:spcBef>
                <a:buClrTx/>
                <a:buSzTx/>
                <a:buFontTx/>
                <a:buNone/>
              </a:pPr>
              <a:t>12</a:t>
            </a:fld>
            <a:endParaRPr lang="en-US" altLang="en-US" sz="1400"/>
          </a:p>
        </p:txBody>
      </p:sp>
      <p:sp>
        <p:nvSpPr>
          <p:cNvPr id="253954" name="Rectangle 2"/>
          <p:cNvSpPr>
            <a:spLocks noGrp="1" noChangeArrowheads="1"/>
          </p:cNvSpPr>
          <p:nvPr>
            <p:ph type="title"/>
          </p:nvPr>
        </p:nvSpPr>
        <p:spPr>
          <a:xfrm>
            <a:off x="838200" y="228600"/>
            <a:ext cx="7772400" cy="1143000"/>
          </a:xfrm>
        </p:spPr>
        <p:txBody>
          <a:bodyPr/>
          <a:lstStyle/>
          <a:p>
            <a:pPr eaLnBrk="1" hangingPunct="1">
              <a:defRPr/>
            </a:pPr>
            <a:r>
              <a:rPr lang="en-US" u="sng">
                <a:latin typeface="Helvetica" pitchFamily="34" charset="0"/>
              </a:rPr>
              <a:t>Intelligence Oversight</a:t>
            </a:r>
            <a:br>
              <a:rPr lang="en-US" u="sng">
                <a:latin typeface="Helvetica" pitchFamily="34" charset="0"/>
              </a:rPr>
            </a:br>
            <a:r>
              <a:rPr lang="en-US" u="sng">
                <a:latin typeface="Helvetica" pitchFamily="34" charset="0"/>
              </a:rPr>
              <a:t>Presidential Charter</a:t>
            </a:r>
          </a:p>
        </p:txBody>
      </p:sp>
      <p:sp>
        <p:nvSpPr>
          <p:cNvPr id="25604" name="Text Box 3"/>
          <p:cNvSpPr txBox="1">
            <a:spLocks noChangeArrowheads="1"/>
          </p:cNvSpPr>
          <p:nvPr/>
        </p:nvSpPr>
        <p:spPr bwMode="auto">
          <a:xfrm>
            <a:off x="1484313" y="2986088"/>
            <a:ext cx="6175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800">
                <a:solidFill>
                  <a:schemeClr val="accent2"/>
                </a:solidFill>
                <a:latin typeface="Times New Roman" panose="02020603050405020304" pitchFamily="18" charset="0"/>
              </a:rPr>
              <a:t>INTELLIGENCE</a:t>
            </a:r>
            <a:r>
              <a:rPr lang="en-US" altLang="en-US" sz="2800">
                <a:solidFill>
                  <a:srgbClr val="FFFF00"/>
                </a:solidFill>
                <a:latin typeface="Times New Roman" panose="02020603050405020304" pitchFamily="18" charset="0"/>
              </a:rPr>
              <a:t> </a:t>
            </a:r>
            <a:r>
              <a:rPr lang="en-US" altLang="en-US" sz="2800">
                <a:solidFill>
                  <a:schemeClr val="accent2"/>
                </a:solidFill>
                <a:latin typeface="Times New Roman" panose="02020603050405020304" pitchFamily="18" charset="0"/>
              </a:rPr>
              <a:t>OVERSIGHT</a:t>
            </a:r>
            <a:r>
              <a:rPr lang="en-US" altLang="en-US" sz="2800">
                <a:solidFill>
                  <a:srgbClr val="FFCC00"/>
                </a:solidFill>
                <a:latin typeface="Times New Roman" panose="02020603050405020304" pitchFamily="18" charset="0"/>
              </a:rPr>
              <a:t> </a:t>
            </a:r>
            <a:r>
              <a:rPr lang="en-US" altLang="en-US" sz="2800">
                <a:solidFill>
                  <a:schemeClr val="accent2"/>
                </a:solidFill>
                <a:latin typeface="Times New Roman" panose="02020603050405020304" pitchFamily="18" charset="0"/>
              </a:rPr>
              <a:t>BOARD</a:t>
            </a:r>
          </a:p>
        </p:txBody>
      </p:sp>
      <p:sp>
        <p:nvSpPr>
          <p:cNvPr id="25605" name="Text Box 4"/>
          <p:cNvSpPr txBox="1">
            <a:spLocks noChangeArrowheads="1"/>
          </p:cNvSpPr>
          <p:nvPr/>
        </p:nvSpPr>
        <p:spPr bwMode="auto">
          <a:xfrm>
            <a:off x="3810000" y="33528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2800">
                <a:solidFill>
                  <a:schemeClr val="accent2"/>
                </a:solidFill>
                <a:latin typeface="Times New Roman" panose="02020603050405020304" pitchFamily="18" charset="0"/>
              </a:rPr>
              <a:t>SECDEF</a:t>
            </a:r>
          </a:p>
        </p:txBody>
      </p:sp>
      <p:sp>
        <p:nvSpPr>
          <p:cNvPr id="25606" name="Text Box 5"/>
          <p:cNvSpPr txBox="1">
            <a:spLocks noChangeArrowheads="1"/>
          </p:cNvSpPr>
          <p:nvPr/>
        </p:nvSpPr>
        <p:spPr bwMode="auto">
          <a:xfrm>
            <a:off x="3706813" y="5029200"/>
            <a:ext cx="1728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800">
                <a:solidFill>
                  <a:srgbClr val="FFCC00"/>
                </a:solidFill>
                <a:latin typeface="Times New Roman" panose="02020603050405020304" pitchFamily="18" charset="0"/>
              </a:rPr>
              <a:t>SIOO</a:t>
            </a:r>
          </a:p>
        </p:txBody>
      </p:sp>
      <p:sp>
        <p:nvSpPr>
          <p:cNvPr id="25607" name="AutoShape 6"/>
          <p:cNvSpPr>
            <a:spLocks noChangeArrowheads="1"/>
          </p:cNvSpPr>
          <p:nvPr/>
        </p:nvSpPr>
        <p:spPr bwMode="auto">
          <a:xfrm>
            <a:off x="1066800" y="5513388"/>
            <a:ext cx="2590800" cy="887412"/>
          </a:xfrm>
          <a:prstGeom prst="flowChartAlternateProcess">
            <a:avLst/>
          </a:prstGeom>
          <a:solidFill>
            <a:srgbClr val="FFFF0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a:solidFill>
                  <a:srgbClr val="0000FF"/>
                </a:solidFill>
                <a:latin typeface="Times New Roman" panose="02020603050405020304" pitchFamily="18" charset="0"/>
              </a:rPr>
              <a:t>POLICY AND</a:t>
            </a:r>
          </a:p>
          <a:p>
            <a:pPr algn="ctr">
              <a:spcBef>
                <a:spcPct val="0"/>
              </a:spcBef>
              <a:buClrTx/>
              <a:buSzTx/>
              <a:buFontTx/>
              <a:buNone/>
            </a:pPr>
            <a:r>
              <a:rPr lang="en-US" altLang="en-US" sz="2400">
                <a:solidFill>
                  <a:srgbClr val="0000FF"/>
                </a:solidFill>
                <a:latin typeface="Times New Roman" panose="02020603050405020304" pitchFamily="18" charset="0"/>
              </a:rPr>
              <a:t>GUIDANCE</a:t>
            </a:r>
          </a:p>
        </p:txBody>
      </p:sp>
      <p:sp>
        <p:nvSpPr>
          <p:cNvPr id="25608" name="AutoShape 7"/>
          <p:cNvSpPr>
            <a:spLocks noChangeArrowheads="1"/>
          </p:cNvSpPr>
          <p:nvPr/>
        </p:nvSpPr>
        <p:spPr bwMode="auto">
          <a:xfrm>
            <a:off x="5486400" y="5513388"/>
            <a:ext cx="2587625" cy="887412"/>
          </a:xfrm>
          <a:prstGeom prst="flowChartAlternateProcess">
            <a:avLst/>
          </a:prstGeom>
          <a:solidFill>
            <a:srgbClr val="FFFF0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a:solidFill>
                  <a:srgbClr val="0000FF"/>
                </a:solidFill>
                <a:latin typeface="Times New Roman" panose="02020603050405020304" pitchFamily="18" charset="0"/>
              </a:rPr>
              <a:t>COMPLIANCE</a:t>
            </a:r>
          </a:p>
          <a:p>
            <a:pPr algn="ctr">
              <a:spcBef>
                <a:spcPct val="0"/>
              </a:spcBef>
              <a:buClrTx/>
              <a:buSzTx/>
              <a:buFontTx/>
              <a:buNone/>
            </a:pPr>
            <a:r>
              <a:rPr lang="en-US" altLang="en-US" sz="2400">
                <a:solidFill>
                  <a:srgbClr val="0000FF"/>
                </a:solidFill>
                <a:latin typeface="Times New Roman" panose="02020603050405020304" pitchFamily="18" charset="0"/>
              </a:rPr>
              <a:t> INSPECTIONS</a:t>
            </a:r>
          </a:p>
        </p:txBody>
      </p:sp>
      <p:sp>
        <p:nvSpPr>
          <p:cNvPr id="25609" name="AutoShape 8"/>
          <p:cNvSpPr>
            <a:spLocks noChangeArrowheads="1"/>
          </p:cNvSpPr>
          <p:nvPr/>
        </p:nvSpPr>
        <p:spPr bwMode="auto">
          <a:xfrm>
            <a:off x="3278188" y="4038600"/>
            <a:ext cx="2587625" cy="887413"/>
          </a:xfrm>
          <a:prstGeom prst="flowChartAlternateProcess">
            <a:avLst/>
          </a:prstGeom>
          <a:solidFill>
            <a:srgbClr val="FF000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a:solidFill>
                  <a:srgbClr val="0000FF"/>
                </a:solidFill>
                <a:latin typeface="Times New Roman" panose="02020603050405020304" pitchFamily="18" charset="0"/>
              </a:rPr>
              <a:t>QUARTERLY</a:t>
            </a:r>
          </a:p>
          <a:p>
            <a:pPr algn="ctr">
              <a:spcBef>
                <a:spcPct val="0"/>
              </a:spcBef>
              <a:buClrTx/>
              <a:buSzTx/>
              <a:buFontTx/>
              <a:buNone/>
            </a:pPr>
            <a:r>
              <a:rPr lang="en-US" altLang="en-US" sz="2400">
                <a:solidFill>
                  <a:srgbClr val="0000FF"/>
                </a:solidFill>
                <a:latin typeface="Times New Roman" panose="02020603050405020304" pitchFamily="18" charset="0"/>
              </a:rPr>
              <a:t>REPORT</a:t>
            </a:r>
          </a:p>
        </p:txBody>
      </p:sp>
      <p:pic>
        <p:nvPicPr>
          <p:cNvPr id="25610" name="Picture 9" descr="oeob-new"/>
          <p:cNvPicPr>
            <a:picLocks noChangeAspect="1" noChangeArrowheads="1"/>
          </p:cNvPicPr>
          <p:nvPr/>
        </p:nvPicPr>
        <p:blipFill>
          <a:blip r:embed="rId3" cstate="print">
            <a:extLst>
              <a:ext uri="{28A0092B-C50C-407E-A947-70E740481C1C}">
                <a14:useLocalDpi xmlns:a14="http://schemas.microsoft.com/office/drawing/2010/main" val="0"/>
              </a:ext>
            </a:extLst>
          </a:blip>
          <a:srcRect t="20601"/>
          <a:stretch>
            <a:fillRect/>
          </a:stretch>
        </p:blipFill>
        <p:spPr bwMode="auto">
          <a:xfrm>
            <a:off x="3505200" y="1676400"/>
            <a:ext cx="2286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ext Box 10"/>
          <p:cNvSpPr txBox="1">
            <a:spLocks noChangeArrowheads="1"/>
          </p:cNvSpPr>
          <p:nvPr/>
        </p:nvSpPr>
        <p:spPr bwMode="auto">
          <a:xfrm>
            <a:off x="6019800" y="4054475"/>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a:solidFill>
                  <a:schemeClr val="accent2"/>
                </a:solidFill>
                <a:latin typeface="Times New Roman" panose="02020603050405020304" pitchFamily="18" charset="0"/>
              </a:rPr>
              <a:t>Department of Defense</a:t>
            </a:r>
          </a:p>
          <a:p>
            <a:pPr algn="ctr">
              <a:spcBef>
                <a:spcPct val="0"/>
              </a:spcBef>
              <a:buClrTx/>
              <a:buSzTx/>
              <a:buFontTx/>
              <a:buNone/>
            </a:pPr>
            <a:r>
              <a:rPr lang="en-US" altLang="en-US" sz="2400">
                <a:solidFill>
                  <a:schemeClr val="accent2"/>
                </a:solidFill>
                <a:latin typeface="Times New Roman" panose="02020603050405020304" pitchFamily="18" charset="0"/>
              </a:rPr>
              <a:t>General Counsel</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50" name="Organization Chart 71"/>
          <p:cNvGrpSpPr>
            <a:grpSpLocks noChangeAspect="1"/>
          </p:cNvGrpSpPr>
          <p:nvPr/>
        </p:nvGrpSpPr>
        <p:grpSpPr bwMode="auto">
          <a:xfrm>
            <a:off x="0" y="152400"/>
            <a:ext cx="8991600" cy="5486400"/>
            <a:chOff x="48" y="48"/>
            <a:chExt cx="5664" cy="3456"/>
          </a:xfrm>
        </p:grpSpPr>
        <p:cxnSp>
          <p:nvCxnSpPr>
            <p:cNvPr id="27655" name="_s272488"/>
            <p:cNvCxnSpPr>
              <a:cxnSpLocks noChangeShapeType="1"/>
              <a:stCxn id="33" idx="6"/>
              <a:endCxn id="20" idx="2"/>
            </p:cNvCxnSpPr>
            <p:nvPr/>
          </p:nvCxnSpPr>
          <p:spPr bwMode="auto">
            <a:xfrm rot="5400000" flipH="1">
              <a:off x="3485" y="881"/>
              <a:ext cx="1107" cy="2652"/>
            </a:xfrm>
            <a:prstGeom prst="bentConnector3">
              <a:avLst>
                <a:gd name="adj1" fmla="val 650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56" name="_s272486"/>
            <p:cNvCxnSpPr>
              <a:cxnSpLocks noChangeShapeType="1"/>
              <a:stCxn id="32" idx="6"/>
              <a:endCxn id="20" idx="2"/>
            </p:cNvCxnSpPr>
            <p:nvPr/>
          </p:nvCxnSpPr>
          <p:spPr bwMode="auto">
            <a:xfrm rot="5400000" flipH="1">
              <a:off x="3115" y="1251"/>
              <a:ext cx="1107" cy="1911"/>
            </a:xfrm>
            <a:prstGeom prst="bentConnector3">
              <a:avLst>
                <a:gd name="adj1" fmla="val 650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57" name="_s272484"/>
            <p:cNvCxnSpPr>
              <a:cxnSpLocks noChangeShapeType="1"/>
              <a:stCxn id="20" idx="2"/>
              <a:endCxn id="31" idx="7"/>
            </p:cNvCxnSpPr>
            <p:nvPr/>
          </p:nvCxnSpPr>
          <p:spPr bwMode="auto">
            <a:xfrm rot="16200000" flipH="1">
              <a:off x="2756" y="1610"/>
              <a:ext cx="1038" cy="1123"/>
            </a:xfrm>
            <a:prstGeom prst="bentConnector3">
              <a:avLst>
                <a:gd name="adj1" fmla="val 99324"/>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58" name="_s272482"/>
            <p:cNvCxnSpPr>
              <a:cxnSpLocks noChangeShapeType="1"/>
              <a:stCxn id="30" idx="6"/>
              <a:endCxn id="20" idx="2"/>
            </p:cNvCxnSpPr>
            <p:nvPr/>
          </p:nvCxnSpPr>
          <p:spPr bwMode="auto">
            <a:xfrm rot="5400000" flipH="1">
              <a:off x="2304" y="2062"/>
              <a:ext cx="1107" cy="289"/>
            </a:xfrm>
            <a:prstGeom prst="bentConnector3">
              <a:avLst>
                <a:gd name="adj1" fmla="val 650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59" name="_s272480"/>
            <p:cNvCxnSpPr>
              <a:cxnSpLocks noChangeShapeType="1"/>
              <a:stCxn id="29" idx="6"/>
              <a:endCxn id="20" idx="2"/>
            </p:cNvCxnSpPr>
            <p:nvPr/>
          </p:nvCxnSpPr>
          <p:spPr bwMode="auto">
            <a:xfrm rot="-5400000">
              <a:off x="1372" y="1418"/>
              <a:ext cx="1106" cy="1576"/>
            </a:xfrm>
            <a:prstGeom prst="bentConnector3">
              <a:avLst>
                <a:gd name="adj1" fmla="val 6509"/>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0" name="_s272478"/>
            <p:cNvCxnSpPr>
              <a:cxnSpLocks noChangeShapeType="1"/>
              <a:stCxn id="28" idx="6"/>
              <a:endCxn id="20" idx="2"/>
            </p:cNvCxnSpPr>
            <p:nvPr/>
          </p:nvCxnSpPr>
          <p:spPr bwMode="auto">
            <a:xfrm rot="-5400000">
              <a:off x="1002" y="1047"/>
              <a:ext cx="1106" cy="2317"/>
            </a:xfrm>
            <a:prstGeom prst="bentConnector3">
              <a:avLst>
                <a:gd name="adj1" fmla="val 6509"/>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1" name="_s272476"/>
            <p:cNvCxnSpPr>
              <a:cxnSpLocks noChangeShapeType="1"/>
              <a:stCxn id="27" idx="6"/>
              <a:endCxn id="20" idx="2"/>
            </p:cNvCxnSpPr>
            <p:nvPr/>
          </p:nvCxnSpPr>
          <p:spPr bwMode="auto">
            <a:xfrm rot="5400000" flipH="1">
              <a:off x="3940" y="426"/>
              <a:ext cx="198" cy="2652"/>
            </a:xfrm>
            <a:prstGeom prst="bentConnector3">
              <a:avLst>
                <a:gd name="adj1" fmla="val 36366"/>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2" name="_s272474"/>
            <p:cNvCxnSpPr>
              <a:cxnSpLocks noChangeShapeType="1"/>
              <a:stCxn id="26" idx="6"/>
              <a:endCxn id="20" idx="2"/>
            </p:cNvCxnSpPr>
            <p:nvPr/>
          </p:nvCxnSpPr>
          <p:spPr bwMode="auto">
            <a:xfrm rot="5400000" flipH="1">
              <a:off x="3570" y="796"/>
              <a:ext cx="198" cy="1911"/>
            </a:xfrm>
            <a:prstGeom prst="bentConnector3">
              <a:avLst>
                <a:gd name="adj1" fmla="val 36366"/>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3" name="_s272472"/>
            <p:cNvCxnSpPr>
              <a:cxnSpLocks noChangeShapeType="1"/>
              <a:stCxn id="25" idx="6"/>
              <a:endCxn id="20" idx="2"/>
            </p:cNvCxnSpPr>
            <p:nvPr/>
          </p:nvCxnSpPr>
          <p:spPr bwMode="auto">
            <a:xfrm rot="5400000" flipH="1">
              <a:off x="3199" y="1167"/>
              <a:ext cx="198" cy="1169"/>
            </a:xfrm>
            <a:prstGeom prst="bentConnector3">
              <a:avLst>
                <a:gd name="adj1" fmla="val 36366"/>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4" name="_s272470"/>
            <p:cNvCxnSpPr>
              <a:cxnSpLocks noChangeShapeType="1"/>
              <a:stCxn id="24" idx="6"/>
              <a:endCxn id="20" idx="2"/>
            </p:cNvCxnSpPr>
            <p:nvPr/>
          </p:nvCxnSpPr>
          <p:spPr bwMode="auto">
            <a:xfrm rot="5400000" flipH="1">
              <a:off x="2836" y="1530"/>
              <a:ext cx="198" cy="444"/>
            </a:xfrm>
            <a:prstGeom prst="bentConnector3">
              <a:avLst>
                <a:gd name="adj1" fmla="val 36366"/>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5" name="_s272468"/>
            <p:cNvCxnSpPr>
              <a:cxnSpLocks noChangeShapeType="1"/>
              <a:stCxn id="27673" idx="6"/>
              <a:endCxn id="20" idx="2"/>
            </p:cNvCxnSpPr>
            <p:nvPr/>
          </p:nvCxnSpPr>
          <p:spPr bwMode="auto">
            <a:xfrm rot="5400000" flipH="1" flipV="1">
              <a:off x="2481" y="1592"/>
              <a:ext cx="171" cy="29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6" name="_s272466"/>
            <p:cNvCxnSpPr>
              <a:cxnSpLocks noChangeShapeType="1"/>
              <a:stCxn id="22" idx="6"/>
              <a:endCxn id="20" idx="2"/>
            </p:cNvCxnSpPr>
            <p:nvPr/>
          </p:nvCxnSpPr>
          <p:spPr bwMode="auto">
            <a:xfrm rot="5400000" flipH="1" flipV="1">
              <a:off x="1956" y="1068"/>
              <a:ext cx="171" cy="134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7" name="_s272464"/>
            <p:cNvCxnSpPr>
              <a:cxnSpLocks noChangeShapeType="1"/>
              <a:stCxn id="21" idx="6"/>
              <a:endCxn id="20" idx="2"/>
            </p:cNvCxnSpPr>
            <p:nvPr/>
          </p:nvCxnSpPr>
          <p:spPr bwMode="auto">
            <a:xfrm rot="-5400000">
              <a:off x="1456" y="593"/>
              <a:ext cx="198" cy="2317"/>
            </a:xfrm>
            <a:prstGeom prst="bentConnector3">
              <a:avLst>
                <a:gd name="adj1" fmla="val 36366"/>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8" name="_s272461"/>
            <p:cNvCxnSpPr>
              <a:cxnSpLocks noChangeShapeType="1"/>
              <a:stCxn id="20" idx="6"/>
              <a:endCxn id="19" idx="2"/>
            </p:cNvCxnSpPr>
            <p:nvPr/>
          </p:nvCxnSpPr>
          <p:spPr bwMode="auto">
            <a:xfrm rot="-5400000">
              <a:off x="2613" y="849"/>
              <a:ext cx="201"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 name="_s272456"/>
            <p:cNvSpPr>
              <a:spLocks noChangeArrowheads="1"/>
            </p:cNvSpPr>
            <p:nvPr/>
          </p:nvSpPr>
          <p:spPr bwMode="auto">
            <a:xfrm>
              <a:off x="1948" y="48"/>
              <a:ext cx="1529" cy="701"/>
            </a:xfrm>
            <a:prstGeom prst="bevel">
              <a:avLst>
                <a:gd name="adj" fmla="val 12500"/>
              </a:avLst>
            </a:prstGeom>
            <a:gradFill rotWithShape="1">
              <a:gsLst>
                <a:gs pos="0">
                  <a:schemeClr val="accent2"/>
                </a:gs>
                <a:gs pos="50000">
                  <a:schemeClr val="accent2">
                    <a:gamma/>
                    <a:tint val="0"/>
                    <a:invGamma/>
                  </a:schemeClr>
                </a:gs>
                <a:gs pos="100000">
                  <a:schemeClr val="accent2"/>
                </a:gs>
              </a:gsLst>
              <a:lin ang="18900000" scaled="1"/>
            </a:gradFill>
            <a:ln w="3175">
              <a:solidFill>
                <a:schemeClr val="accent2"/>
              </a:solidFill>
              <a:miter lim="800000"/>
              <a:headEnd/>
              <a:tailEnd/>
            </a:ln>
            <a:effectLst/>
          </p:spPr>
          <p:txBody>
            <a:bodyPr wrap="none" lIns="0" tIns="0" rIns="0" bIns="0" anchor="ctr"/>
            <a:lstStyle/>
            <a:p>
              <a:pPr marL="628650" algn="ctr" eaLnBrk="1" hangingPunct="1">
                <a:defRPr/>
              </a:pPr>
              <a:r>
                <a:rPr lang="en-US" sz="1200" b="1" dirty="0" smtClean="0">
                  <a:cs typeface="+mn-cs"/>
                </a:rPr>
                <a:t>SECDEF</a:t>
              </a:r>
              <a:r>
                <a:rPr lang="en-US" sz="1200" b="1" dirty="0">
                  <a:cs typeface="+mn-cs"/>
                </a:rPr>
                <a:t/>
              </a:r>
              <a:br>
                <a:rPr lang="en-US" sz="1200" b="1" dirty="0">
                  <a:cs typeface="+mn-cs"/>
                </a:rPr>
              </a:br>
              <a:r>
                <a:rPr lang="en-US" sz="1200" b="1" dirty="0" smtClean="0">
                  <a:cs typeface="+mn-cs"/>
                </a:rPr>
                <a:t>Mark </a:t>
              </a:r>
              <a:r>
                <a:rPr lang="en-US" sz="1200" b="1" dirty="0" err="1" smtClean="0">
                  <a:cs typeface="+mn-cs"/>
                </a:rPr>
                <a:t>Esper</a:t>
              </a:r>
              <a:endParaRPr lang="en-US" sz="1200" b="1" dirty="0">
                <a:cs typeface="+mn-cs"/>
              </a:endParaRPr>
            </a:p>
          </p:txBody>
        </p:sp>
        <p:sp>
          <p:nvSpPr>
            <p:cNvPr id="20" name="_s272458"/>
            <p:cNvSpPr>
              <a:spLocks noChangeArrowheads="1"/>
            </p:cNvSpPr>
            <p:nvPr/>
          </p:nvSpPr>
          <p:spPr bwMode="auto">
            <a:xfrm>
              <a:off x="1948" y="950"/>
              <a:ext cx="1529" cy="703"/>
            </a:xfrm>
            <a:prstGeom prst="bevel">
              <a:avLst>
                <a:gd name="adj" fmla="val 12500"/>
              </a:avLst>
            </a:prstGeom>
            <a:gradFill rotWithShape="1">
              <a:gsLst>
                <a:gs pos="0">
                  <a:schemeClr val="accent2"/>
                </a:gs>
                <a:gs pos="50000">
                  <a:schemeClr val="accent2">
                    <a:gamma/>
                    <a:tint val="0"/>
                    <a:invGamma/>
                  </a:schemeClr>
                </a:gs>
                <a:gs pos="100000">
                  <a:schemeClr val="accent2"/>
                </a:gs>
              </a:gsLst>
              <a:lin ang="18900000" scaled="1"/>
            </a:gradFill>
            <a:ln w="3175">
              <a:solidFill>
                <a:schemeClr val="accent2"/>
              </a:solidFill>
              <a:miter lim="800000"/>
              <a:headEnd/>
              <a:tailEnd/>
            </a:ln>
          </p:spPr>
          <p:txBody>
            <a:bodyPr wrap="none" lIns="0" tIns="0" rIns="0" bIns="0" anchor="ctr"/>
            <a:lstStyle/>
            <a:p>
              <a:pPr marL="628650" algn="ctr" eaLnBrk="1" hangingPunct="1">
                <a:defRPr/>
              </a:pPr>
              <a:r>
                <a:rPr lang="en-US" sz="1200" b="1" dirty="0">
                  <a:cs typeface="+mn-cs"/>
                </a:rPr>
                <a:t>Deputy </a:t>
              </a:r>
            </a:p>
            <a:p>
              <a:pPr marL="628650" algn="ctr" eaLnBrk="1" hangingPunct="1">
                <a:defRPr/>
              </a:pPr>
              <a:r>
                <a:rPr lang="en-US" sz="1200" b="1" dirty="0">
                  <a:cs typeface="+mn-cs"/>
                </a:rPr>
                <a:t>Secretary of Defense</a:t>
              </a:r>
              <a:br>
                <a:rPr lang="en-US" sz="1200" b="1" dirty="0">
                  <a:cs typeface="+mn-cs"/>
                </a:rPr>
              </a:br>
              <a:r>
                <a:rPr lang="en-US" sz="1200" b="1" dirty="0" smtClean="0">
                  <a:cs typeface="+mn-cs"/>
                </a:rPr>
                <a:t>David Norquist</a:t>
              </a:r>
              <a:endParaRPr lang="en-US" sz="1200" b="1" dirty="0">
                <a:cs typeface="+mn-cs"/>
              </a:endParaRPr>
            </a:p>
          </p:txBody>
        </p:sp>
        <p:sp>
          <p:nvSpPr>
            <p:cNvPr id="21" name="_s272463"/>
            <p:cNvSpPr>
              <a:spLocks noChangeArrowheads="1"/>
            </p:cNvSpPr>
            <p:nvPr/>
          </p:nvSpPr>
          <p:spPr bwMode="auto">
            <a:xfrm>
              <a:off x="48" y="1851"/>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ATSD</a:t>
              </a:r>
            </a:p>
            <a:p>
              <a:pPr algn="ctr" eaLnBrk="1" hangingPunct="1">
                <a:defRPr/>
              </a:pPr>
              <a:r>
                <a:rPr lang="en-US" sz="900" b="1">
                  <a:cs typeface="+mn-cs"/>
                </a:rPr>
                <a:t>(Civil Support)</a:t>
              </a:r>
            </a:p>
          </p:txBody>
        </p:sp>
        <p:sp>
          <p:nvSpPr>
            <p:cNvPr id="22" name="_s272465"/>
            <p:cNvSpPr>
              <a:spLocks noChangeArrowheads="1"/>
            </p:cNvSpPr>
            <p:nvPr/>
          </p:nvSpPr>
          <p:spPr bwMode="auto">
            <a:xfrm>
              <a:off x="773" y="1824"/>
              <a:ext cx="1195" cy="789"/>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r" eaLnBrk="1" hangingPunct="1">
                <a:defRPr/>
              </a:pPr>
              <a:r>
                <a:rPr lang="en-US" sz="1100" b="1" dirty="0">
                  <a:cs typeface="+mn-cs"/>
                </a:rPr>
                <a:t>DoD IG </a:t>
              </a:r>
              <a:r>
                <a:rPr lang="en-US" sz="1100" b="1" dirty="0" smtClean="0">
                  <a:cs typeface="+mn-cs"/>
                </a:rPr>
                <a:t>Acting</a:t>
              </a:r>
            </a:p>
            <a:p>
              <a:pPr algn="r" eaLnBrk="1" hangingPunct="1">
                <a:defRPr/>
              </a:pPr>
              <a:r>
                <a:rPr lang="en-US" sz="1100" b="1" dirty="0" smtClean="0">
                  <a:cs typeface="+mn-cs"/>
                </a:rPr>
                <a:t> </a:t>
              </a:r>
              <a:r>
                <a:rPr lang="en-US" sz="1100" b="1" dirty="0" smtClean="0">
                  <a:cs typeface="+mn-cs"/>
                </a:rPr>
                <a:t>Sean O’Donnell</a:t>
              </a:r>
              <a:endParaRPr lang="en-US" sz="1100" b="1" dirty="0" smtClean="0">
                <a:cs typeface="+mn-cs"/>
              </a:endParaRPr>
            </a:p>
            <a:p>
              <a:pPr algn="ctr" eaLnBrk="1" hangingPunct="1">
                <a:defRPr/>
              </a:pPr>
              <a:endParaRPr lang="en-US" sz="1100" b="1" dirty="0">
                <a:cs typeface="+mn-cs"/>
              </a:endParaRPr>
            </a:p>
            <a:p>
              <a:pPr algn="ctr" eaLnBrk="1" hangingPunct="1">
                <a:defRPr/>
              </a:pPr>
              <a:endParaRPr lang="en-US" sz="1200" b="1" dirty="0">
                <a:cs typeface="+mn-cs"/>
              </a:endParaRPr>
            </a:p>
            <a:p>
              <a:pPr algn="ctr" eaLnBrk="1" hangingPunct="1">
                <a:defRPr/>
              </a:pPr>
              <a:endParaRPr lang="en-US" sz="1200" b="1" dirty="0">
                <a:cs typeface="+mn-cs"/>
              </a:endParaRPr>
            </a:p>
          </p:txBody>
        </p:sp>
        <p:sp>
          <p:nvSpPr>
            <p:cNvPr id="27673" name="_s272467"/>
            <p:cNvSpPr>
              <a:spLocks noChangeArrowheads="1"/>
            </p:cNvSpPr>
            <p:nvPr/>
          </p:nvSpPr>
          <p:spPr bwMode="auto">
            <a:xfrm>
              <a:off x="2032" y="1824"/>
              <a:ext cx="777" cy="789"/>
            </a:xfrm>
            <a:prstGeom prst="bevel">
              <a:avLst>
                <a:gd name="adj" fmla="val 12500"/>
              </a:avLst>
            </a:prstGeom>
            <a:gradFill rotWithShape="1">
              <a:gsLst>
                <a:gs pos="0">
                  <a:srgbClr val="FF6600"/>
                </a:gs>
                <a:gs pos="50000">
                  <a:srgbClr val="FFDFC9"/>
                </a:gs>
                <a:gs pos="100000">
                  <a:srgbClr val="FF6600"/>
                </a:gs>
              </a:gsLst>
              <a:lin ang="18900000" scaled="1"/>
            </a:gradFill>
            <a:ln w="3175">
              <a:solidFill>
                <a:schemeClr val="hlink"/>
              </a:solidFill>
              <a:miter lim="800000"/>
              <a:headEnd/>
              <a:tailEnd/>
            </a:ln>
          </p:spPr>
          <p:txBody>
            <a:bodyPr lIns="0" tIns="0" rIns="0" bIns="0"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100" b="1" dirty="0">
                  <a:latin typeface="Times New Roman" panose="02020603050405020304" pitchFamily="18" charset="0"/>
                </a:rPr>
                <a:t>Senior Intelligence Oversight Official (SIOO) </a:t>
              </a:r>
            </a:p>
          </p:txBody>
        </p:sp>
        <p:sp>
          <p:nvSpPr>
            <p:cNvPr id="24" name="_s272469"/>
            <p:cNvSpPr>
              <a:spLocks noChangeArrowheads="1"/>
            </p:cNvSpPr>
            <p:nvPr/>
          </p:nvSpPr>
          <p:spPr bwMode="auto">
            <a:xfrm>
              <a:off x="2809" y="1851"/>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General</a:t>
              </a:r>
            </a:p>
            <a:p>
              <a:pPr algn="ctr" eaLnBrk="1" hangingPunct="1">
                <a:defRPr/>
              </a:pPr>
              <a:r>
                <a:rPr lang="en-US" sz="900" b="1">
                  <a:cs typeface="+mn-cs"/>
                </a:rPr>
                <a:t>Counsel</a:t>
              </a:r>
            </a:p>
          </p:txBody>
        </p:sp>
        <p:sp>
          <p:nvSpPr>
            <p:cNvPr id="25" name="_s272471"/>
            <p:cNvSpPr>
              <a:spLocks noChangeArrowheads="1"/>
            </p:cNvSpPr>
            <p:nvPr/>
          </p:nvSpPr>
          <p:spPr bwMode="auto">
            <a:xfrm>
              <a:off x="3534" y="1851"/>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ASD</a:t>
              </a:r>
            </a:p>
            <a:p>
              <a:pPr algn="ctr" eaLnBrk="1" hangingPunct="1">
                <a:defRPr/>
              </a:pPr>
              <a:r>
                <a:rPr lang="en-US" sz="900" b="1">
                  <a:cs typeface="+mn-cs"/>
                </a:rPr>
                <a:t>(Legislative</a:t>
              </a:r>
            </a:p>
            <a:p>
              <a:pPr algn="ctr" eaLnBrk="1" hangingPunct="1">
                <a:defRPr/>
              </a:pPr>
              <a:r>
                <a:rPr lang="en-US" sz="900" b="1">
                  <a:cs typeface="+mn-cs"/>
                </a:rPr>
                <a:t>Affairs)</a:t>
              </a:r>
            </a:p>
          </p:txBody>
        </p:sp>
        <p:sp>
          <p:nvSpPr>
            <p:cNvPr id="26" name="_s272473"/>
            <p:cNvSpPr>
              <a:spLocks noChangeArrowheads="1"/>
            </p:cNvSpPr>
            <p:nvPr/>
          </p:nvSpPr>
          <p:spPr bwMode="auto">
            <a:xfrm>
              <a:off x="4275" y="1851"/>
              <a:ext cx="697"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ASD</a:t>
              </a:r>
            </a:p>
            <a:p>
              <a:pPr algn="ctr" eaLnBrk="1" hangingPunct="1">
                <a:defRPr/>
              </a:pPr>
              <a:r>
                <a:rPr lang="en-US" sz="900" b="1">
                  <a:cs typeface="+mn-cs"/>
                </a:rPr>
                <a:t>(Public Affairs)</a:t>
              </a:r>
            </a:p>
          </p:txBody>
        </p:sp>
        <p:sp>
          <p:nvSpPr>
            <p:cNvPr id="27" name="_s272475"/>
            <p:cNvSpPr>
              <a:spLocks noChangeArrowheads="1"/>
            </p:cNvSpPr>
            <p:nvPr/>
          </p:nvSpPr>
          <p:spPr bwMode="auto">
            <a:xfrm>
              <a:off x="5017" y="1851"/>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Director</a:t>
              </a:r>
            </a:p>
            <a:p>
              <a:pPr algn="ctr" eaLnBrk="1" hangingPunct="1">
                <a:defRPr/>
              </a:pPr>
              <a:r>
                <a:rPr lang="en-US" sz="900" b="1">
                  <a:cs typeface="+mn-cs"/>
                </a:rPr>
                <a:t>Administration</a:t>
              </a:r>
            </a:p>
            <a:p>
              <a:pPr algn="ctr" eaLnBrk="1" hangingPunct="1">
                <a:defRPr/>
              </a:pPr>
              <a:r>
                <a:rPr lang="en-US" sz="900" b="1">
                  <a:cs typeface="+mn-cs"/>
                </a:rPr>
                <a:t>and Management</a:t>
              </a:r>
            </a:p>
          </p:txBody>
        </p:sp>
        <p:sp>
          <p:nvSpPr>
            <p:cNvPr id="28" name="_s272477"/>
            <p:cNvSpPr>
              <a:spLocks noChangeArrowheads="1"/>
            </p:cNvSpPr>
            <p:nvPr/>
          </p:nvSpPr>
          <p:spPr bwMode="auto">
            <a:xfrm>
              <a:off x="48" y="2759"/>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USD</a:t>
              </a:r>
            </a:p>
            <a:p>
              <a:pPr algn="ctr" eaLnBrk="1" hangingPunct="1">
                <a:defRPr/>
              </a:pPr>
              <a:r>
                <a:rPr lang="en-US" sz="900" b="1">
                  <a:cs typeface="+mn-cs"/>
                </a:rPr>
                <a:t>(Policy)</a:t>
              </a:r>
            </a:p>
          </p:txBody>
        </p:sp>
        <p:sp>
          <p:nvSpPr>
            <p:cNvPr id="29" name="_s272479"/>
            <p:cNvSpPr>
              <a:spLocks noChangeArrowheads="1"/>
            </p:cNvSpPr>
            <p:nvPr/>
          </p:nvSpPr>
          <p:spPr bwMode="auto">
            <a:xfrm>
              <a:off x="789" y="2759"/>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USD</a:t>
              </a:r>
            </a:p>
            <a:p>
              <a:pPr algn="ctr" eaLnBrk="1" hangingPunct="1">
                <a:defRPr/>
              </a:pPr>
              <a:r>
                <a:rPr lang="en-US" sz="900" b="1">
                  <a:cs typeface="+mn-cs"/>
                </a:rPr>
                <a:t>(Comptroller)</a:t>
              </a:r>
            </a:p>
          </p:txBody>
        </p:sp>
        <p:sp>
          <p:nvSpPr>
            <p:cNvPr id="30" name="_s272481"/>
            <p:cNvSpPr>
              <a:spLocks noChangeArrowheads="1"/>
            </p:cNvSpPr>
            <p:nvPr/>
          </p:nvSpPr>
          <p:spPr bwMode="auto">
            <a:xfrm>
              <a:off x="2654" y="2760"/>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USD</a:t>
              </a:r>
            </a:p>
            <a:p>
              <a:pPr algn="ctr" eaLnBrk="1" hangingPunct="1">
                <a:defRPr/>
              </a:pPr>
              <a:r>
                <a:rPr lang="en-US" sz="900" b="1">
                  <a:cs typeface="+mn-cs"/>
                </a:rPr>
                <a:t>(Personnel &amp;</a:t>
              </a:r>
            </a:p>
            <a:p>
              <a:pPr algn="ctr" eaLnBrk="1" hangingPunct="1">
                <a:defRPr/>
              </a:pPr>
              <a:r>
                <a:rPr lang="en-US" sz="900" b="1">
                  <a:cs typeface="+mn-cs"/>
                </a:rPr>
                <a:t>Readiness)</a:t>
              </a:r>
            </a:p>
          </p:txBody>
        </p:sp>
        <p:sp>
          <p:nvSpPr>
            <p:cNvPr id="31" name="_s272483"/>
            <p:cNvSpPr>
              <a:spLocks noChangeArrowheads="1"/>
            </p:cNvSpPr>
            <p:nvPr/>
          </p:nvSpPr>
          <p:spPr bwMode="auto">
            <a:xfrm>
              <a:off x="3488" y="2604"/>
              <a:ext cx="695" cy="852"/>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1100" b="1">
                  <a:cs typeface="+mn-cs"/>
                </a:rPr>
                <a:t>USD</a:t>
              </a:r>
            </a:p>
            <a:p>
              <a:pPr algn="ctr" eaLnBrk="1" hangingPunct="1">
                <a:defRPr/>
              </a:pPr>
              <a:r>
                <a:rPr lang="en-US" sz="1100" b="1">
                  <a:cs typeface="+mn-cs"/>
                </a:rPr>
                <a:t>(Intelligence)</a:t>
              </a:r>
            </a:p>
            <a:p>
              <a:pPr algn="ctr" eaLnBrk="1" hangingPunct="1">
                <a:defRPr/>
              </a:pPr>
              <a:endParaRPr lang="en-US" sz="1100" b="1">
                <a:cs typeface="+mn-cs"/>
              </a:endParaRPr>
            </a:p>
            <a:p>
              <a:pPr algn="ctr" eaLnBrk="1" hangingPunct="1">
                <a:defRPr/>
              </a:pPr>
              <a:endParaRPr lang="en-US" sz="1100" b="1">
                <a:cs typeface="+mn-cs"/>
              </a:endParaRPr>
            </a:p>
            <a:p>
              <a:pPr algn="ctr" eaLnBrk="1" hangingPunct="1">
                <a:defRPr/>
              </a:pPr>
              <a:endParaRPr lang="en-US" sz="1200" b="1">
                <a:cs typeface="+mn-cs"/>
              </a:endParaRPr>
            </a:p>
            <a:p>
              <a:pPr algn="ctr" eaLnBrk="1" hangingPunct="1">
                <a:defRPr/>
              </a:pPr>
              <a:endParaRPr lang="en-US" sz="1200" b="1">
                <a:cs typeface="+mn-cs"/>
              </a:endParaRPr>
            </a:p>
          </p:txBody>
        </p:sp>
        <p:sp>
          <p:nvSpPr>
            <p:cNvPr id="32" name="_s272485"/>
            <p:cNvSpPr>
              <a:spLocks noChangeArrowheads="1"/>
            </p:cNvSpPr>
            <p:nvPr/>
          </p:nvSpPr>
          <p:spPr bwMode="auto">
            <a:xfrm>
              <a:off x="4276" y="2760"/>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Director</a:t>
              </a:r>
            </a:p>
            <a:p>
              <a:pPr algn="ctr" eaLnBrk="1" hangingPunct="1">
                <a:defRPr/>
              </a:pPr>
              <a:r>
                <a:rPr lang="en-US" sz="900" b="1">
                  <a:cs typeface="+mn-cs"/>
                </a:rPr>
                <a:t>Operational Test</a:t>
              </a:r>
            </a:p>
            <a:p>
              <a:pPr algn="ctr" eaLnBrk="1" hangingPunct="1">
                <a:defRPr/>
              </a:pPr>
              <a:r>
                <a:rPr lang="en-US" sz="900" b="1">
                  <a:cs typeface="+mn-cs"/>
                </a:rPr>
                <a:t>&amp; Evaluation</a:t>
              </a:r>
            </a:p>
          </p:txBody>
        </p:sp>
        <p:sp>
          <p:nvSpPr>
            <p:cNvPr id="33" name="_s272487"/>
            <p:cNvSpPr>
              <a:spLocks noChangeArrowheads="1"/>
            </p:cNvSpPr>
            <p:nvPr/>
          </p:nvSpPr>
          <p:spPr bwMode="auto">
            <a:xfrm>
              <a:off x="5017" y="2760"/>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USD</a:t>
              </a:r>
            </a:p>
            <a:p>
              <a:pPr algn="ctr" eaLnBrk="1" hangingPunct="1">
                <a:defRPr/>
              </a:pPr>
              <a:r>
                <a:rPr lang="en-US" sz="900" b="1">
                  <a:cs typeface="+mn-cs"/>
                </a:rPr>
                <a:t>(Acquisition</a:t>
              </a:r>
            </a:p>
            <a:p>
              <a:pPr algn="ctr" eaLnBrk="1" hangingPunct="1">
                <a:defRPr/>
              </a:pPr>
              <a:r>
                <a:rPr lang="en-US" sz="900" b="1">
                  <a:cs typeface="+mn-cs"/>
                </a:rPr>
                <a:t>Technology</a:t>
              </a:r>
            </a:p>
            <a:p>
              <a:pPr algn="ctr" eaLnBrk="1" hangingPunct="1">
                <a:defRPr/>
              </a:pPr>
              <a:r>
                <a:rPr lang="en-US" sz="900" b="1">
                  <a:cs typeface="+mn-cs"/>
                </a:rPr>
                <a:t>and Logistics)</a:t>
              </a:r>
            </a:p>
          </p:txBody>
        </p:sp>
        <p:sp>
          <p:nvSpPr>
            <p:cNvPr id="27684" name="Picture 107" descr="Portrait of Secretary Gates, click to view his official portrait">
              <a:hlinkClick r:id="rId3"/>
            </p:cNvPr>
            <p:cNvSpPr>
              <a:spLocks noChangeAspect="1" noChangeArrowheads="1"/>
            </p:cNvSpPr>
            <p:nvPr/>
          </p:nvSpPr>
          <p:spPr bwMode="auto">
            <a:xfrm>
              <a:off x="2027" y="129"/>
              <a:ext cx="407"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7685" name="Picture 109" descr="Portrait of Deputy Secretary England"/>
            <p:cNvSpPr>
              <a:spLocks noChangeAspect="1" noChangeArrowheads="1"/>
            </p:cNvSpPr>
            <p:nvPr/>
          </p:nvSpPr>
          <p:spPr bwMode="auto">
            <a:xfrm>
              <a:off x="2040" y="1050"/>
              <a:ext cx="38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7686" name="Picture 111" descr="070507-D-6090J-001">
              <a:hlinkClick r:id="rId4" tooltip="James R. Clapper"/>
            </p:cNvPr>
            <p:cNvSpPr>
              <a:spLocks noChangeAspect="1" noChangeArrowheads="1"/>
            </p:cNvSpPr>
            <p:nvPr/>
          </p:nvSpPr>
          <p:spPr bwMode="auto">
            <a:xfrm>
              <a:off x="3680" y="2930"/>
              <a:ext cx="35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7687" name="AutoShape 115"/>
            <p:cNvSpPr>
              <a:spLocks noChangeArrowheads="1"/>
            </p:cNvSpPr>
            <p:nvPr/>
          </p:nvSpPr>
          <p:spPr bwMode="auto">
            <a:xfrm rot="10800000">
              <a:off x="2112" y="2613"/>
              <a:ext cx="576" cy="891"/>
            </a:xfrm>
            <a:prstGeom prst="triangle">
              <a:avLst>
                <a:gd name="adj" fmla="val 50000"/>
              </a:avLst>
            </a:prstGeom>
            <a:pattFill prst="dkDnDiag">
              <a:fgClr>
                <a:schemeClr val="accent2"/>
              </a:fgClr>
              <a:bgClr>
                <a:srgbClr val="FFFF00"/>
              </a:bgClr>
            </a:patt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7688" name="Picture 116" descr="Kicklighterphoto"/>
            <p:cNvSpPr>
              <a:spLocks noChangeAspect="1" noChangeArrowheads="1"/>
            </p:cNvSpPr>
            <p:nvPr/>
          </p:nvSpPr>
          <p:spPr bwMode="auto">
            <a:xfrm>
              <a:off x="1007" y="2174"/>
              <a:ext cx="294"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sp>
        <p:nvSpPr>
          <p:cNvPr id="27651" name="Rectangle 105"/>
          <p:cNvSpPr>
            <a:spLocks noChangeArrowheads="1"/>
          </p:cNvSpPr>
          <p:nvPr/>
        </p:nvSpPr>
        <p:spPr bwMode="auto">
          <a:xfrm>
            <a:off x="457200" y="5638800"/>
            <a:ext cx="83820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olidFill>
                  <a:srgbClr val="FF0000"/>
                </a:solidFill>
                <a:latin typeface="Times New Roman" panose="02020603050405020304" pitchFamily="18" charset="0"/>
              </a:rPr>
              <a:t>RESPONSIBLE FOR THE OVERSIGHT OF </a:t>
            </a:r>
          </a:p>
          <a:p>
            <a:pPr algn="ctr">
              <a:spcBef>
                <a:spcPct val="0"/>
              </a:spcBef>
              <a:buClrTx/>
              <a:buSzTx/>
              <a:buFontTx/>
              <a:buNone/>
            </a:pPr>
            <a:r>
              <a:rPr lang="en-US" altLang="en-US" sz="2400" b="1">
                <a:solidFill>
                  <a:srgbClr val="FF0000"/>
                </a:solidFill>
                <a:latin typeface="Times New Roman" panose="02020603050405020304" pitchFamily="18" charset="0"/>
              </a:rPr>
              <a:t>ALL INTELLIGENCE / COUNTER INTEL ACTIVITIES</a:t>
            </a:r>
          </a:p>
          <a:p>
            <a:pPr algn="ctr">
              <a:spcBef>
                <a:spcPct val="0"/>
              </a:spcBef>
              <a:buClrTx/>
              <a:buSzTx/>
              <a:buFontTx/>
              <a:buNone/>
            </a:pPr>
            <a:r>
              <a:rPr lang="en-US" altLang="en-US" sz="2400" b="1">
                <a:solidFill>
                  <a:srgbClr val="FF0000"/>
                </a:solidFill>
                <a:latin typeface="Times New Roman" panose="02020603050405020304" pitchFamily="18" charset="0"/>
              </a:rPr>
              <a:t>IN THE DEPARTMENT OF DEFENSE</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6680" y="364731"/>
            <a:ext cx="645166" cy="805655"/>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4913" y="3047253"/>
            <a:ext cx="666684" cy="921498"/>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0114" y="1632745"/>
            <a:ext cx="687662" cy="1078705"/>
          </a:xfrm>
          <a:prstGeom prst="rect">
            <a:avLst/>
          </a:prstGeom>
        </p:spPr>
      </p:pic>
    </p:spTree>
  </p:cSld>
  <p:clrMapOvr>
    <a:masterClrMapping/>
  </p:clrMapOvr>
  <p:transition advClick="0">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95EA5370-7F91-46B7-8BF2-BDE0D289A0DA}" type="slidenum">
              <a:rPr lang="en-US" altLang="en-US" sz="1400"/>
              <a:pPr>
                <a:spcBef>
                  <a:spcPct val="0"/>
                </a:spcBef>
                <a:buClrTx/>
                <a:buSzTx/>
                <a:buFontTx/>
                <a:buNone/>
              </a:pPr>
              <a:t>14</a:t>
            </a:fld>
            <a:endParaRPr lang="en-US" altLang="en-US" sz="1400"/>
          </a:p>
        </p:txBody>
      </p:sp>
      <p:sp>
        <p:nvSpPr>
          <p:cNvPr id="215042" name="Text Box 2"/>
          <p:cNvSpPr txBox="1">
            <a:spLocks noChangeArrowheads="1"/>
          </p:cNvSpPr>
          <p:nvPr/>
        </p:nvSpPr>
        <p:spPr bwMode="auto">
          <a:xfrm>
            <a:off x="990600" y="533400"/>
            <a:ext cx="7924800" cy="550863"/>
          </a:xfrm>
          <a:prstGeom prst="rect">
            <a:avLst/>
          </a:prstGeom>
          <a:noFill/>
          <a:ln w="9525" algn="ctr">
            <a:noFill/>
            <a:miter lim="800000"/>
            <a:headEnd type="none" w="sm" len="sm"/>
            <a:tailEnd type="none" w="sm" len="sm"/>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Intelligence Oversight Triangle</a:t>
            </a:r>
          </a:p>
        </p:txBody>
      </p:sp>
      <p:sp>
        <p:nvSpPr>
          <p:cNvPr id="215047" name="Text Box 7"/>
          <p:cNvSpPr txBox="1">
            <a:spLocks noChangeArrowheads="1"/>
          </p:cNvSpPr>
          <p:nvPr/>
        </p:nvSpPr>
        <p:spPr bwMode="auto">
          <a:xfrm>
            <a:off x="931863" y="6248400"/>
            <a:ext cx="7297737" cy="457200"/>
          </a:xfrm>
          <a:prstGeom prst="rect">
            <a:avLst/>
          </a:prstGeom>
          <a:noFill/>
          <a:ln w="9525">
            <a:noFill/>
            <a:miter lim="800000"/>
            <a:headEnd/>
            <a:tailEnd/>
          </a:ln>
          <a:effectLst/>
        </p:spPr>
        <p:txBody>
          <a:bodyPr wrap="none">
            <a:spAutoFit/>
          </a:bodyPr>
          <a:lstStyle/>
          <a:p>
            <a:pPr algn="ctr" eaLnBrk="1" hangingPunct="1">
              <a:defRPr/>
            </a:pPr>
            <a:r>
              <a:rPr lang="en-US" sz="2400" b="1">
                <a:effectLst>
                  <a:outerShdw blurRad="38100" dist="38100" dir="2700000" algn="tl">
                    <a:srgbClr val="C0C0C0"/>
                  </a:outerShdw>
                </a:effectLst>
                <a:latin typeface="Arial" pitchFamily="34" charset="0"/>
                <a:cs typeface="+mn-cs"/>
              </a:rPr>
              <a:t>A system of checks and balances to mitigate risk</a:t>
            </a:r>
          </a:p>
        </p:txBody>
      </p:sp>
      <p:sp>
        <p:nvSpPr>
          <p:cNvPr id="215062" name="Text Box 22"/>
          <p:cNvSpPr txBox="1">
            <a:spLocks noChangeArrowheads="1"/>
          </p:cNvSpPr>
          <p:nvPr/>
        </p:nvSpPr>
        <p:spPr bwMode="auto">
          <a:xfrm>
            <a:off x="1752600" y="1524000"/>
            <a:ext cx="5835650" cy="822325"/>
          </a:xfrm>
          <a:prstGeom prst="rect">
            <a:avLst/>
          </a:prstGeom>
          <a:noFill/>
          <a:ln w="9525">
            <a:noFill/>
            <a:miter lim="800000"/>
            <a:headEnd/>
            <a:tailEnd/>
          </a:ln>
          <a:effectLst/>
        </p:spPr>
        <p:txBody>
          <a:bodyPr wrap="none">
            <a:spAutoFit/>
          </a:bodyPr>
          <a:lstStyle/>
          <a:p>
            <a:pPr algn="ctr" eaLnBrk="1" hangingPunct="1">
              <a:defRPr/>
            </a:pPr>
            <a:r>
              <a:rPr lang="en-US" sz="2400" b="1">
                <a:effectLst>
                  <a:outerShdw blurRad="38100" dist="38100" dir="2700000" algn="tl">
                    <a:srgbClr val="C0C0C0"/>
                  </a:outerShdw>
                </a:effectLst>
                <a:latin typeface="Arial" pitchFamily="34" charset="0"/>
                <a:cs typeface="+mn-cs"/>
              </a:rPr>
              <a:t>Commanders Remain Responsible for</a:t>
            </a:r>
          </a:p>
          <a:p>
            <a:pPr algn="ctr" eaLnBrk="1" hangingPunct="1">
              <a:defRPr/>
            </a:pPr>
            <a:r>
              <a:rPr lang="en-US" sz="2400" b="1">
                <a:effectLst>
                  <a:outerShdw blurRad="38100" dist="38100" dir="2700000" algn="tl">
                    <a:srgbClr val="C0C0C0"/>
                  </a:outerShdw>
                </a:effectLst>
                <a:latin typeface="Arial" pitchFamily="34" charset="0"/>
                <a:cs typeface="+mn-cs"/>
              </a:rPr>
              <a:t>Everything the Unit Does or Fails to Do</a:t>
            </a:r>
          </a:p>
        </p:txBody>
      </p:sp>
      <p:sp>
        <p:nvSpPr>
          <p:cNvPr id="29702" name="Line 23"/>
          <p:cNvSpPr>
            <a:spLocks noChangeShapeType="1"/>
          </p:cNvSpPr>
          <p:nvPr/>
        </p:nvSpPr>
        <p:spPr bwMode="auto">
          <a:xfrm>
            <a:off x="1447800" y="2362200"/>
            <a:ext cx="628015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31"/>
          <p:cNvGrpSpPr>
            <a:grpSpLocks/>
          </p:cNvGrpSpPr>
          <p:nvPr/>
        </p:nvGrpSpPr>
        <p:grpSpPr bwMode="auto">
          <a:xfrm>
            <a:off x="0" y="2438400"/>
            <a:ext cx="9067800" cy="3657600"/>
            <a:chOff x="0" y="1536"/>
            <a:chExt cx="5712" cy="2304"/>
          </a:xfrm>
        </p:grpSpPr>
        <p:pic>
          <p:nvPicPr>
            <p:cNvPr id="29704" name="Picture 28" descr="Seal-Official-LoR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 y="2853"/>
              <a:ext cx="970"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Line 3"/>
            <p:cNvSpPr>
              <a:spLocks noChangeShapeType="1"/>
            </p:cNvSpPr>
            <p:nvPr/>
          </p:nvSpPr>
          <p:spPr bwMode="auto">
            <a:xfrm flipV="1">
              <a:off x="1680" y="3360"/>
              <a:ext cx="2016" cy="1"/>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46" name="Text Box 6"/>
            <p:cNvSpPr txBox="1">
              <a:spLocks noChangeArrowheads="1"/>
            </p:cNvSpPr>
            <p:nvPr/>
          </p:nvSpPr>
          <p:spPr bwMode="auto">
            <a:xfrm>
              <a:off x="1896" y="1536"/>
              <a:ext cx="2376" cy="288"/>
            </a:xfrm>
            <a:prstGeom prst="rect">
              <a:avLst/>
            </a:prstGeom>
            <a:noFill/>
            <a:ln w="9525">
              <a:noFill/>
              <a:miter lim="800000"/>
              <a:headEnd/>
              <a:tailEnd/>
            </a:ln>
            <a:effectLst/>
          </p:spPr>
          <p:txBody>
            <a:bodyPr wrap="none">
              <a:spAutoFit/>
            </a:bodyPr>
            <a:lstStyle/>
            <a:p>
              <a:pPr eaLnBrk="1" hangingPunct="1">
                <a:defRPr/>
              </a:pPr>
              <a:r>
                <a:rPr lang="en-US" sz="2400" b="1" i="1">
                  <a:effectLst>
                    <a:outerShdw blurRad="38100" dist="38100" dir="2700000" algn="tl">
                      <a:srgbClr val="C0C0C0"/>
                    </a:outerShdw>
                  </a:effectLst>
                  <a:latin typeface="Arial" pitchFamily="34" charset="0"/>
                  <a:cs typeface="+mn-cs"/>
                </a:rPr>
                <a:t>Intelligence Professional</a:t>
              </a:r>
            </a:p>
          </p:txBody>
        </p:sp>
        <p:sp>
          <p:nvSpPr>
            <p:cNvPr id="215044" name="Text Box 4"/>
            <p:cNvSpPr txBox="1">
              <a:spLocks noChangeArrowheads="1"/>
            </p:cNvSpPr>
            <p:nvPr/>
          </p:nvSpPr>
          <p:spPr bwMode="auto">
            <a:xfrm>
              <a:off x="0" y="2448"/>
              <a:ext cx="1600" cy="404"/>
            </a:xfrm>
            <a:prstGeom prst="rect">
              <a:avLst/>
            </a:prstGeom>
            <a:noFill/>
            <a:ln w="9525">
              <a:noFill/>
              <a:miter lim="800000"/>
              <a:headEnd/>
              <a:tailEnd/>
            </a:ln>
            <a:effectLst/>
          </p:spPr>
          <p:txBody>
            <a:bodyPr>
              <a:spAutoFit/>
            </a:bodyPr>
            <a:lstStyle/>
            <a:p>
              <a:pPr algn="ctr" eaLnBrk="1" hangingPunct="1">
                <a:defRPr/>
              </a:pPr>
              <a:r>
                <a:rPr lang="en-US" sz="1800" b="1" i="1">
                  <a:effectLst>
                    <a:outerShdw blurRad="38100" dist="38100" dir="2700000" algn="tl">
                      <a:srgbClr val="C0C0C0"/>
                    </a:outerShdw>
                  </a:effectLst>
                  <a:latin typeface="Arial" pitchFamily="34" charset="0"/>
                  <a:cs typeface="+mn-cs"/>
                </a:rPr>
                <a:t>Inspector General</a:t>
              </a:r>
            </a:p>
            <a:p>
              <a:pPr algn="ctr" eaLnBrk="1" hangingPunct="1">
                <a:defRPr/>
              </a:pPr>
              <a:r>
                <a:rPr lang="en-US" sz="1800" b="1" i="1">
                  <a:effectLst>
                    <a:outerShdw blurRad="38100" dist="38100" dir="2700000" algn="tl">
                      <a:srgbClr val="C0C0C0"/>
                    </a:outerShdw>
                  </a:effectLst>
                  <a:latin typeface="Arial" pitchFamily="34" charset="0"/>
                  <a:cs typeface="+mn-cs"/>
                </a:rPr>
                <a:t>of the Marine Corps</a:t>
              </a:r>
            </a:p>
          </p:txBody>
        </p:sp>
        <p:sp>
          <p:nvSpPr>
            <p:cNvPr id="29708" name="Line 20"/>
            <p:cNvSpPr>
              <a:spLocks noChangeShapeType="1"/>
            </p:cNvSpPr>
            <p:nvPr/>
          </p:nvSpPr>
          <p:spPr bwMode="auto">
            <a:xfrm>
              <a:off x="3504" y="2256"/>
              <a:ext cx="781" cy="832"/>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9" name="Line 21"/>
            <p:cNvSpPr>
              <a:spLocks noChangeShapeType="1"/>
            </p:cNvSpPr>
            <p:nvPr/>
          </p:nvSpPr>
          <p:spPr bwMode="auto">
            <a:xfrm flipV="1">
              <a:off x="1584" y="2352"/>
              <a:ext cx="831" cy="624"/>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9710" name="Picture 25" descr="An officer of the Marine Corps who is a judge advocate and a member of the bar of a Federal court or the highest court of a State or territory and who has had at least eight years of experience in legal duties as a commissioned officer may be detailed as Staff Judge Advocate to the Commandant of the Marine Cor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3140"/>
              <a:ext cx="19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27" descr="A gavel is a small ceremonial mallet commonly made of hardwood, typically fashioned with a handle and often struck against a sound block to enhance its sounding qualities. It is used by presiding officers—notably American judges, chairmen, and auctioneers—to call for attention or to punctuate rulings and proclamations. It is customarily struck to indicate the opening and closing of proceedings, giving rise to the phrase &quot;gavel-to-gavel&quot; to describe the entirety of a meeting or session. Robert's Rules of Order provides guidelines on the proper use of the gavel in deliberative assembli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24" y="3280"/>
              <a:ext cx="64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3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6874" t="33594" r="36250" b="35938"/>
            <a:stretch>
              <a:fillRect/>
            </a:stretch>
          </p:blipFill>
          <p:spPr bwMode="auto">
            <a:xfrm>
              <a:off x="2448" y="1777"/>
              <a:ext cx="1104" cy="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3E069AB4-1897-4056-81CF-0B6196A522C9}" type="slidenum">
              <a:rPr lang="en-US" altLang="en-US" sz="1400"/>
              <a:pPr>
                <a:spcBef>
                  <a:spcPct val="0"/>
                </a:spcBef>
                <a:buClrTx/>
                <a:buSzTx/>
                <a:buFontTx/>
                <a:buNone/>
              </a:pPr>
              <a:t>15</a:t>
            </a:fld>
            <a:endParaRPr lang="en-US" altLang="en-US" sz="1400"/>
          </a:p>
        </p:txBody>
      </p:sp>
      <p:sp>
        <p:nvSpPr>
          <p:cNvPr id="220162" name="Rectangle 2"/>
          <p:cNvSpPr>
            <a:spLocks noChangeArrowheads="1"/>
          </p:cNvSpPr>
          <p:nvPr/>
        </p:nvSpPr>
        <p:spPr bwMode="auto">
          <a:xfrm>
            <a:off x="76200" y="1524000"/>
            <a:ext cx="8915400" cy="5334000"/>
          </a:xfrm>
          <a:prstGeom prst="rect">
            <a:avLst/>
          </a:prstGeom>
          <a:noFill/>
          <a:ln w="9525">
            <a:noFill/>
            <a:miter lim="800000"/>
            <a:headEnd/>
            <a:tailEnd/>
          </a:ln>
          <a:effectLst/>
        </p:spPr>
        <p:txBody>
          <a:bodyPr lIns="85888" tIns="42944" rIns="85888" bIns="42944"/>
          <a:lstStyle/>
          <a:p>
            <a:pPr marL="319088" indent="-319088" defTabSz="852488">
              <a:spcBef>
                <a:spcPct val="20000"/>
              </a:spcBef>
              <a:spcAft>
                <a:spcPct val="25000"/>
              </a:spcAft>
              <a:buFontTx/>
              <a:buChar char="•"/>
              <a:defRPr/>
            </a:pPr>
            <a:r>
              <a:rPr lang="en-US" sz="2400" b="1">
                <a:latin typeface="Arial" pitchFamily="34" charset="0"/>
                <a:cs typeface="+mn-cs"/>
              </a:rPr>
              <a:t>Inspections </a:t>
            </a:r>
          </a:p>
          <a:p>
            <a:pPr marL="693738" lvl="1" indent="-266700" defTabSz="852488">
              <a:spcBef>
                <a:spcPct val="20000"/>
              </a:spcBef>
              <a:spcAft>
                <a:spcPct val="25000"/>
              </a:spcAft>
              <a:buFont typeface="Wingdings" pitchFamily="2" charset="2"/>
              <a:buChar char="Ø"/>
              <a:defRPr/>
            </a:pPr>
            <a:r>
              <a:rPr lang="en-US" sz="1800" b="1">
                <a:latin typeface="Arial" pitchFamily="34" charset="0"/>
                <a:cs typeface="+mn-cs"/>
              </a:rPr>
              <a:t> Execution of Intelligence Activities is Generally Good</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Troops Get Trained—Leaders and Contractors Don’t</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Unimaginative Training Leads to Poor Retention </a:t>
            </a:r>
            <a:endParaRPr lang="en-US" sz="1800" b="1" u="sng">
              <a:effectLst>
                <a:outerShdw blurRad="38100" dist="38100" dir="2700000" algn="tl">
                  <a:srgbClr val="C0C0C0"/>
                </a:outerShdw>
              </a:effectLst>
              <a:latin typeface="Arial" pitchFamily="34" charset="0"/>
              <a:cs typeface="+mn-cs"/>
            </a:endParaRP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Lack of Non-Intel Leader Awareness and Emphasis on IO</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Loss of High Demand Low Density Personnel to the Private Sector</a:t>
            </a:r>
            <a:endParaRPr lang="en-US" sz="1200" b="1">
              <a:latin typeface="Arial" pitchFamily="34" charset="0"/>
              <a:cs typeface="+mn-cs"/>
            </a:endParaRPr>
          </a:p>
          <a:p>
            <a:pPr marL="319088" indent="-319088" defTabSz="852488">
              <a:lnSpc>
                <a:spcPct val="90000"/>
              </a:lnSpc>
              <a:spcBef>
                <a:spcPct val="30000"/>
              </a:spcBef>
              <a:spcAft>
                <a:spcPct val="25000"/>
              </a:spcAft>
              <a:buFontTx/>
              <a:buChar char="•"/>
              <a:defRPr/>
            </a:pPr>
            <a:r>
              <a:rPr lang="en-US" sz="2400" b="1">
                <a:latin typeface="Arial" pitchFamily="34" charset="0"/>
                <a:cs typeface="+mn-cs"/>
              </a:rPr>
              <a:t>Reports of Questionable Intelligence Activity </a:t>
            </a:r>
            <a:r>
              <a:rPr lang="en-US" sz="2000" b="1">
                <a:latin typeface="Arial" pitchFamily="34" charset="0"/>
                <a:cs typeface="+mn-cs"/>
              </a:rPr>
              <a:t>(</a:t>
            </a:r>
            <a:r>
              <a:rPr lang="en-US" sz="2000" b="1">
                <a:solidFill>
                  <a:srgbClr val="FF0000"/>
                </a:solidFill>
                <a:latin typeface="Arial" pitchFamily="34" charset="0"/>
                <a:cs typeface="+mn-cs"/>
              </a:rPr>
              <a:t>Procedure 15</a:t>
            </a:r>
            <a:r>
              <a:rPr lang="en-US" sz="2000" b="1">
                <a:latin typeface="Arial" pitchFamily="34" charset="0"/>
                <a:cs typeface="+mn-cs"/>
              </a:rPr>
              <a:t>)</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Conduct of Intelligence Activities without Appropriate Authority</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Personnel Misconduct in the Course of Intelligence Operations</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Failure to Report Questionable Activities</a:t>
            </a:r>
          </a:p>
        </p:txBody>
      </p:sp>
      <p:sp>
        <p:nvSpPr>
          <p:cNvPr id="220163" name="Rectangle 3"/>
          <p:cNvSpPr>
            <a:spLocks noChangeArrowheads="1"/>
          </p:cNvSpPr>
          <p:nvPr/>
        </p:nvSpPr>
        <p:spPr bwMode="auto">
          <a:xfrm>
            <a:off x="1295400" y="381000"/>
            <a:ext cx="6756400" cy="523875"/>
          </a:xfrm>
          <a:prstGeom prst="rect">
            <a:avLst/>
          </a:prstGeom>
          <a:noFill/>
          <a:ln w="9525" algn="ctr">
            <a:noFill/>
            <a:miter lim="800000"/>
            <a:headEnd/>
            <a:tailEnd/>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Trends</a:t>
            </a:r>
          </a:p>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What We Are Seeing in DoD</a:t>
            </a:r>
          </a:p>
        </p:txBody>
      </p:sp>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C09FADC9-DDE3-477E-93D5-FC0567B6A7C0}" type="slidenum">
              <a:rPr lang="en-US" altLang="en-US" sz="1400"/>
              <a:pPr>
                <a:spcBef>
                  <a:spcPct val="0"/>
                </a:spcBef>
                <a:buClrTx/>
                <a:buSzTx/>
                <a:buFontTx/>
                <a:buNone/>
              </a:pPr>
              <a:t>16</a:t>
            </a:fld>
            <a:endParaRPr lang="en-US" altLang="en-US" sz="1400"/>
          </a:p>
        </p:txBody>
      </p:sp>
      <p:sp>
        <p:nvSpPr>
          <p:cNvPr id="33795" name="Rectangle 2"/>
          <p:cNvSpPr>
            <a:spLocks noChangeArrowheads="1"/>
          </p:cNvSpPr>
          <p:nvPr/>
        </p:nvSpPr>
        <p:spPr bwMode="auto">
          <a:xfrm>
            <a:off x="228600" y="2057400"/>
            <a:ext cx="8763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88" tIns="42944" rIns="85888" bIns="42944"/>
          <a:lstStyle>
            <a:lvl1pPr marL="319088" indent="-319088" defTabSz="852488">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066800" indent="-214313" defTabSz="852488">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30000"/>
              </a:spcBef>
              <a:spcAft>
                <a:spcPct val="25000"/>
              </a:spcAft>
              <a:buClrTx/>
              <a:buSzTx/>
              <a:buFont typeface="Wingdings" panose="05000000000000000000" pitchFamily="2" charset="2"/>
              <a:buChar char="Ø"/>
            </a:pPr>
            <a:r>
              <a:rPr lang="en-US" altLang="en-US" sz="2000" b="1"/>
              <a:t>Reporting is Non-Negotiable</a:t>
            </a:r>
            <a:r>
              <a:rPr lang="en-US" altLang="en-US" sz="2000"/>
              <a:t> </a:t>
            </a:r>
          </a:p>
          <a:p>
            <a:pPr>
              <a:lnSpc>
                <a:spcPct val="90000"/>
              </a:lnSpc>
              <a:spcBef>
                <a:spcPct val="30000"/>
              </a:spcBef>
              <a:spcAft>
                <a:spcPct val="25000"/>
              </a:spcAft>
              <a:buClrTx/>
              <a:buSzTx/>
              <a:buFontTx/>
              <a:buChar char="•"/>
            </a:pPr>
            <a:endParaRPr lang="en-US" altLang="en-US" sz="2000"/>
          </a:p>
          <a:p>
            <a:pPr>
              <a:lnSpc>
                <a:spcPct val="90000"/>
              </a:lnSpc>
              <a:spcBef>
                <a:spcPct val="30000"/>
              </a:spcBef>
              <a:spcAft>
                <a:spcPct val="25000"/>
              </a:spcAft>
              <a:buClrTx/>
              <a:buSzTx/>
              <a:buFont typeface="Wingdings" panose="05000000000000000000" pitchFamily="2" charset="2"/>
              <a:buChar char="Ø"/>
            </a:pPr>
            <a:r>
              <a:rPr lang="en-US" altLang="en-US" sz="2000" b="1"/>
              <a:t>Report All Questionable Activity </a:t>
            </a:r>
          </a:p>
          <a:p>
            <a:pPr lvl="2">
              <a:lnSpc>
                <a:spcPct val="90000"/>
              </a:lnSpc>
              <a:spcBef>
                <a:spcPct val="30000"/>
              </a:spcBef>
              <a:spcAft>
                <a:spcPct val="25000"/>
              </a:spcAft>
              <a:buClrTx/>
              <a:buSzTx/>
              <a:buFont typeface="Wingdings" panose="05000000000000000000" pitchFamily="2" charset="2"/>
              <a:buChar char="ü"/>
            </a:pPr>
            <a:r>
              <a:rPr lang="en-US" altLang="en-US" sz="2000" b="1"/>
              <a:t>Confirmed and Possible Violations</a:t>
            </a:r>
          </a:p>
          <a:p>
            <a:pPr>
              <a:lnSpc>
                <a:spcPct val="90000"/>
              </a:lnSpc>
              <a:spcBef>
                <a:spcPct val="30000"/>
              </a:spcBef>
              <a:spcAft>
                <a:spcPct val="25000"/>
              </a:spcAft>
              <a:buClrTx/>
              <a:buSzTx/>
              <a:buFontTx/>
              <a:buChar char="•"/>
            </a:pPr>
            <a:endParaRPr lang="en-US" altLang="en-US" sz="2000" b="1"/>
          </a:p>
          <a:p>
            <a:pPr>
              <a:lnSpc>
                <a:spcPct val="90000"/>
              </a:lnSpc>
              <a:spcBef>
                <a:spcPct val="30000"/>
              </a:spcBef>
              <a:spcAft>
                <a:spcPct val="25000"/>
              </a:spcAft>
              <a:buClrTx/>
              <a:buSzTx/>
              <a:buFont typeface="Wingdings" panose="05000000000000000000" pitchFamily="2" charset="2"/>
              <a:buChar char="Ø"/>
            </a:pPr>
            <a:r>
              <a:rPr lang="en-US" altLang="en-US" sz="2000" b="1"/>
              <a:t>Report To Intel Oversight Within 5 Working Days of Discovery</a:t>
            </a:r>
          </a:p>
          <a:p>
            <a:pPr lvl="2">
              <a:lnSpc>
                <a:spcPct val="90000"/>
              </a:lnSpc>
              <a:spcBef>
                <a:spcPct val="30000"/>
              </a:spcBef>
              <a:spcAft>
                <a:spcPct val="25000"/>
              </a:spcAft>
              <a:buClrTx/>
              <a:buSzTx/>
              <a:buFont typeface="Wingdings" panose="05000000000000000000" pitchFamily="2" charset="2"/>
              <a:buChar char="ü"/>
            </a:pPr>
            <a:r>
              <a:rPr lang="en-US" altLang="en-US" sz="2000" b="1">
                <a:latin typeface="Albertus (W1)"/>
              </a:rPr>
              <a:t> MARFOR, IGMC, SJA, Command Channels or VFR Direct</a:t>
            </a:r>
          </a:p>
        </p:txBody>
      </p:sp>
      <p:sp>
        <p:nvSpPr>
          <p:cNvPr id="222211" name="Rectangle 3"/>
          <p:cNvSpPr>
            <a:spLocks noChangeArrowheads="1"/>
          </p:cNvSpPr>
          <p:nvPr/>
        </p:nvSpPr>
        <p:spPr bwMode="auto">
          <a:xfrm>
            <a:off x="1473200" y="520700"/>
            <a:ext cx="7366000" cy="469900"/>
          </a:xfrm>
          <a:prstGeom prst="rect">
            <a:avLst/>
          </a:prstGeom>
          <a:noFill/>
          <a:ln w="9525" algn="ctr">
            <a:noFill/>
            <a:miter lim="800000"/>
            <a:headEnd/>
            <a:tailEnd/>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IO Reporting</a:t>
            </a:r>
          </a:p>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Requirements &amp; Resolution</a:t>
            </a:r>
          </a:p>
        </p:txBody>
      </p:sp>
    </p:spTree>
  </p:cSld>
  <p:clrMapOvr>
    <a:masterClrMapping/>
  </p:clrMapOvr>
  <p:transition advClick="0">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F43D83B0-B448-4C58-9488-566A4999C2D3}" type="slidenum">
              <a:rPr lang="en-US" altLang="en-US" sz="1400"/>
              <a:pPr>
                <a:spcBef>
                  <a:spcPct val="0"/>
                </a:spcBef>
                <a:buClrTx/>
                <a:buSzTx/>
                <a:buFontTx/>
                <a:buNone/>
              </a:pPr>
              <a:t>17</a:t>
            </a:fld>
            <a:endParaRPr lang="en-US" altLang="en-US" sz="1400"/>
          </a:p>
        </p:txBody>
      </p:sp>
      <p:sp>
        <p:nvSpPr>
          <p:cNvPr id="35843" name="Oval 18"/>
          <p:cNvSpPr>
            <a:spLocks noChangeArrowheads="1"/>
          </p:cNvSpPr>
          <p:nvPr/>
        </p:nvSpPr>
        <p:spPr bwMode="auto">
          <a:xfrm>
            <a:off x="3086100" y="3048000"/>
            <a:ext cx="3200400" cy="2133600"/>
          </a:xfrm>
          <a:prstGeom prst="ellipse">
            <a:avLst/>
          </a:prstGeom>
          <a:gradFill rotWithShape="1">
            <a:gsLst>
              <a:gs pos="0">
                <a:srgbClr val="595959"/>
              </a:gs>
              <a:gs pos="100000">
                <a:srgbClr val="C0C0C0"/>
              </a:gs>
            </a:gsLst>
            <a:path path="shape">
              <a:fillToRect l="50000" t="50000" r="50000" b="50000"/>
            </a:path>
          </a:gradFill>
          <a:ln w="38100">
            <a:solidFill>
              <a:schemeClr val="tx1"/>
            </a:solidFill>
            <a:round/>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4020" name="Rectangle 4"/>
          <p:cNvSpPr>
            <a:spLocks noChangeArrowheads="1"/>
          </p:cNvSpPr>
          <p:nvPr/>
        </p:nvSpPr>
        <p:spPr bwMode="auto">
          <a:xfrm>
            <a:off x="2209800" y="228600"/>
            <a:ext cx="4953000" cy="1066800"/>
          </a:xfrm>
          <a:prstGeom prst="rect">
            <a:avLst/>
          </a:prstGeom>
          <a:noFill/>
          <a:ln w="9525" algn="ctr">
            <a:noFill/>
            <a:miter lim="800000"/>
            <a:headEnd/>
            <a:tailEnd/>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USMC Procedure 15</a:t>
            </a:r>
          </a:p>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 Reporting Chain</a:t>
            </a:r>
          </a:p>
        </p:txBody>
      </p:sp>
      <p:sp>
        <p:nvSpPr>
          <p:cNvPr id="35845" name="Rectangle 8"/>
          <p:cNvSpPr>
            <a:spLocks noChangeArrowheads="1"/>
          </p:cNvSpPr>
          <p:nvPr/>
        </p:nvSpPr>
        <p:spPr bwMode="auto">
          <a:xfrm>
            <a:off x="3424238" y="1828800"/>
            <a:ext cx="2366962" cy="8382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200" b="1">
                <a:latin typeface="Times New Roman" panose="02020603050405020304" pitchFamily="18" charset="0"/>
                <a:cs typeface="Times New Roman" panose="02020603050405020304" pitchFamily="18" charset="0"/>
              </a:rPr>
              <a:t>SIOO</a:t>
            </a:r>
          </a:p>
        </p:txBody>
      </p:sp>
      <p:sp>
        <p:nvSpPr>
          <p:cNvPr id="35846" name="Rectangle 10"/>
          <p:cNvSpPr>
            <a:spLocks noChangeArrowheads="1"/>
          </p:cNvSpPr>
          <p:nvPr/>
        </p:nvSpPr>
        <p:spPr bwMode="auto">
          <a:xfrm>
            <a:off x="800100" y="1752600"/>
            <a:ext cx="1524000" cy="762000"/>
          </a:xfrm>
          <a:prstGeom prst="rect">
            <a:avLst/>
          </a:prstGeom>
          <a:gradFill rotWithShape="1">
            <a:gsLst>
              <a:gs pos="0">
                <a:srgbClr val="C0C0C0"/>
              </a:gs>
              <a:gs pos="100000">
                <a:srgbClr val="595959"/>
              </a:gs>
            </a:gsLst>
            <a:lin ang="5400000" scaled="1"/>
          </a:grad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rgbClr val="000000"/>
                </a:solidFill>
                <a:latin typeface="Times New Roman" panose="02020603050405020304" pitchFamily="18" charset="0"/>
                <a:cs typeface="Times New Roman" panose="02020603050405020304" pitchFamily="18" charset="0"/>
              </a:rPr>
              <a:t>OSD</a:t>
            </a:r>
          </a:p>
        </p:txBody>
      </p:sp>
      <p:sp>
        <p:nvSpPr>
          <p:cNvPr id="35847" name="Rectangle 11"/>
          <p:cNvSpPr>
            <a:spLocks noChangeArrowheads="1"/>
          </p:cNvSpPr>
          <p:nvPr/>
        </p:nvSpPr>
        <p:spPr bwMode="auto">
          <a:xfrm>
            <a:off x="6858000" y="3505200"/>
            <a:ext cx="2057400" cy="990600"/>
          </a:xfrm>
          <a:prstGeom prst="rect">
            <a:avLst/>
          </a:prstGeom>
          <a:gradFill rotWithShape="1">
            <a:gsLst>
              <a:gs pos="0">
                <a:srgbClr val="006600"/>
              </a:gs>
              <a:gs pos="50000">
                <a:srgbClr val="7CB07C"/>
              </a:gs>
              <a:gs pos="100000">
                <a:srgbClr val="006600"/>
              </a:gs>
            </a:gsLst>
            <a:lin ang="18900000" scaled="1"/>
          </a:grad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u="sng">
                <a:latin typeface="Times New Roman" panose="02020603050405020304" pitchFamily="18" charset="0"/>
                <a:cs typeface="Times New Roman" panose="02020603050405020304" pitchFamily="18" charset="0"/>
              </a:rPr>
              <a:t>IO Chain</a:t>
            </a:r>
          </a:p>
          <a:p>
            <a:pPr algn="ctr" eaLnBrk="1" hangingPunct="1">
              <a:spcBef>
                <a:spcPct val="0"/>
              </a:spcBef>
              <a:buClrTx/>
              <a:buSzTx/>
              <a:buFontTx/>
              <a:buNone/>
            </a:pPr>
            <a:r>
              <a:rPr lang="en-US" altLang="en-US" sz="1800" b="1">
                <a:latin typeface="Times New Roman" panose="02020603050405020304" pitchFamily="18" charset="0"/>
                <a:cs typeface="Times New Roman" panose="02020603050405020304" pitchFamily="18" charset="0"/>
              </a:rPr>
              <a:t>5 days to report</a:t>
            </a:r>
          </a:p>
          <a:p>
            <a:pPr algn="ctr" eaLnBrk="1" hangingPunct="1">
              <a:spcBef>
                <a:spcPct val="0"/>
              </a:spcBef>
              <a:buClrTx/>
              <a:buSzTx/>
              <a:buFontTx/>
              <a:buNone/>
            </a:pPr>
            <a:r>
              <a:rPr lang="en-US" altLang="en-US" sz="1800" b="1">
                <a:latin typeface="Times New Roman" panose="02020603050405020304" pitchFamily="18" charset="0"/>
                <a:cs typeface="Times New Roman" panose="02020603050405020304" pitchFamily="18" charset="0"/>
              </a:rPr>
              <a:t> </a:t>
            </a:r>
          </a:p>
        </p:txBody>
      </p:sp>
      <p:sp>
        <p:nvSpPr>
          <p:cNvPr id="35848" name="Rectangle 13"/>
          <p:cNvSpPr>
            <a:spLocks noChangeArrowheads="1"/>
          </p:cNvSpPr>
          <p:nvPr/>
        </p:nvSpPr>
        <p:spPr bwMode="auto">
          <a:xfrm>
            <a:off x="3276600" y="3962400"/>
            <a:ext cx="1524000" cy="4572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Times New Roman" panose="02020603050405020304" pitchFamily="18" charset="0"/>
                <a:cs typeface="Times New Roman" panose="02020603050405020304" pitchFamily="18" charset="0"/>
              </a:rPr>
              <a:t>IGMC (GC)</a:t>
            </a:r>
          </a:p>
        </p:txBody>
      </p:sp>
      <p:sp>
        <p:nvSpPr>
          <p:cNvPr id="35849" name="Rectangle 14"/>
          <p:cNvSpPr>
            <a:spLocks noChangeArrowheads="1"/>
          </p:cNvSpPr>
          <p:nvPr/>
        </p:nvSpPr>
        <p:spPr bwMode="auto">
          <a:xfrm>
            <a:off x="457200" y="3200400"/>
            <a:ext cx="2209800" cy="762000"/>
          </a:xfrm>
          <a:prstGeom prst="rect">
            <a:avLst/>
          </a:prstGeom>
          <a:gradFill rotWithShape="1">
            <a:gsLst>
              <a:gs pos="0">
                <a:srgbClr val="C0C0C0"/>
              </a:gs>
              <a:gs pos="100000">
                <a:srgbClr val="595959"/>
              </a:gs>
            </a:gsLst>
            <a:lin ang="5400000" scaled="1"/>
          </a:grad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rgbClr val="000000"/>
                </a:solidFill>
                <a:latin typeface="Times New Roman" panose="02020603050405020304" pitchFamily="18" charset="0"/>
                <a:cs typeface="Times New Roman" panose="02020603050405020304" pitchFamily="18" charset="0"/>
              </a:rPr>
              <a:t>IGMC (IO)</a:t>
            </a:r>
          </a:p>
        </p:txBody>
      </p:sp>
      <p:sp>
        <p:nvSpPr>
          <p:cNvPr id="35850" name="Rectangle 15"/>
          <p:cNvSpPr>
            <a:spLocks noChangeArrowheads="1"/>
          </p:cNvSpPr>
          <p:nvPr/>
        </p:nvSpPr>
        <p:spPr bwMode="auto">
          <a:xfrm>
            <a:off x="4953000" y="3962400"/>
            <a:ext cx="1066800" cy="5334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Times New Roman" panose="02020603050405020304" pitchFamily="18" charset="0"/>
                <a:cs typeface="Times New Roman" panose="02020603050405020304" pitchFamily="18" charset="0"/>
              </a:rPr>
              <a:t>SJA (C)</a:t>
            </a:r>
          </a:p>
        </p:txBody>
      </p:sp>
      <p:sp>
        <p:nvSpPr>
          <p:cNvPr id="35851" name="Rectangle 17"/>
          <p:cNvSpPr>
            <a:spLocks noChangeArrowheads="1"/>
          </p:cNvSpPr>
          <p:nvPr/>
        </p:nvSpPr>
        <p:spPr bwMode="auto">
          <a:xfrm>
            <a:off x="4114800" y="3200400"/>
            <a:ext cx="1066800" cy="4572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Times New Roman" panose="02020603050405020304" pitchFamily="18" charset="0"/>
                <a:cs typeface="Times New Roman" panose="02020603050405020304" pitchFamily="18" charset="0"/>
              </a:rPr>
              <a:t>OGC</a:t>
            </a:r>
          </a:p>
        </p:txBody>
      </p:sp>
      <p:sp>
        <p:nvSpPr>
          <p:cNvPr id="35852" name="Rectangle 20"/>
          <p:cNvSpPr>
            <a:spLocks noChangeArrowheads="1"/>
          </p:cNvSpPr>
          <p:nvPr/>
        </p:nvSpPr>
        <p:spPr bwMode="auto">
          <a:xfrm>
            <a:off x="3276600" y="5562600"/>
            <a:ext cx="2057400" cy="6858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a:latin typeface="Times New Roman" panose="02020603050405020304" pitchFamily="18" charset="0"/>
                <a:cs typeface="Times New Roman" panose="02020603050405020304" pitchFamily="18" charset="0"/>
              </a:rPr>
              <a:t>Intelligence</a:t>
            </a:r>
          </a:p>
          <a:p>
            <a:pPr algn="ctr" eaLnBrk="1" hangingPunct="1">
              <a:spcBef>
                <a:spcPct val="0"/>
              </a:spcBef>
              <a:buClrTx/>
              <a:buSzTx/>
              <a:buFontTx/>
              <a:buNone/>
            </a:pPr>
            <a:r>
              <a:rPr lang="en-US" altLang="en-US" sz="2000" b="1">
                <a:latin typeface="Times New Roman" panose="02020603050405020304" pitchFamily="18" charset="0"/>
                <a:cs typeface="Times New Roman" panose="02020603050405020304" pitchFamily="18" charset="0"/>
              </a:rPr>
              <a:t> Component</a:t>
            </a:r>
          </a:p>
        </p:txBody>
      </p:sp>
      <p:sp>
        <p:nvSpPr>
          <p:cNvPr id="35853" name="Rectangle 21"/>
          <p:cNvSpPr>
            <a:spLocks noChangeArrowheads="1"/>
          </p:cNvSpPr>
          <p:nvPr/>
        </p:nvSpPr>
        <p:spPr bwMode="auto">
          <a:xfrm>
            <a:off x="5486400" y="5410200"/>
            <a:ext cx="685800" cy="5334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a:latin typeface="Times New Roman" panose="02020603050405020304" pitchFamily="18" charset="0"/>
                <a:cs typeface="Times New Roman" panose="02020603050405020304" pitchFamily="18" charset="0"/>
              </a:rPr>
              <a:t>SJA</a:t>
            </a:r>
          </a:p>
        </p:txBody>
      </p:sp>
      <p:sp>
        <p:nvSpPr>
          <p:cNvPr id="35854" name="Rectangle 22"/>
          <p:cNvSpPr>
            <a:spLocks noChangeArrowheads="1"/>
          </p:cNvSpPr>
          <p:nvPr/>
        </p:nvSpPr>
        <p:spPr bwMode="auto">
          <a:xfrm>
            <a:off x="5562600" y="6019800"/>
            <a:ext cx="533400" cy="4572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a:latin typeface="Times New Roman" panose="02020603050405020304" pitchFamily="18" charset="0"/>
                <a:cs typeface="Times New Roman" panose="02020603050405020304" pitchFamily="18" charset="0"/>
              </a:rPr>
              <a:t>IG</a:t>
            </a:r>
          </a:p>
        </p:txBody>
      </p:sp>
      <p:sp>
        <p:nvSpPr>
          <p:cNvPr id="35855" name="Rectangle 23"/>
          <p:cNvSpPr>
            <a:spLocks noChangeArrowheads="1"/>
          </p:cNvSpPr>
          <p:nvPr/>
        </p:nvSpPr>
        <p:spPr bwMode="auto">
          <a:xfrm>
            <a:off x="838200" y="5867400"/>
            <a:ext cx="1447800" cy="609600"/>
          </a:xfrm>
          <a:prstGeom prst="rect">
            <a:avLst/>
          </a:prstGeom>
          <a:gradFill rotWithShape="1">
            <a:gsLst>
              <a:gs pos="0">
                <a:srgbClr val="C0C0C0"/>
              </a:gs>
              <a:gs pos="100000">
                <a:srgbClr val="595959"/>
              </a:gs>
            </a:gsLst>
            <a:lin ang="5400000" scaled="1"/>
          </a:grad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rgbClr val="000000"/>
                </a:solidFill>
                <a:latin typeface="Times New Roman" panose="02020603050405020304" pitchFamily="18" charset="0"/>
                <a:cs typeface="Times New Roman" panose="02020603050405020304" pitchFamily="18" charset="0"/>
              </a:rPr>
              <a:t>UNIT</a:t>
            </a:r>
          </a:p>
        </p:txBody>
      </p:sp>
      <p:sp>
        <p:nvSpPr>
          <p:cNvPr id="35856" name="Rectangle 24"/>
          <p:cNvSpPr>
            <a:spLocks noChangeArrowheads="1"/>
          </p:cNvSpPr>
          <p:nvPr/>
        </p:nvSpPr>
        <p:spPr bwMode="auto">
          <a:xfrm>
            <a:off x="457200" y="4648200"/>
            <a:ext cx="2209800" cy="609600"/>
          </a:xfrm>
          <a:prstGeom prst="rect">
            <a:avLst/>
          </a:prstGeom>
          <a:gradFill rotWithShape="1">
            <a:gsLst>
              <a:gs pos="0">
                <a:srgbClr val="C0C0C0"/>
              </a:gs>
              <a:gs pos="100000">
                <a:srgbClr val="595959"/>
              </a:gs>
            </a:gsLst>
            <a:lin ang="5400000" scaled="1"/>
          </a:grad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rgbClr val="000000"/>
                </a:solidFill>
                <a:latin typeface="Times New Roman" panose="02020603050405020304" pitchFamily="18" charset="0"/>
                <a:cs typeface="Times New Roman" panose="02020603050405020304" pitchFamily="18" charset="0"/>
              </a:rPr>
              <a:t>MARFOR</a:t>
            </a:r>
          </a:p>
        </p:txBody>
      </p:sp>
      <p:cxnSp>
        <p:nvCxnSpPr>
          <p:cNvPr id="35857" name="AutoShape 25"/>
          <p:cNvCxnSpPr>
            <a:cxnSpLocks noChangeShapeType="1"/>
            <a:stCxn id="35849" idx="0"/>
            <a:endCxn id="35846" idx="2"/>
          </p:cNvCxnSpPr>
          <p:nvPr/>
        </p:nvCxnSpPr>
        <p:spPr bwMode="auto">
          <a:xfrm flipV="1">
            <a:off x="1562100" y="2514600"/>
            <a:ext cx="0" cy="685800"/>
          </a:xfrm>
          <a:prstGeom prst="straightConnector1">
            <a:avLst/>
          </a:prstGeom>
          <a:noFill/>
          <a:ln w="38100">
            <a:solidFill>
              <a:schemeClr val="tx1"/>
            </a:solidFill>
            <a:round/>
            <a:headEnd type="diamond" w="lg" len="med"/>
            <a:tailEnd type="stealth" w="lg" len="lg"/>
          </a:ln>
          <a:extLst>
            <a:ext uri="{909E8E84-426E-40DD-AFC4-6F175D3DCCD1}">
              <a14:hiddenFill xmlns:a14="http://schemas.microsoft.com/office/drawing/2010/main">
                <a:noFill/>
              </a14:hiddenFill>
            </a:ext>
          </a:extLst>
        </p:spPr>
      </p:cxnSp>
      <p:cxnSp>
        <p:nvCxnSpPr>
          <p:cNvPr id="35858" name="AutoShape 26"/>
          <p:cNvCxnSpPr>
            <a:cxnSpLocks noChangeShapeType="1"/>
            <a:stCxn id="35856" idx="0"/>
            <a:endCxn id="35849" idx="2"/>
          </p:cNvCxnSpPr>
          <p:nvPr/>
        </p:nvCxnSpPr>
        <p:spPr bwMode="auto">
          <a:xfrm flipV="1">
            <a:off x="1562100" y="3962400"/>
            <a:ext cx="0" cy="685800"/>
          </a:xfrm>
          <a:prstGeom prst="straightConnector1">
            <a:avLst/>
          </a:prstGeom>
          <a:noFill/>
          <a:ln w="38100">
            <a:solidFill>
              <a:schemeClr val="tx1"/>
            </a:solidFill>
            <a:round/>
            <a:headEnd type="diamond" w="lg" len="med"/>
            <a:tailEnd type="stealth" w="lg" len="lg"/>
          </a:ln>
          <a:extLst>
            <a:ext uri="{909E8E84-426E-40DD-AFC4-6F175D3DCCD1}">
              <a14:hiddenFill xmlns:a14="http://schemas.microsoft.com/office/drawing/2010/main">
                <a:noFill/>
              </a14:hiddenFill>
            </a:ext>
          </a:extLst>
        </p:spPr>
      </p:cxnSp>
      <p:cxnSp>
        <p:nvCxnSpPr>
          <p:cNvPr id="35859" name="AutoShape 27"/>
          <p:cNvCxnSpPr>
            <a:cxnSpLocks noChangeShapeType="1"/>
            <a:stCxn id="35855" idx="0"/>
            <a:endCxn id="35856" idx="2"/>
          </p:cNvCxnSpPr>
          <p:nvPr/>
        </p:nvCxnSpPr>
        <p:spPr bwMode="auto">
          <a:xfrm flipV="1">
            <a:off x="1562100" y="5257800"/>
            <a:ext cx="0" cy="609600"/>
          </a:xfrm>
          <a:prstGeom prst="straightConnector1">
            <a:avLst/>
          </a:prstGeom>
          <a:noFill/>
          <a:ln w="38100">
            <a:solidFill>
              <a:schemeClr val="tx1"/>
            </a:solidFill>
            <a:round/>
            <a:headEnd type="diamond" w="lg" len="med"/>
            <a:tailEnd type="stealth" w="lg" len="lg"/>
          </a:ln>
          <a:extLst>
            <a:ext uri="{909E8E84-426E-40DD-AFC4-6F175D3DCCD1}">
              <a14:hiddenFill xmlns:a14="http://schemas.microsoft.com/office/drawing/2010/main">
                <a:noFill/>
              </a14:hiddenFill>
            </a:ext>
          </a:extLst>
        </p:spPr>
      </p:cxn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9EB93F99-14F0-4335-8F6A-DE6271832862}" type="slidenum">
              <a:rPr lang="en-US" altLang="en-US" sz="1400"/>
              <a:pPr>
                <a:spcBef>
                  <a:spcPct val="0"/>
                </a:spcBef>
                <a:buClrTx/>
                <a:buSzTx/>
                <a:buFontTx/>
                <a:buNone/>
              </a:pPr>
              <a:t>18</a:t>
            </a:fld>
            <a:endParaRPr lang="en-US" altLang="en-US" sz="1400"/>
          </a:p>
        </p:txBody>
      </p:sp>
      <p:sp>
        <p:nvSpPr>
          <p:cNvPr id="219138" name="Rectangle 2"/>
          <p:cNvSpPr>
            <a:spLocks noGrp="1" noChangeArrowheads="1"/>
          </p:cNvSpPr>
          <p:nvPr>
            <p:ph type="title"/>
          </p:nvPr>
        </p:nvSpPr>
        <p:spPr>
          <a:xfrm>
            <a:off x="1371600" y="0"/>
            <a:ext cx="7772400" cy="1295400"/>
          </a:xfrm>
        </p:spPr>
        <p:txBody>
          <a:bodyPr/>
          <a:lstStyle/>
          <a:p>
            <a:pPr eaLnBrk="1" hangingPunct="1">
              <a:defRPr/>
            </a:pPr>
            <a:r>
              <a:rPr lang="en-US" sz="3500"/>
              <a:t>One Last Point On Reporting </a:t>
            </a:r>
            <a:br>
              <a:rPr lang="en-US" sz="3500"/>
            </a:br>
            <a:r>
              <a:rPr lang="en-US" sz="3500"/>
              <a:t>Questionable Intelligence Activities</a:t>
            </a:r>
          </a:p>
        </p:txBody>
      </p:sp>
      <p:grpSp>
        <p:nvGrpSpPr>
          <p:cNvPr id="37892" name="Group 7"/>
          <p:cNvGrpSpPr>
            <a:grpSpLocks/>
          </p:cNvGrpSpPr>
          <p:nvPr/>
        </p:nvGrpSpPr>
        <p:grpSpPr bwMode="auto">
          <a:xfrm>
            <a:off x="762000" y="1828800"/>
            <a:ext cx="2895600" cy="3581400"/>
            <a:chOff x="480" y="1152"/>
            <a:chExt cx="1824" cy="2256"/>
          </a:xfrm>
        </p:grpSpPr>
        <p:pic>
          <p:nvPicPr>
            <p:cNvPr id="37895" name="Picture 3" descr="_1788261_clarke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152"/>
              <a:ext cx="1781"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4"/>
            <p:cNvSpPr>
              <a:spLocks noChangeArrowheads="1"/>
            </p:cNvSpPr>
            <p:nvPr/>
          </p:nvSpPr>
          <p:spPr bwMode="auto">
            <a:xfrm>
              <a:off x="480" y="1248"/>
              <a:ext cx="1824" cy="2160"/>
            </a:xfrm>
            <a:prstGeom prst="rect">
              <a:avLst/>
            </a:prstGeom>
            <a:noFill/>
            <a:ln w="155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sp>
        <p:nvSpPr>
          <p:cNvPr id="37893" name="Text Box 5"/>
          <p:cNvSpPr txBox="1">
            <a:spLocks noChangeArrowheads="1"/>
          </p:cNvSpPr>
          <p:nvPr/>
        </p:nvSpPr>
        <p:spPr bwMode="auto">
          <a:xfrm>
            <a:off x="3886200" y="2590800"/>
            <a:ext cx="502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“In the information age, the bad news is going to get out…the only question is who will tell it first and will they tell it accurately.”</a:t>
            </a:r>
          </a:p>
        </p:txBody>
      </p:sp>
      <p:sp>
        <p:nvSpPr>
          <p:cNvPr id="37894" name="Rectangle 6"/>
          <p:cNvSpPr>
            <a:spLocks noChangeArrowheads="1"/>
          </p:cNvSpPr>
          <p:nvPr/>
        </p:nvSpPr>
        <p:spPr bwMode="auto">
          <a:xfrm>
            <a:off x="4876800" y="4267200"/>
            <a:ext cx="3581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600" i="1">
                <a:latin typeface="Times New Roman" panose="02020603050405020304" pitchFamily="18" charset="0"/>
              </a:rPr>
              <a:t>- Torie Clark</a:t>
            </a:r>
          </a:p>
          <a:p>
            <a:pPr eaLnBrk="1" hangingPunct="1">
              <a:spcBef>
                <a:spcPct val="0"/>
              </a:spcBef>
              <a:buClrTx/>
              <a:buSzTx/>
              <a:buFontTx/>
              <a:buNone/>
            </a:pPr>
            <a:r>
              <a:rPr lang="en-US" altLang="en-US" sz="1600" i="1">
                <a:latin typeface="Times New Roman" panose="02020603050405020304" pitchFamily="18" charset="0"/>
              </a:rPr>
              <a:t>Former Asst. SECDEF for Public Affairs</a:t>
            </a:r>
          </a:p>
        </p:txBody>
      </p:sp>
    </p:spTree>
  </p:cSld>
  <p:clrMapOvr>
    <a:masterClrMapping/>
  </p:clrMapOvr>
  <p:transition advClick="0">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C04CBDB6-8C53-457E-B283-0C4DB844E2DF}" type="slidenum">
              <a:rPr lang="en-US" altLang="en-US" sz="1400"/>
              <a:pPr>
                <a:spcBef>
                  <a:spcPct val="0"/>
                </a:spcBef>
                <a:buClrTx/>
                <a:buSzTx/>
                <a:buFontTx/>
                <a:buNone/>
              </a:pPr>
              <a:t>19</a:t>
            </a:fld>
            <a:endParaRPr lang="en-US" altLang="en-US" sz="1400"/>
          </a:p>
        </p:txBody>
      </p:sp>
      <p:sp>
        <p:nvSpPr>
          <p:cNvPr id="185346" name="Text Box 2"/>
          <p:cNvSpPr txBox="1">
            <a:spLocks noChangeArrowheads="1"/>
          </p:cNvSpPr>
          <p:nvPr/>
        </p:nvSpPr>
        <p:spPr bwMode="auto">
          <a:xfrm>
            <a:off x="304800" y="1752600"/>
            <a:ext cx="196850" cy="615950"/>
          </a:xfrm>
          <a:prstGeom prst="rect">
            <a:avLst/>
          </a:prstGeom>
          <a:noFill/>
          <a:ln w="9525">
            <a:noFill/>
            <a:miter lim="800000"/>
            <a:headEnd/>
            <a:tailEnd/>
          </a:ln>
          <a:effectLst>
            <a:outerShdw dist="35921" dir="2700000" algn="ctr" rotWithShape="0">
              <a:srgbClr val="000000"/>
            </a:outerShdw>
          </a:effectLst>
        </p:spPr>
        <p:txBody>
          <a:bodyPr wrap="none" lIns="98060" tIns="49030" rIns="98060" bIns="49030">
            <a:spAutoFit/>
          </a:bodyPr>
          <a:lstStyle/>
          <a:p>
            <a:pPr defTabSz="981075" eaLnBrk="1" hangingPunct="1">
              <a:defRPr/>
            </a:pPr>
            <a:endParaRPr lang="en-US" sz="3400" b="1">
              <a:solidFill>
                <a:schemeClr val="tx2"/>
              </a:solidFill>
              <a:latin typeface="Arial (PCL6)" pitchFamily="34" charset="0"/>
              <a:cs typeface="+mn-cs"/>
            </a:endParaRPr>
          </a:p>
        </p:txBody>
      </p:sp>
      <p:sp>
        <p:nvSpPr>
          <p:cNvPr id="38916" name="Text Box 3"/>
          <p:cNvSpPr txBox="1">
            <a:spLocks noChangeArrowheads="1"/>
          </p:cNvSpPr>
          <p:nvPr/>
        </p:nvSpPr>
        <p:spPr bwMode="auto">
          <a:xfrm>
            <a:off x="439738" y="1676400"/>
            <a:ext cx="8497887"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Char char="•"/>
            </a:pPr>
            <a:r>
              <a:rPr lang="en-US" altLang="en-US" sz="2800" b="1"/>
              <a:t> Do your homework and </a:t>
            </a:r>
            <a:r>
              <a:rPr lang="en-US" altLang="en-US" sz="2800" b="1">
                <a:solidFill>
                  <a:schemeClr val="tx2"/>
                </a:solidFill>
              </a:rPr>
              <a:t>read</a:t>
            </a:r>
            <a:r>
              <a:rPr lang="en-US" altLang="en-US" sz="2800" b="1"/>
              <a:t> the regulations.</a:t>
            </a:r>
          </a:p>
          <a:p>
            <a:pPr eaLnBrk="1" hangingPunct="1">
              <a:spcBef>
                <a:spcPct val="0"/>
              </a:spcBef>
              <a:buClrTx/>
              <a:buSzTx/>
              <a:buFontTx/>
              <a:buNone/>
            </a:pPr>
            <a:r>
              <a:rPr lang="en-US" altLang="en-US" sz="2800" b="1"/>
              <a:t>   </a:t>
            </a:r>
          </a:p>
          <a:p>
            <a:pPr eaLnBrk="1" hangingPunct="1">
              <a:spcBef>
                <a:spcPct val="0"/>
              </a:spcBef>
              <a:buClr>
                <a:schemeClr val="tx1"/>
              </a:buClr>
              <a:buSzTx/>
              <a:buFontTx/>
              <a:buChar char="•"/>
            </a:pPr>
            <a:r>
              <a:rPr lang="en-US" altLang="en-US" sz="2800" b="1">
                <a:solidFill>
                  <a:schemeClr val="tx2"/>
                </a:solidFill>
              </a:rPr>
              <a:t> Identify</a:t>
            </a:r>
            <a:r>
              <a:rPr lang="en-US" altLang="en-US" sz="2800" b="1"/>
              <a:t> subordinate Intel units and/or activities.</a:t>
            </a:r>
          </a:p>
          <a:p>
            <a:pPr eaLnBrk="1" hangingPunct="1">
              <a:spcBef>
                <a:spcPct val="0"/>
              </a:spcBef>
              <a:buClrTx/>
              <a:buSzTx/>
              <a:buFontTx/>
              <a:buChar char="•"/>
            </a:pPr>
            <a:endParaRPr lang="en-US" altLang="en-US" sz="2800" b="1"/>
          </a:p>
          <a:p>
            <a:pPr eaLnBrk="1" hangingPunct="1">
              <a:spcBef>
                <a:spcPct val="0"/>
              </a:spcBef>
              <a:buClrTx/>
              <a:buSzTx/>
              <a:buFontTx/>
              <a:buChar char="•"/>
            </a:pPr>
            <a:r>
              <a:rPr lang="en-US" altLang="en-US" sz="2800" b="1"/>
              <a:t> Get your </a:t>
            </a:r>
            <a:r>
              <a:rPr lang="en-US" altLang="en-US" sz="2800" b="1">
                <a:solidFill>
                  <a:schemeClr val="tx2"/>
                </a:solidFill>
              </a:rPr>
              <a:t>Staff Judge Advocate</a:t>
            </a:r>
            <a:r>
              <a:rPr lang="en-US" altLang="en-US" sz="2800" b="1"/>
              <a:t> involved.</a:t>
            </a:r>
          </a:p>
          <a:p>
            <a:pPr eaLnBrk="1" hangingPunct="1">
              <a:spcBef>
                <a:spcPct val="0"/>
              </a:spcBef>
              <a:buClrTx/>
              <a:buSzTx/>
              <a:buFontTx/>
              <a:buChar char="•"/>
            </a:pPr>
            <a:endParaRPr lang="en-US" altLang="en-US" sz="2800" b="1"/>
          </a:p>
          <a:p>
            <a:pPr eaLnBrk="1" hangingPunct="1">
              <a:spcBef>
                <a:spcPct val="0"/>
              </a:spcBef>
              <a:buClrTx/>
              <a:buSzTx/>
              <a:buFontTx/>
              <a:buChar char="•"/>
            </a:pPr>
            <a:r>
              <a:rPr lang="en-US" altLang="en-US" sz="2800" b="1"/>
              <a:t> </a:t>
            </a:r>
            <a:r>
              <a:rPr lang="en-US" altLang="en-US" sz="2800" b="1">
                <a:solidFill>
                  <a:schemeClr val="tx2"/>
                </a:solidFill>
              </a:rPr>
              <a:t>Inspect</a:t>
            </a:r>
            <a:r>
              <a:rPr lang="en-US" altLang="en-US" sz="2800" b="1"/>
              <a:t> as part of the </a:t>
            </a:r>
            <a:r>
              <a:rPr lang="en-US" altLang="en-US" sz="2800" b="1">
                <a:solidFill>
                  <a:schemeClr val="tx2"/>
                </a:solidFill>
              </a:rPr>
              <a:t>CGIP</a:t>
            </a:r>
            <a:r>
              <a:rPr lang="en-US" altLang="en-US" sz="3200">
                <a:latin typeface="Times New Roman" panose="02020603050405020304" pitchFamily="18" charset="0"/>
              </a:rPr>
              <a:t>:</a:t>
            </a:r>
            <a:endParaRPr lang="en-US" altLang="en-US" sz="2800" b="1"/>
          </a:p>
          <a:p>
            <a:pPr lvl="2" eaLnBrk="1" hangingPunct="1">
              <a:spcBef>
                <a:spcPct val="0"/>
              </a:spcBef>
              <a:buClr>
                <a:schemeClr val="tx1"/>
              </a:buClr>
              <a:buSzTx/>
              <a:buFont typeface="Wingdings" panose="05000000000000000000" pitchFamily="2" charset="2"/>
              <a:buChar char="ü"/>
            </a:pPr>
            <a:r>
              <a:rPr lang="en-US" altLang="en-US" sz="2800" b="1">
                <a:solidFill>
                  <a:schemeClr val="tx2"/>
                </a:solidFill>
              </a:rPr>
              <a:t>  Training</a:t>
            </a:r>
            <a:r>
              <a:rPr lang="en-US" altLang="en-US" sz="2800" b="1"/>
              <a:t> program in place</a:t>
            </a:r>
          </a:p>
          <a:p>
            <a:pPr lvl="2" eaLnBrk="1" hangingPunct="1">
              <a:spcBef>
                <a:spcPct val="0"/>
              </a:spcBef>
              <a:buClrTx/>
              <a:buSzTx/>
              <a:buFont typeface="Wingdings" panose="05000000000000000000" pitchFamily="2" charset="2"/>
              <a:buChar char="ü"/>
            </a:pPr>
            <a:r>
              <a:rPr lang="en-US" altLang="en-US" sz="2800" b="1"/>
              <a:t>  Understanding of </a:t>
            </a:r>
            <a:r>
              <a:rPr lang="en-US" altLang="en-US" sz="2800" b="1">
                <a:solidFill>
                  <a:schemeClr val="tx2"/>
                </a:solidFill>
              </a:rPr>
              <a:t>appropriate activities</a:t>
            </a:r>
          </a:p>
          <a:p>
            <a:pPr lvl="2" eaLnBrk="1" hangingPunct="1">
              <a:spcBef>
                <a:spcPct val="0"/>
              </a:spcBef>
              <a:buClrTx/>
              <a:buSzTx/>
              <a:buFont typeface="Wingdings" panose="05000000000000000000" pitchFamily="2" charset="2"/>
              <a:buChar char="ü"/>
            </a:pPr>
            <a:r>
              <a:rPr lang="en-US" altLang="en-US" sz="2800" b="1"/>
              <a:t>  Knowledge of </a:t>
            </a:r>
            <a:r>
              <a:rPr lang="en-US" altLang="en-US" sz="2800" b="1">
                <a:solidFill>
                  <a:schemeClr val="tx2"/>
                </a:solidFill>
              </a:rPr>
              <a:t>reporting requirements</a:t>
            </a:r>
            <a:r>
              <a:rPr lang="en-US" altLang="en-US" sz="2400" b="1"/>
              <a:t>  </a:t>
            </a:r>
          </a:p>
        </p:txBody>
      </p:sp>
      <p:sp>
        <p:nvSpPr>
          <p:cNvPr id="38917" name="WordArt 4"/>
          <p:cNvSpPr>
            <a:spLocks noChangeArrowheads="1" noChangeShapeType="1" noTextEdit="1"/>
          </p:cNvSpPr>
          <p:nvPr/>
        </p:nvSpPr>
        <p:spPr bwMode="auto">
          <a:xfrm>
            <a:off x="1295400" y="889535"/>
            <a:ext cx="7391400" cy="838200"/>
          </a:xfrm>
          <a:prstGeom prst="rect">
            <a:avLst/>
          </a:prstGeom>
        </p:spPr>
        <p:txBody>
          <a:bodyPr spcFirstLastPara="1" wrap="none" fromWordArt="1">
            <a:prstTxWarp prst="textArchUp">
              <a:avLst>
                <a:gd name="adj" fmla="val 10929044"/>
              </a:avLst>
            </a:prstTxWarp>
          </a:bodyPr>
          <a:lstStyle/>
          <a:p>
            <a:pPr algn="ctr"/>
            <a:r>
              <a:rPr lang="en-US" sz="4800" b="1" kern="10" dirty="0">
                <a:ln w="9525">
                  <a:solidFill>
                    <a:srgbClr val="FF0000"/>
                  </a:solidFill>
                  <a:round/>
                  <a:headEnd/>
                  <a:tailEnd/>
                </a:ln>
                <a:effectLst>
                  <a:outerShdw dist="45791" dir="3378596" algn="ctr" rotWithShape="0">
                    <a:schemeClr val="hlink"/>
                  </a:outerShdw>
                </a:effectLst>
                <a:latin typeface="Arial" panose="020B0604020202020204" pitchFamily="34" charset="0"/>
              </a:rPr>
              <a:t>INTELLIGENCE OVERSIGHT</a:t>
            </a:r>
          </a:p>
          <a:p>
            <a:pPr algn="ctr"/>
            <a:r>
              <a:rPr lang="en-US" sz="4800" b="1" kern="10" dirty="0">
                <a:ln w="9525">
                  <a:solidFill>
                    <a:srgbClr val="FF0000"/>
                  </a:solidFill>
                  <a:round/>
                  <a:headEnd/>
                  <a:tailEnd/>
                </a:ln>
                <a:effectLst>
                  <a:outerShdw dist="45791" dir="3378596" algn="ctr" rotWithShape="0">
                    <a:schemeClr val="hlink"/>
                  </a:outerShdw>
                </a:effectLst>
                <a:latin typeface="Arial" panose="020B0604020202020204" pitchFamily="34" charset="0"/>
              </a:rPr>
              <a:t>Getting Started with Your Units </a:t>
            </a:r>
          </a:p>
        </p:txBody>
      </p:sp>
    </p:spTree>
  </p:cSld>
  <p:clrMapOvr>
    <a:masterClrMapping/>
  </p:clrMapOvr>
  <p:transition advClick="0">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1A81856B-3071-4714-A3F8-6E239BA4B8E2}" type="slidenum">
              <a:rPr lang="en-US" altLang="en-US" sz="1400"/>
              <a:pPr>
                <a:spcBef>
                  <a:spcPct val="0"/>
                </a:spcBef>
                <a:buClrTx/>
                <a:buSzTx/>
                <a:buFontTx/>
                <a:buNone/>
              </a:pPr>
              <a:t>2</a:t>
            </a:fld>
            <a:endParaRPr lang="en-US" altLang="en-US" sz="1400"/>
          </a:p>
        </p:txBody>
      </p:sp>
      <p:sp>
        <p:nvSpPr>
          <p:cNvPr id="43010" name="Rectangle 2"/>
          <p:cNvSpPr>
            <a:spLocks noChangeArrowheads="1"/>
          </p:cNvSpPr>
          <p:nvPr/>
        </p:nvSpPr>
        <p:spPr bwMode="auto">
          <a:xfrm>
            <a:off x="690563" y="6227763"/>
            <a:ext cx="1868487" cy="490537"/>
          </a:xfrm>
          <a:prstGeom prst="rect">
            <a:avLst/>
          </a:prstGeom>
          <a:noFill/>
          <a:ln w="9525">
            <a:noFill/>
            <a:miter lim="800000"/>
            <a:headEnd/>
            <a:tailEnd/>
          </a:ln>
          <a:effectLst/>
        </p:spPr>
        <p:txBody>
          <a:bodyPr wrap="none" lIns="85851" tIns="42926" rIns="85851" bIns="42926" anchor="ctr"/>
          <a:lstStyle/>
          <a:p>
            <a:pPr defTabSz="852488">
              <a:defRPr/>
            </a:pPr>
            <a:endParaRPr lang="en-US" sz="2200">
              <a:effectLst>
                <a:outerShdw blurRad="38100" dist="38100" dir="2700000" algn="tl">
                  <a:srgbClr val="C0C0C0"/>
                </a:outerShdw>
              </a:effectLst>
              <a:latin typeface="Arial" pitchFamily="34" charset="0"/>
              <a:cs typeface="+mn-cs"/>
            </a:endParaRPr>
          </a:p>
        </p:txBody>
      </p:sp>
      <p:sp>
        <p:nvSpPr>
          <p:cNvPr id="43011" name="Rectangle 3"/>
          <p:cNvSpPr>
            <a:spLocks noChangeArrowheads="1"/>
          </p:cNvSpPr>
          <p:nvPr/>
        </p:nvSpPr>
        <p:spPr bwMode="auto">
          <a:xfrm>
            <a:off x="3133725" y="6227763"/>
            <a:ext cx="2876550" cy="490537"/>
          </a:xfrm>
          <a:prstGeom prst="rect">
            <a:avLst/>
          </a:prstGeom>
          <a:noFill/>
          <a:ln w="9525">
            <a:noFill/>
            <a:miter lim="800000"/>
            <a:headEnd/>
            <a:tailEnd/>
          </a:ln>
          <a:effectLst/>
        </p:spPr>
        <p:txBody>
          <a:bodyPr wrap="none" lIns="85851" tIns="42926" rIns="85851" bIns="42926" anchor="ctr"/>
          <a:lstStyle/>
          <a:p>
            <a:pPr algn="ctr" defTabSz="852488">
              <a:defRPr/>
            </a:pPr>
            <a:endParaRPr lang="en-US" sz="2200">
              <a:effectLst>
                <a:outerShdw blurRad="38100" dist="38100" dir="2700000" algn="tl">
                  <a:srgbClr val="C0C0C0"/>
                </a:outerShdw>
              </a:effectLst>
              <a:latin typeface="Arial" pitchFamily="34" charset="0"/>
              <a:cs typeface="+mn-cs"/>
            </a:endParaRPr>
          </a:p>
        </p:txBody>
      </p:sp>
      <p:sp>
        <p:nvSpPr>
          <p:cNvPr id="43012" name="Rectangle 4"/>
          <p:cNvSpPr>
            <a:spLocks noChangeArrowheads="1"/>
          </p:cNvSpPr>
          <p:nvPr/>
        </p:nvSpPr>
        <p:spPr bwMode="auto">
          <a:xfrm>
            <a:off x="4503738" y="3386138"/>
            <a:ext cx="173037" cy="85725"/>
          </a:xfrm>
          <a:prstGeom prst="rect">
            <a:avLst/>
          </a:prstGeom>
          <a:noFill/>
          <a:ln w="9525">
            <a:noFill/>
            <a:miter lim="800000"/>
            <a:headEnd/>
            <a:tailEnd/>
          </a:ln>
          <a:effectLst/>
        </p:spPr>
        <p:txBody>
          <a:bodyPr wrap="none" lIns="84371" tIns="41445" rIns="84371" bIns="41445" anchor="ctr"/>
          <a:lstStyle/>
          <a:p>
            <a:pPr defTabSz="852488">
              <a:spcBef>
                <a:spcPct val="50000"/>
              </a:spcBef>
              <a:defRPr/>
            </a:pPr>
            <a:endParaRPr lang="en-US" sz="2200">
              <a:effectLst>
                <a:outerShdw blurRad="38100" dist="38100" dir="2700000" algn="tl">
                  <a:srgbClr val="C0C0C0"/>
                </a:outerShdw>
              </a:effectLst>
              <a:latin typeface="Arial" pitchFamily="34" charset="0"/>
              <a:cs typeface="+mn-cs"/>
            </a:endParaRPr>
          </a:p>
        </p:txBody>
      </p:sp>
      <p:sp>
        <p:nvSpPr>
          <p:cNvPr id="43013" name="Rectangle 5"/>
          <p:cNvSpPr>
            <a:spLocks noGrp="1" noChangeArrowheads="1"/>
          </p:cNvSpPr>
          <p:nvPr>
            <p:ph type="title"/>
          </p:nvPr>
        </p:nvSpPr>
        <p:spPr>
          <a:xfrm>
            <a:off x="2743200" y="457200"/>
            <a:ext cx="4438650" cy="628650"/>
          </a:xfrm>
        </p:spPr>
        <p:txBody>
          <a:bodyPr wrap="none" lIns="44406" tIns="17762" rIns="44406" bIns="17762" anchor="t">
            <a:spAutoFit/>
          </a:bodyPr>
          <a:lstStyle/>
          <a:p>
            <a:pPr eaLnBrk="1" hangingPunct="1">
              <a:defRPr/>
            </a:pPr>
            <a:r>
              <a:rPr lang="en-US" u="sng">
                <a:latin typeface="Helvetica" pitchFamily="34" charset="0"/>
              </a:rPr>
              <a:t>BRIEFING TOPICS</a:t>
            </a:r>
          </a:p>
        </p:txBody>
      </p:sp>
      <p:sp>
        <p:nvSpPr>
          <p:cNvPr id="43014" name="Rectangle 6"/>
          <p:cNvSpPr>
            <a:spLocks noGrp="1" noChangeArrowheads="1"/>
          </p:cNvSpPr>
          <p:nvPr>
            <p:ph type="body" idx="1"/>
          </p:nvPr>
        </p:nvSpPr>
        <p:spPr>
          <a:xfrm>
            <a:off x="457200" y="1828800"/>
            <a:ext cx="8001000" cy="3048000"/>
          </a:xfrm>
        </p:spPr>
        <p:txBody>
          <a:bodyPr lIns="85851" tIns="42926" rIns="85851" bIns="42926"/>
          <a:lstStyle/>
          <a:p>
            <a:pPr eaLnBrk="1" hangingPunct="1">
              <a:lnSpc>
                <a:spcPct val="90000"/>
              </a:lnSpc>
              <a:spcAft>
                <a:spcPct val="90000"/>
              </a:spcAft>
              <a:defRPr/>
            </a:pPr>
            <a:r>
              <a:rPr lang="en-US" sz="3200" b="1">
                <a:effectLst>
                  <a:outerShdw blurRad="38100" dist="38100" dir="2700000" algn="tl">
                    <a:srgbClr val="C0C0C0"/>
                  </a:outerShdw>
                </a:effectLst>
              </a:rPr>
              <a:t>MISSION AND ORGANIZATION</a:t>
            </a:r>
          </a:p>
          <a:p>
            <a:pPr eaLnBrk="1" hangingPunct="1">
              <a:lnSpc>
                <a:spcPct val="90000"/>
              </a:lnSpc>
              <a:spcAft>
                <a:spcPct val="90000"/>
              </a:spcAft>
              <a:defRPr/>
            </a:pPr>
            <a:r>
              <a:rPr lang="en-US" sz="3200" b="1">
                <a:effectLst>
                  <a:outerShdw blurRad="38100" dist="38100" dir="2700000" algn="tl">
                    <a:srgbClr val="C0C0C0"/>
                  </a:outerShdw>
                </a:effectLst>
              </a:rPr>
              <a:t>INTELLIGENCE OVERSIGHT TRENDS</a:t>
            </a:r>
          </a:p>
          <a:p>
            <a:pPr eaLnBrk="1" hangingPunct="1">
              <a:lnSpc>
                <a:spcPct val="90000"/>
              </a:lnSpc>
              <a:spcAft>
                <a:spcPct val="90000"/>
              </a:spcAft>
              <a:defRPr/>
            </a:pPr>
            <a:r>
              <a:rPr lang="en-US" sz="3200" b="1">
                <a:effectLst>
                  <a:outerShdw blurRad="38100" dist="38100" dir="2700000" algn="tl">
                    <a:srgbClr val="C0C0C0"/>
                  </a:outerShdw>
                </a:effectLst>
              </a:rPr>
              <a:t>REPORTING AND ISSUE RESOLUTION </a:t>
            </a:r>
          </a:p>
          <a:p>
            <a:pPr eaLnBrk="1" hangingPunct="1">
              <a:lnSpc>
                <a:spcPct val="90000"/>
              </a:lnSpc>
              <a:spcAft>
                <a:spcPct val="90000"/>
              </a:spcAft>
              <a:defRPr/>
            </a:pPr>
            <a:r>
              <a:rPr lang="en-US" sz="3200" b="1">
                <a:effectLst>
                  <a:outerShdw blurRad="38100" dist="38100" dir="2700000" algn="tl">
                    <a:srgbClr val="C0C0C0"/>
                  </a:outerShdw>
                </a:effectLst>
              </a:rPr>
              <a:t>PROGRAM ASSESSMENT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1CA43780-ED56-46CF-84B3-9591890D1EB3}" type="slidenum">
              <a:rPr lang="en-US" altLang="en-US" sz="1400"/>
              <a:pPr>
                <a:spcBef>
                  <a:spcPct val="0"/>
                </a:spcBef>
                <a:buClrTx/>
                <a:buSzTx/>
                <a:buFontTx/>
                <a:buNone/>
              </a:pPr>
              <a:t>20</a:t>
            </a:fld>
            <a:endParaRPr lang="en-US" altLang="en-US" sz="1400"/>
          </a:p>
        </p:txBody>
      </p:sp>
      <p:sp>
        <p:nvSpPr>
          <p:cNvPr id="263170" name="Rectangle 2"/>
          <p:cNvSpPr>
            <a:spLocks noGrp="1" noChangeArrowheads="1"/>
          </p:cNvSpPr>
          <p:nvPr>
            <p:ph type="title"/>
          </p:nvPr>
        </p:nvSpPr>
        <p:spPr>
          <a:xfrm>
            <a:off x="1246188" y="382588"/>
            <a:ext cx="7108825" cy="836612"/>
          </a:xfrm>
        </p:spPr>
        <p:txBody>
          <a:bodyPr/>
          <a:lstStyle/>
          <a:p>
            <a:pPr eaLnBrk="1" hangingPunct="1">
              <a:defRPr/>
            </a:pPr>
            <a:r>
              <a:rPr lang="en-US" sz="3500"/>
              <a:t>GOOD IO PROGRAM COMPONENTS</a:t>
            </a:r>
          </a:p>
        </p:txBody>
      </p:sp>
      <p:sp>
        <p:nvSpPr>
          <p:cNvPr id="263172" name="Oval 4"/>
          <p:cNvSpPr>
            <a:spLocks noChangeArrowheads="1"/>
          </p:cNvSpPr>
          <p:nvPr/>
        </p:nvSpPr>
        <p:spPr bwMode="auto">
          <a:xfrm>
            <a:off x="3429000" y="4343400"/>
            <a:ext cx="3124200" cy="2057400"/>
          </a:xfrm>
          <a:prstGeom prst="ellipse">
            <a:avLst/>
          </a:prstGeom>
          <a:solidFill>
            <a:schemeClr val="accent1"/>
          </a:solidFill>
          <a:ln w="9525">
            <a:round/>
            <a:headEnd/>
            <a:tailEnd/>
          </a:ln>
          <a:scene3d>
            <a:camera prst="legacyObliqueTopRight"/>
            <a:lightRig rig="legacyFlat3" dir="b"/>
          </a:scene3d>
          <a:sp3d extrusionH="430200" prstMaterial="legacyWirefram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FORESIGHT</a:t>
            </a:r>
          </a:p>
        </p:txBody>
      </p:sp>
      <p:sp>
        <p:nvSpPr>
          <p:cNvPr id="263173" name="Oval 5"/>
          <p:cNvSpPr>
            <a:spLocks noGrp="1" noChangeArrowheads="1"/>
          </p:cNvSpPr>
          <p:nvPr>
            <p:ph type="body" idx="1"/>
          </p:nvPr>
        </p:nvSpPr>
        <p:spPr>
          <a:xfrm>
            <a:off x="4800600" y="2819400"/>
            <a:ext cx="3581400" cy="2133600"/>
          </a:xfrm>
          <a:prstGeom prst="ellipse">
            <a:avLst/>
          </a:prstGeom>
          <a:solidFill>
            <a:schemeClr val="accent1"/>
          </a:solidFill>
          <a:scene3d>
            <a:camera prst="legacyObliqueTopRight"/>
            <a:lightRig rig="legacyFlat3" dir="b"/>
          </a:scene3d>
          <a:sp3d extrusionH="430200" prstMaterial="legacyWireframe">
            <a:bevelT w="13500" h="13500" prst="angle"/>
            <a:bevelB w="13500" h="13500" prst="angle"/>
            <a:extrusionClr>
              <a:schemeClr val="accent1"/>
            </a:extrusionClr>
            <a:contourClr>
              <a:schemeClr val="accent1"/>
            </a:contourClr>
          </a:sp3d>
        </p:spPr>
        <p:txBody>
          <a:bodyPr>
            <a:flatTx/>
          </a:bodyPr>
          <a:lstStyle/>
          <a:p>
            <a:pPr eaLnBrk="1" hangingPunct="1">
              <a:buFont typeface="Wingdings" panose="05000000000000000000" pitchFamily="2" charset="2"/>
              <a:buNone/>
            </a:pPr>
            <a:endParaRPr lang="en-US" altLang="en-US" smtClean="0"/>
          </a:p>
          <a:p>
            <a:pPr algn="ctr" eaLnBrk="1" hangingPunct="1">
              <a:buFont typeface="Wingdings" panose="05000000000000000000" pitchFamily="2" charset="2"/>
              <a:buNone/>
            </a:pPr>
            <a:r>
              <a:rPr lang="en-US" altLang="en-US" smtClean="0"/>
              <a:t>OVERSIGHT</a:t>
            </a:r>
          </a:p>
        </p:txBody>
      </p:sp>
      <p:sp>
        <p:nvSpPr>
          <p:cNvPr id="263174" name="Oval 6"/>
          <p:cNvSpPr>
            <a:spLocks noChangeArrowheads="1"/>
          </p:cNvSpPr>
          <p:nvPr/>
        </p:nvSpPr>
        <p:spPr bwMode="auto">
          <a:xfrm>
            <a:off x="2209800" y="2819400"/>
            <a:ext cx="3124200" cy="2057400"/>
          </a:xfrm>
          <a:prstGeom prst="ellipse">
            <a:avLst/>
          </a:prstGeom>
          <a:solidFill>
            <a:schemeClr val="accent1"/>
          </a:solidFill>
          <a:ln w="9525">
            <a:round/>
            <a:headEnd/>
            <a:tailEnd/>
          </a:ln>
          <a:scene3d>
            <a:camera prst="legacyObliqueTopRight"/>
            <a:lightRig rig="legacyFlat3" dir="b"/>
          </a:scene3d>
          <a:sp3d extrusionH="430200" prstMaterial="legacyWirefram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a:p>
          <a:p>
            <a:pPr algn="ctr" eaLnBrk="1" hangingPunct="1">
              <a:spcBef>
                <a:spcPct val="0"/>
              </a:spcBef>
              <a:buClrTx/>
              <a:buSzTx/>
              <a:buFontTx/>
              <a:buNone/>
            </a:pPr>
            <a:r>
              <a:rPr lang="en-US" altLang="en-US"/>
              <a:t>INSIGHT</a:t>
            </a:r>
          </a:p>
          <a:p>
            <a:pPr algn="ctr" eaLnBrk="1" hangingPunct="1">
              <a:spcBef>
                <a:spcPct val="0"/>
              </a:spcBef>
              <a:buClrTx/>
              <a:buSzTx/>
              <a:buFontTx/>
              <a:buNone/>
            </a:pPr>
            <a:endParaRPr lang="en-US" altLang="en-US" sz="3200">
              <a:latin typeface="Times New Roman" panose="02020603050405020304" pitchFamily="18" charset="0"/>
            </a:endParaRPr>
          </a:p>
        </p:txBody>
      </p:sp>
      <p:pic>
        <p:nvPicPr>
          <p:cNvPr id="263175" name="Picture 7" descr="exam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76400"/>
            <a:ext cx="2765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3175"/>
                                        </p:tgtEl>
                                        <p:attrNameLst>
                                          <p:attrName>style.visibility</p:attrName>
                                        </p:attrNameLst>
                                      </p:cBhvr>
                                      <p:to>
                                        <p:strVal val="visible"/>
                                      </p:to>
                                    </p:set>
                                    <p:anim calcmode="lin" valueType="num">
                                      <p:cBhvr>
                                        <p:cTn id="7" dur="500" fill="hold"/>
                                        <p:tgtEl>
                                          <p:spTgt spid="263175"/>
                                        </p:tgtEl>
                                        <p:attrNameLst>
                                          <p:attrName>ppt_w</p:attrName>
                                        </p:attrNameLst>
                                      </p:cBhvr>
                                      <p:tavLst>
                                        <p:tav tm="0">
                                          <p:val>
                                            <p:fltVal val="0"/>
                                          </p:val>
                                        </p:tav>
                                        <p:tav tm="100000">
                                          <p:val>
                                            <p:strVal val="#ppt_w"/>
                                          </p:val>
                                        </p:tav>
                                      </p:tavLst>
                                    </p:anim>
                                    <p:anim calcmode="lin" valueType="num">
                                      <p:cBhvr>
                                        <p:cTn id="8" dur="500" fill="hold"/>
                                        <p:tgtEl>
                                          <p:spTgt spid="263175"/>
                                        </p:tgtEl>
                                        <p:attrNameLst>
                                          <p:attrName>ppt_h</p:attrName>
                                        </p:attrNameLst>
                                      </p:cBhvr>
                                      <p:tavLst>
                                        <p:tav tm="0">
                                          <p:val>
                                            <p:fltVal val="0"/>
                                          </p:val>
                                        </p:tav>
                                        <p:tav tm="100000">
                                          <p:val>
                                            <p:strVal val="#ppt_h"/>
                                          </p:val>
                                        </p:tav>
                                      </p:tavLst>
                                    </p:anim>
                                    <p:anim calcmode="lin" valueType="num">
                                      <p:cBhvr>
                                        <p:cTn id="9" dur="500" fill="hold"/>
                                        <p:tgtEl>
                                          <p:spTgt spid="263175"/>
                                        </p:tgtEl>
                                        <p:attrNameLst>
                                          <p:attrName>style.rotation</p:attrName>
                                        </p:attrNameLst>
                                      </p:cBhvr>
                                      <p:tavLst>
                                        <p:tav tm="0">
                                          <p:val>
                                            <p:fltVal val="360"/>
                                          </p:val>
                                        </p:tav>
                                        <p:tav tm="100000">
                                          <p:val>
                                            <p:fltVal val="0"/>
                                          </p:val>
                                        </p:tav>
                                      </p:tavLst>
                                    </p:anim>
                                    <p:animEffect transition="in" filter="fade">
                                      <p:cBhvr>
                                        <p:cTn id="10" dur="500"/>
                                        <p:tgtEl>
                                          <p:spTgt spid="2631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263174"/>
                                        </p:tgtEl>
                                        <p:attrNameLst>
                                          <p:attrName>style.visibility</p:attrName>
                                        </p:attrNameLst>
                                      </p:cBhvr>
                                      <p:to>
                                        <p:strVal val="visible"/>
                                      </p:to>
                                    </p:set>
                                    <p:animEffect transition="in" filter="fade">
                                      <p:cBhvr>
                                        <p:cTn id="15" dur="770" decel="100000"/>
                                        <p:tgtEl>
                                          <p:spTgt spid="263174"/>
                                        </p:tgtEl>
                                      </p:cBhvr>
                                    </p:animEffect>
                                    <p:animScale>
                                      <p:cBhvr>
                                        <p:cTn id="16" dur="770" decel="100000"/>
                                        <p:tgtEl>
                                          <p:spTgt spid="263174"/>
                                        </p:tgtEl>
                                      </p:cBhvr>
                                      <p:from x="10000" y="10000"/>
                                      <p:to x="200000" y="450000"/>
                                    </p:animScale>
                                    <p:animScale>
                                      <p:cBhvr>
                                        <p:cTn id="17" dur="1230" accel="100000" fill="hold">
                                          <p:stCondLst>
                                            <p:cond delay="770"/>
                                          </p:stCondLst>
                                        </p:cTn>
                                        <p:tgtEl>
                                          <p:spTgt spid="263174"/>
                                        </p:tgtEl>
                                      </p:cBhvr>
                                      <p:from x="200000" y="450000"/>
                                      <p:to x="100000" y="100000"/>
                                    </p:animScale>
                                    <p:set>
                                      <p:cBhvr>
                                        <p:cTn id="18" dur="770" fill="hold"/>
                                        <p:tgtEl>
                                          <p:spTgt spid="263174"/>
                                        </p:tgtEl>
                                        <p:attrNameLst>
                                          <p:attrName>ppt_x</p:attrName>
                                        </p:attrNameLst>
                                      </p:cBhvr>
                                      <p:to>
                                        <p:strVal val="(0.5)"/>
                                      </p:to>
                                    </p:set>
                                    <p:anim from="(0.5)" to="(#ppt_x)" calcmode="lin" valueType="num">
                                      <p:cBhvr>
                                        <p:cTn id="19" dur="1230" accel="100000" fill="hold">
                                          <p:stCondLst>
                                            <p:cond delay="770"/>
                                          </p:stCondLst>
                                        </p:cTn>
                                        <p:tgtEl>
                                          <p:spTgt spid="263174"/>
                                        </p:tgtEl>
                                        <p:attrNameLst>
                                          <p:attrName>ppt_x</p:attrName>
                                        </p:attrNameLst>
                                      </p:cBhvr>
                                    </p:anim>
                                    <p:set>
                                      <p:cBhvr>
                                        <p:cTn id="20" dur="770" fill="hold"/>
                                        <p:tgtEl>
                                          <p:spTgt spid="263174"/>
                                        </p:tgtEl>
                                        <p:attrNameLst>
                                          <p:attrName>ppt_y</p:attrName>
                                        </p:attrNameLst>
                                      </p:cBhvr>
                                      <p:to>
                                        <p:strVal val="(#ppt_y+0.4)"/>
                                      </p:to>
                                    </p:set>
                                    <p:anim from="(#ppt_y+0.4)" to="(#ppt_y)" calcmode="lin" valueType="num">
                                      <p:cBhvr>
                                        <p:cTn id="21" dur="1230" accel="100000" fill="hold">
                                          <p:stCondLst>
                                            <p:cond delay="770"/>
                                          </p:stCondLst>
                                        </p:cTn>
                                        <p:tgtEl>
                                          <p:spTgt spid="263174"/>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263173">
                                            <p:bg/>
                                          </p:spTgt>
                                        </p:tgtEl>
                                        <p:attrNameLst>
                                          <p:attrName>style.visibility</p:attrName>
                                        </p:attrNameLst>
                                      </p:cBhvr>
                                      <p:to>
                                        <p:strVal val="visible"/>
                                      </p:to>
                                    </p:set>
                                    <p:animEffect transition="in" filter="fade">
                                      <p:cBhvr>
                                        <p:cTn id="26" dur="770" decel="100000"/>
                                        <p:tgtEl>
                                          <p:spTgt spid="263173">
                                            <p:bg/>
                                          </p:spTgt>
                                        </p:tgtEl>
                                      </p:cBhvr>
                                    </p:animEffect>
                                    <p:animScale>
                                      <p:cBhvr>
                                        <p:cTn id="27" dur="770" decel="100000"/>
                                        <p:tgtEl>
                                          <p:spTgt spid="263173">
                                            <p:bg/>
                                          </p:spTgt>
                                        </p:tgtEl>
                                      </p:cBhvr>
                                      <p:from x="10000" y="10000"/>
                                      <p:to x="200000" y="450000"/>
                                    </p:animScale>
                                    <p:animScale>
                                      <p:cBhvr>
                                        <p:cTn id="28" dur="1230" accel="100000" fill="hold">
                                          <p:stCondLst>
                                            <p:cond delay="770"/>
                                          </p:stCondLst>
                                        </p:cTn>
                                        <p:tgtEl>
                                          <p:spTgt spid="263173">
                                            <p:bg/>
                                          </p:spTgt>
                                        </p:tgtEl>
                                      </p:cBhvr>
                                      <p:from x="200000" y="450000"/>
                                      <p:to x="100000" y="100000"/>
                                    </p:animScale>
                                    <p:set>
                                      <p:cBhvr>
                                        <p:cTn id="29" dur="770" fill="hold"/>
                                        <p:tgtEl>
                                          <p:spTgt spid="263173">
                                            <p:bg/>
                                          </p:spTgt>
                                        </p:tgtEl>
                                        <p:attrNameLst>
                                          <p:attrName>ppt_x</p:attrName>
                                        </p:attrNameLst>
                                      </p:cBhvr>
                                      <p:to>
                                        <p:strVal val="(0.5)"/>
                                      </p:to>
                                    </p:set>
                                    <p:anim from="(0.5)" to="(#ppt_x)" calcmode="lin" valueType="num">
                                      <p:cBhvr>
                                        <p:cTn id="30" dur="1230" accel="100000" fill="hold">
                                          <p:stCondLst>
                                            <p:cond delay="770"/>
                                          </p:stCondLst>
                                        </p:cTn>
                                        <p:tgtEl>
                                          <p:spTgt spid="263173">
                                            <p:bg/>
                                          </p:spTgt>
                                        </p:tgtEl>
                                        <p:attrNameLst>
                                          <p:attrName>ppt_x</p:attrName>
                                        </p:attrNameLst>
                                      </p:cBhvr>
                                    </p:anim>
                                    <p:set>
                                      <p:cBhvr>
                                        <p:cTn id="31" dur="770" fill="hold"/>
                                        <p:tgtEl>
                                          <p:spTgt spid="263173">
                                            <p:bg/>
                                          </p:spTgt>
                                        </p:tgtEl>
                                        <p:attrNameLst>
                                          <p:attrName>ppt_y</p:attrName>
                                        </p:attrNameLst>
                                      </p:cBhvr>
                                      <p:to>
                                        <p:strVal val="(#ppt_y+0.4)"/>
                                      </p:to>
                                    </p:set>
                                    <p:anim from="(#ppt_y+0.4)" to="(#ppt_y)" calcmode="lin" valueType="num">
                                      <p:cBhvr>
                                        <p:cTn id="32" dur="1230" accel="100000" fill="hold">
                                          <p:stCondLst>
                                            <p:cond delay="770"/>
                                          </p:stCondLst>
                                        </p:cTn>
                                        <p:tgtEl>
                                          <p:spTgt spid="263173">
                                            <p:bg/>
                                          </p:spTgt>
                                        </p:tgtEl>
                                        <p:attrNameLst>
                                          <p:attrName>ppt_y</p:attrName>
                                        </p:attrNameLst>
                                      </p:cBhvr>
                                    </p:anim>
                                  </p:childTnLst>
                                </p:cTn>
                              </p:par>
                              <p:par>
                                <p:cTn id="33" presetID="51" presetClass="entr" presetSubtype="0" fill="hold" grpId="0" nodeType="withEffect">
                                  <p:stCondLst>
                                    <p:cond delay="0"/>
                                  </p:stCondLst>
                                  <p:childTnLst>
                                    <p:set>
                                      <p:cBhvr>
                                        <p:cTn id="34" dur="1" fill="hold">
                                          <p:stCondLst>
                                            <p:cond delay="0"/>
                                          </p:stCondLst>
                                        </p:cTn>
                                        <p:tgtEl>
                                          <p:spTgt spid="263173">
                                            <p:txEl>
                                              <p:pRg st="1" end="1"/>
                                            </p:txEl>
                                          </p:spTgt>
                                        </p:tgtEl>
                                        <p:attrNameLst>
                                          <p:attrName>style.visibility</p:attrName>
                                        </p:attrNameLst>
                                      </p:cBhvr>
                                      <p:to>
                                        <p:strVal val="visible"/>
                                      </p:to>
                                    </p:set>
                                    <p:animEffect transition="in" filter="fade">
                                      <p:cBhvr>
                                        <p:cTn id="35" dur="770" decel="100000"/>
                                        <p:tgtEl>
                                          <p:spTgt spid="263173">
                                            <p:txEl>
                                              <p:pRg st="1" end="1"/>
                                            </p:txEl>
                                          </p:spTgt>
                                        </p:tgtEl>
                                      </p:cBhvr>
                                    </p:animEffect>
                                    <p:animScale>
                                      <p:cBhvr>
                                        <p:cTn id="36" dur="770" decel="100000"/>
                                        <p:tgtEl>
                                          <p:spTgt spid="263173">
                                            <p:txEl>
                                              <p:pRg st="1" end="1"/>
                                            </p:txEl>
                                          </p:spTgt>
                                        </p:tgtEl>
                                      </p:cBhvr>
                                      <p:from x="10000" y="10000"/>
                                      <p:to x="200000" y="450000"/>
                                    </p:animScale>
                                    <p:animScale>
                                      <p:cBhvr>
                                        <p:cTn id="37" dur="1230" accel="100000" fill="hold">
                                          <p:stCondLst>
                                            <p:cond delay="770"/>
                                          </p:stCondLst>
                                        </p:cTn>
                                        <p:tgtEl>
                                          <p:spTgt spid="263173">
                                            <p:txEl>
                                              <p:pRg st="1" end="1"/>
                                            </p:txEl>
                                          </p:spTgt>
                                        </p:tgtEl>
                                      </p:cBhvr>
                                      <p:from x="200000" y="450000"/>
                                      <p:to x="100000" y="100000"/>
                                    </p:animScale>
                                    <p:set>
                                      <p:cBhvr>
                                        <p:cTn id="38" dur="770" fill="hold"/>
                                        <p:tgtEl>
                                          <p:spTgt spid="263173">
                                            <p:txEl>
                                              <p:pRg st="1" end="1"/>
                                            </p:txEl>
                                          </p:spTgt>
                                        </p:tgtEl>
                                        <p:attrNameLst>
                                          <p:attrName>ppt_x</p:attrName>
                                        </p:attrNameLst>
                                      </p:cBhvr>
                                      <p:to>
                                        <p:strVal val="(0.5)"/>
                                      </p:to>
                                    </p:set>
                                    <p:anim from="(0.5)" to="(#ppt_x)" calcmode="lin" valueType="num">
                                      <p:cBhvr>
                                        <p:cTn id="39" dur="1230" accel="100000" fill="hold">
                                          <p:stCondLst>
                                            <p:cond delay="770"/>
                                          </p:stCondLst>
                                        </p:cTn>
                                        <p:tgtEl>
                                          <p:spTgt spid="263173">
                                            <p:txEl>
                                              <p:pRg st="1" end="1"/>
                                            </p:txEl>
                                          </p:spTgt>
                                        </p:tgtEl>
                                        <p:attrNameLst>
                                          <p:attrName>ppt_x</p:attrName>
                                        </p:attrNameLst>
                                      </p:cBhvr>
                                    </p:anim>
                                    <p:set>
                                      <p:cBhvr>
                                        <p:cTn id="40" dur="770" fill="hold"/>
                                        <p:tgtEl>
                                          <p:spTgt spid="263173">
                                            <p:txEl>
                                              <p:pRg st="1" end="1"/>
                                            </p:txEl>
                                          </p:spTgt>
                                        </p:tgtEl>
                                        <p:attrNameLst>
                                          <p:attrName>ppt_y</p:attrName>
                                        </p:attrNameLst>
                                      </p:cBhvr>
                                      <p:to>
                                        <p:strVal val="(#ppt_y+0.4)"/>
                                      </p:to>
                                    </p:set>
                                    <p:anim from="(#ppt_y+0.4)" to="(#ppt_y)" calcmode="lin" valueType="num">
                                      <p:cBhvr>
                                        <p:cTn id="41" dur="1230" accel="100000" fill="hold">
                                          <p:stCondLst>
                                            <p:cond delay="770"/>
                                          </p:stCondLst>
                                        </p:cTn>
                                        <p:tgtEl>
                                          <p:spTgt spid="263173">
                                            <p:txEl>
                                              <p:pRg st="1" end="1"/>
                                            </p:txEl>
                                          </p:spTgt>
                                        </p:tgtEl>
                                        <p:attrNameLst>
                                          <p:attrName>ppt_y</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1" presetClass="entr" presetSubtype="0" fill="hold" grpId="0" nodeType="clickEffect">
                                  <p:stCondLst>
                                    <p:cond delay="0"/>
                                  </p:stCondLst>
                                  <p:childTnLst>
                                    <p:set>
                                      <p:cBhvr>
                                        <p:cTn id="45" dur="1" fill="hold">
                                          <p:stCondLst>
                                            <p:cond delay="0"/>
                                          </p:stCondLst>
                                        </p:cTn>
                                        <p:tgtEl>
                                          <p:spTgt spid="263172"/>
                                        </p:tgtEl>
                                        <p:attrNameLst>
                                          <p:attrName>style.visibility</p:attrName>
                                        </p:attrNameLst>
                                      </p:cBhvr>
                                      <p:to>
                                        <p:strVal val="visible"/>
                                      </p:to>
                                    </p:set>
                                    <p:animEffect transition="in" filter="fade">
                                      <p:cBhvr>
                                        <p:cTn id="46" dur="770" decel="100000"/>
                                        <p:tgtEl>
                                          <p:spTgt spid="263172"/>
                                        </p:tgtEl>
                                      </p:cBhvr>
                                    </p:animEffect>
                                    <p:animScale>
                                      <p:cBhvr>
                                        <p:cTn id="47" dur="770" decel="100000"/>
                                        <p:tgtEl>
                                          <p:spTgt spid="263172"/>
                                        </p:tgtEl>
                                      </p:cBhvr>
                                      <p:from x="10000" y="10000"/>
                                      <p:to x="200000" y="450000"/>
                                    </p:animScale>
                                    <p:animScale>
                                      <p:cBhvr>
                                        <p:cTn id="48" dur="1230" accel="100000" fill="hold">
                                          <p:stCondLst>
                                            <p:cond delay="770"/>
                                          </p:stCondLst>
                                        </p:cTn>
                                        <p:tgtEl>
                                          <p:spTgt spid="263172"/>
                                        </p:tgtEl>
                                      </p:cBhvr>
                                      <p:from x="200000" y="450000"/>
                                      <p:to x="100000" y="100000"/>
                                    </p:animScale>
                                    <p:set>
                                      <p:cBhvr>
                                        <p:cTn id="49" dur="770" fill="hold"/>
                                        <p:tgtEl>
                                          <p:spTgt spid="263172"/>
                                        </p:tgtEl>
                                        <p:attrNameLst>
                                          <p:attrName>ppt_x</p:attrName>
                                        </p:attrNameLst>
                                      </p:cBhvr>
                                      <p:to>
                                        <p:strVal val="(0.5)"/>
                                      </p:to>
                                    </p:set>
                                    <p:anim from="(0.5)" to="(#ppt_x)" calcmode="lin" valueType="num">
                                      <p:cBhvr>
                                        <p:cTn id="50" dur="1230" accel="100000" fill="hold">
                                          <p:stCondLst>
                                            <p:cond delay="770"/>
                                          </p:stCondLst>
                                        </p:cTn>
                                        <p:tgtEl>
                                          <p:spTgt spid="263172"/>
                                        </p:tgtEl>
                                        <p:attrNameLst>
                                          <p:attrName>ppt_x</p:attrName>
                                        </p:attrNameLst>
                                      </p:cBhvr>
                                    </p:anim>
                                    <p:set>
                                      <p:cBhvr>
                                        <p:cTn id="51" dur="770" fill="hold"/>
                                        <p:tgtEl>
                                          <p:spTgt spid="263172"/>
                                        </p:tgtEl>
                                        <p:attrNameLst>
                                          <p:attrName>ppt_y</p:attrName>
                                        </p:attrNameLst>
                                      </p:cBhvr>
                                      <p:to>
                                        <p:strVal val="(#ppt_y+0.4)"/>
                                      </p:to>
                                    </p:set>
                                    <p:anim from="(#ppt_y+0.4)" to="(#ppt_y)" calcmode="lin" valueType="num">
                                      <p:cBhvr>
                                        <p:cTn id="52" dur="1230" accel="100000" fill="hold">
                                          <p:stCondLst>
                                            <p:cond delay="770"/>
                                          </p:stCondLst>
                                        </p:cTn>
                                        <p:tgtEl>
                                          <p:spTgt spid="26317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nimBg="1"/>
      <p:bldP spid="263173" grpId="0" build="p" animBg="1"/>
      <p:bldP spid="2631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0675A612-A4EA-4BB0-9863-B9016D59B295}" type="slidenum">
              <a:rPr lang="en-US" altLang="en-US" sz="1400"/>
              <a:pPr>
                <a:spcBef>
                  <a:spcPct val="0"/>
                </a:spcBef>
                <a:buClrTx/>
                <a:buSzTx/>
                <a:buFontTx/>
                <a:buNone/>
              </a:pPr>
              <a:t>21</a:t>
            </a:fld>
            <a:endParaRPr lang="en-US" altLang="en-US" sz="1400"/>
          </a:p>
        </p:txBody>
      </p:sp>
      <p:sp>
        <p:nvSpPr>
          <p:cNvPr id="264194" name="Rectangle 2"/>
          <p:cNvSpPr>
            <a:spLocks noGrp="1" noChangeArrowheads="1"/>
          </p:cNvSpPr>
          <p:nvPr>
            <p:ph type="title"/>
          </p:nvPr>
        </p:nvSpPr>
        <p:spPr/>
        <p:txBody>
          <a:bodyPr/>
          <a:lstStyle/>
          <a:p>
            <a:pPr eaLnBrk="1" hangingPunct="1">
              <a:defRPr/>
            </a:pPr>
            <a:r>
              <a:rPr lang="en-US"/>
              <a:t>COMPONENT BREAKDOWN</a:t>
            </a:r>
          </a:p>
        </p:txBody>
      </p:sp>
      <p:sp>
        <p:nvSpPr>
          <p:cNvPr id="40964" name="Rectangle 3"/>
          <p:cNvSpPr>
            <a:spLocks noGrp="1" noChangeArrowheads="1"/>
          </p:cNvSpPr>
          <p:nvPr>
            <p:ph type="body" idx="1"/>
          </p:nvPr>
        </p:nvSpPr>
        <p:spPr/>
        <p:txBody>
          <a:bodyPr/>
          <a:lstStyle/>
          <a:p>
            <a:pPr eaLnBrk="1" hangingPunct="1"/>
            <a:r>
              <a:rPr lang="en-US" altLang="en-US" smtClean="0"/>
              <a:t>INSIGHT- Knowledge of programs and potential pitfalls</a:t>
            </a:r>
          </a:p>
          <a:p>
            <a:pPr eaLnBrk="1" hangingPunct="1"/>
            <a:endParaRPr lang="en-US" altLang="en-US" smtClean="0"/>
          </a:p>
          <a:p>
            <a:pPr eaLnBrk="1" hangingPunct="1"/>
            <a:r>
              <a:rPr lang="en-US" altLang="en-US" smtClean="0"/>
              <a:t>OVERSIGHT – Review of programs for compliance with current laws and directives</a:t>
            </a:r>
          </a:p>
          <a:p>
            <a:pPr eaLnBrk="1" hangingPunct="1"/>
            <a:endParaRPr lang="en-US" altLang="en-US" smtClean="0"/>
          </a:p>
          <a:p>
            <a:pPr eaLnBrk="1" hangingPunct="1"/>
            <a:r>
              <a:rPr lang="en-US" altLang="en-US" smtClean="0"/>
              <a:t>FORESIGHT – Determine way ahead to mitigate future problems and set path for future lawful conduct</a:t>
            </a:r>
          </a:p>
        </p:txBody>
      </p:sp>
    </p:spTree>
  </p:cSld>
  <p:clrMapOvr>
    <a:masterClrMapping/>
  </p:clrMapOvr>
  <p:transition advClick="0">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98ABC6C4-B351-4FAB-8E97-E3AB3D08F5C1}" type="slidenum">
              <a:rPr lang="en-US" altLang="en-US" sz="1400"/>
              <a:pPr>
                <a:spcBef>
                  <a:spcPct val="0"/>
                </a:spcBef>
                <a:buClrTx/>
                <a:buSzTx/>
                <a:buFontTx/>
                <a:buNone/>
              </a:pPr>
              <a:t>22</a:t>
            </a:fld>
            <a:endParaRPr lang="en-US" altLang="en-US" sz="1400"/>
          </a:p>
        </p:txBody>
      </p:sp>
      <p:sp>
        <p:nvSpPr>
          <p:cNvPr id="204802" name="Rectangle 2"/>
          <p:cNvSpPr>
            <a:spLocks noGrp="1" noChangeArrowheads="1"/>
          </p:cNvSpPr>
          <p:nvPr>
            <p:ph type="title"/>
          </p:nvPr>
        </p:nvSpPr>
        <p:spPr>
          <a:xfrm>
            <a:off x="1219200" y="228600"/>
            <a:ext cx="7772400" cy="1143000"/>
          </a:xfrm>
        </p:spPr>
        <p:txBody>
          <a:bodyPr/>
          <a:lstStyle/>
          <a:p>
            <a:pPr eaLnBrk="1" hangingPunct="1">
              <a:defRPr/>
            </a:pPr>
            <a:r>
              <a:rPr lang="en-US" sz="2600" b="0" u="sng"/>
              <a:t>GOOD INTELLIGENCE OVERSIGHT PROGRAM INDICATORS </a:t>
            </a:r>
          </a:p>
        </p:txBody>
      </p:sp>
      <p:sp>
        <p:nvSpPr>
          <p:cNvPr id="41988" name="Rectangle 3"/>
          <p:cNvSpPr>
            <a:spLocks noGrp="1" noChangeArrowheads="1"/>
          </p:cNvSpPr>
          <p:nvPr>
            <p:ph type="body" idx="1"/>
          </p:nvPr>
        </p:nvSpPr>
        <p:spPr>
          <a:xfrm>
            <a:off x="685800" y="1981200"/>
            <a:ext cx="8153400" cy="4114800"/>
          </a:xfrm>
        </p:spPr>
        <p:txBody>
          <a:bodyPr/>
          <a:lstStyle/>
          <a:p>
            <a:pPr eaLnBrk="1" hangingPunct="1">
              <a:lnSpc>
                <a:spcPct val="90000"/>
              </a:lnSpc>
            </a:pPr>
            <a:r>
              <a:rPr lang="en-US" altLang="en-US" smtClean="0"/>
              <a:t>COMMAND AND LEADER EMPHASIS</a:t>
            </a:r>
          </a:p>
          <a:p>
            <a:pPr eaLnBrk="1" hangingPunct="1">
              <a:lnSpc>
                <a:spcPct val="90000"/>
              </a:lnSpc>
            </a:pPr>
            <a:endParaRPr lang="en-US" altLang="en-US" smtClean="0"/>
          </a:p>
          <a:p>
            <a:pPr eaLnBrk="1" hangingPunct="1">
              <a:lnSpc>
                <a:spcPct val="90000"/>
              </a:lnSpc>
            </a:pPr>
            <a:r>
              <a:rPr lang="en-US" altLang="en-US" smtClean="0"/>
              <a:t>CODIFY RESPONSIBILITIES AND REQUIREMENTS</a:t>
            </a:r>
          </a:p>
          <a:p>
            <a:pPr eaLnBrk="1" hangingPunct="1">
              <a:lnSpc>
                <a:spcPct val="90000"/>
              </a:lnSpc>
            </a:pPr>
            <a:endParaRPr lang="en-US" altLang="en-US" smtClean="0"/>
          </a:p>
          <a:p>
            <a:pPr eaLnBrk="1" hangingPunct="1">
              <a:lnSpc>
                <a:spcPct val="90000"/>
              </a:lnSpc>
            </a:pPr>
            <a:r>
              <a:rPr lang="en-US" altLang="en-US" smtClean="0"/>
              <a:t>FORMALLY APPOINT IO OFFICIAL 			(Whom Everyone Knows)</a:t>
            </a:r>
          </a:p>
          <a:p>
            <a:pPr eaLnBrk="1" hangingPunct="1">
              <a:lnSpc>
                <a:spcPct val="90000"/>
              </a:lnSpc>
            </a:pPr>
            <a:endParaRPr lang="en-US" altLang="en-US" smtClean="0"/>
          </a:p>
          <a:p>
            <a:pPr eaLnBrk="1" hangingPunct="1">
              <a:lnSpc>
                <a:spcPct val="90000"/>
              </a:lnSpc>
            </a:pPr>
            <a:r>
              <a:rPr lang="en-US" altLang="en-US" smtClean="0"/>
              <a:t>TRAINING – EARLY AND OFTEN – WITH CREATIVE REINFORCEMENT </a:t>
            </a: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563458A1-A8EE-4517-A83B-F8BE9F68678F}" type="slidenum">
              <a:rPr lang="en-US" altLang="en-US" sz="1400"/>
              <a:pPr>
                <a:spcBef>
                  <a:spcPct val="0"/>
                </a:spcBef>
                <a:buClrTx/>
                <a:buSzTx/>
                <a:buFontTx/>
                <a:buNone/>
              </a:pPr>
              <a:t>23</a:t>
            </a:fld>
            <a:endParaRPr lang="en-US" altLang="en-US" sz="1400"/>
          </a:p>
        </p:txBody>
      </p:sp>
      <p:sp>
        <p:nvSpPr>
          <p:cNvPr id="205826" name="Rectangle 2"/>
          <p:cNvSpPr>
            <a:spLocks noGrp="1" noChangeArrowheads="1"/>
          </p:cNvSpPr>
          <p:nvPr>
            <p:ph type="title"/>
          </p:nvPr>
        </p:nvSpPr>
        <p:spPr>
          <a:xfrm>
            <a:off x="1219200" y="228600"/>
            <a:ext cx="7772400" cy="1143000"/>
          </a:xfrm>
        </p:spPr>
        <p:txBody>
          <a:bodyPr/>
          <a:lstStyle/>
          <a:p>
            <a:pPr eaLnBrk="1" hangingPunct="1">
              <a:defRPr/>
            </a:pPr>
            <a:r>
              <a:rPr lang="en-US" sz="2600" b="0" u="sng"/>
              <a:t>GOOD INTELLIGENCE OVERSIGHT PROGRAM INDICATORS</a:t>
            </a:r>
          </a:p>
        </p:txBody>
      </p:sp>
      <p:sp>
        <p:nvSpPr>
          <p:cNvPr id="43012" name="Rectangle 3"/>
          <p:cNvSpPr>
            <a:spLocks noGrp="1" noChangeArrowheads="1"/>
          </p:cNvSpPr>
          <p:nvPr>
            <p:ph type="body" idx="1"/>
          </p:nvPr>
        </p:nvSpPr>
        <p:spPr>
          <a:xfrm>
            <a:off x="457200" y="2133600"/>
            <a:ext cx="8458200" cy="4114800"/>
          </a:xfrm>
        </p:spPr>
        <p:txBody>
          <a:bodyPr/>
          <a:lstStyle/>
          <a:p>
            <a:pPr eaLnBrk="1" hangingPunct="1">
              <a:lnSpc>
                <a:spcPct val="80000"/>
              </a:lnSpc>
            </a:pPr>
            <a:r>
              <a:rPr lang="en-US" altLang="en-US" smtClean="0"/>
              <a:t>MUST BE AN ACTIVE PART OF ALL OPERATIONAL PLANNING AND EXECUTION</a:t>
            </a:r>
          </a:p>
          <a:p>
            <a:pPr eaLnBrk="1" hangingPunct="1">
              <a:lnSpc>
                <a:spcPct val="80000"/>
              </a:lnSpc>
            </a:pPr>
            <a:endParaRPr lang="en-US" altLang="en-US" smtClean="0"/>
          </a:p>
          <a:p>
            <a:pPr eaLnBrk="1" hangingPunct="1">
              <a:lnSpc>
                <a:spcPct val="80000"/>
              </a:lnSpc>
            </a:pPr>
            <a:r>
              <a:rPr lang="en-US" altLang="en-US" smtClean="0"/>
              <a:t>ACTIVE INVOLVEMENT BY SJA</a:t>
            </a:r>
          </a:p>
          <a:p>
            <a:pPr eaLnBrk="1" hangingPunct="1">
              <a:lnSpc>
                <a:spcPct val="80000"/>
              </a:lnSpc>
            </a:pPr>
            <a:endParaRPr lang="en-US" altLang="en-US" smtClean="0"/>
          </a:p>
          <a:p>
            <a:pPr eaLnBrk="1" hangingPunct="1">
              <a:lnSpc>
                <a:spcPct val="80000"/>
              </a:lnSpc>
            </a:pPr>
            <a:r>
              <a:rPr lang="en-US" altLang="en-US" smtClean="0"/>
              <a:t>QUESTIONABLE ACTIVITY REPORTING</a:t>
            </a:r>
          </a:p>
          <a:p>
            <a:pPr lvl="1" eaLnBrk="1" hangingPunct="1">
              <a:lnSpc>
                <a:spcPct val="80000"/>
              </a:lnSpc>
            </a:pPr>
            <a:r>
              <a:rPr lang="en-US" altLang="en-US" sz="2500" b="0" smtClean="0"/>
              <a:t>Timeliness</a:t>
            </a:r>
          </a:p>
          <a:p>
            <a:pPr lvl="1" eaLnBrk="1" hangingPunct="1">
              <a:lnSpc>
                <a:spcPct val="80000"/>
              </a:lnSpc>
            </a:pPr>
            <a:r>
              <a:rPr lang="en-US" altLang="en-US" sz="2500" b="0" smtClean="0"/>
              <a:t>Prompt and Appropriate Corrective Action</a:t>
            </a:r>
          </a:p>
          <a:p>
            <a:pPr eaLnBrk="1" hangingPunct="1">
              <a:lnSpc>
                <a:spcPct val="80000"/>
              </a:lnSpc>
            </a:pPr>
            <a:endParaRPr lang="en-US" altLang="en-US" smtClean="0"/>
          </a:p>
          <a:p>
            <a:pPr eaLnBrk="1" hangingPunct="1">
              <a:lnSpc>
                <a:spcPct val="80000"/>
              </a:lnSpc>
            </a:pPr>
            <a:r>
              <a:rPr lang="en-US" altLang="en-US" smtClean="0"/>
              <a:t>ACCURATE / CURRENT RECORDS &amp; FILES </a:t>
            </a: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D8706759-3FBB-4055-ABE4-585E2D877A35}" type="slidenum">
              <a:rPr lang="en-US" altLang="en-US" sz="1400"/>
              <a:pPr>
                <a:spcBef>
                  <a:spcPct val="0"/>
                </a:spcBef>
                <a:buClrTx/>
                <a:buSzTx/>
                <a:buFontTx/>
                <a:buNone/>
              </a:pPr>
              <a:t>24</a:t>
            </a:fld>
            <a:endParaRPr lang="en-US" altLang="en-US" sz="1400"/>
          </a:p>
        </p:txBody>
      </p:sp>
      <p:sp>
        <p:nvSpPr>
          <p:cNvPr id="232453" name="Text Box 5"/>
          <p:cNvSpPr txBox="1">
            <a:spLocks noChangeArrowheads="1"/>
          </p:cNvSpPr>
          <p:nvPr/>
        </p:nvSpPr>
        <p:spPr bwMode="auto">
          <a:xfrm>
            <a:off x="1828800" y="457200"/>
            <a:ext cx="5607050" cy="550863"/>
          </a:xfrm>
          <a:prstGeom prst="rect">
            <a:avLst/>
          </a:prstGeom>
          <a:noFill/>
          <a:ln w="9525" algn="ctr">
            <a:noFill/>
            <a:miter lim="800000"/>
            <a:headEnd type="none" w="sm" len="sm"/>
            <a:tailEnd type="none" w="sm" len="sm"/>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Perception is Reality</a:t>
            </a:r>
          </a:p>
        </p:txBody>
      </p:sp>
      <p:sp>
        <p:nvSpPr>
          <p:cNvPr id="44036" name="Text Box 6"/>
          <p:cNvSpPr txBox="1">
            <a:spLocks noChangeArrowheads="1"/>
          </p:cNvSpPr>
          <p:nvPr/>
        </p:nvSpPr>
        <p:spPr bwMode="auto">
          <a:xfrm>
            <a:off x="593725" y="1600200"/>
            <a:ext cx="78644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Char char="•"/>
            </a:pPr>
            <a:endParaRPr lang="en-US" altLang="en-US" sz="3200"/>
          </a:p>
          <a:p>
            <a:pPr eaLnBrk="1" hangingPunct="1">
              <a:spcBef>
                <a:spcPct val="0"/>
              </a:spcBef>
              <a:buClrTx/>
              <a:buSzTx/>
              <a:buFontTx/>
              <a:buChar char="•"/>
            </a:pPr>
            <a:endParaRPr lang="en-US" altLang="en-US" sz="3200"/>
          </a:p>
          <a:p>
            <a:pPr eaLnBrk="1" hangingPunct="1">
              <a:spcBef>
                <a:spcPct val="0"/>
              </a:spcBef>
              <a:buClrTx/>
              <a:buSzTx/>
              <a:buFontTx/>
              <a:buChar char="•"/>
            </a:pPr>
            <a:r>
              <a:rPr lang="en-US" altLang="en-US" sz="3200"/>
              <a:t>Perception becomes reality</a:t>
            </a:r>
          </a:p>
          <a:p>
            <a:pPr eaLnBrk="1" hangingPunct="1">
              <a:spcBef>
                <a:spcPct val="0"/>
              </a:spcBef>
              <a:buClrTx/>
              <a:buSzTx/>
              <a:buFontTx/>
              <a:buNone/>
            </a:pPr>
            <a:endParaRPr lang="en-US" altLang="en-US" sz="3200"/>
          </a:p>
          <a:p>
            <a:pPr eaLnBrk="1" hangingPunct="1">
              <a:spcBef>
                <a:spcPct val="0"/>
              </a:spcBef>
              <a:buClrTx/>
              <a:buSzTx/>
              <a:buFontTx/>
              <a:buChar char="•"/>
            </a:pPr>
            <a:r>
              <a:rPr lang="en-US" altLang="en-US" sz="3200"/>
              <a:t>Hollywood Conspiracy Theory </a:t>
            </a:r>
            <a:r>
              <a:rPr lang="en-US" altLang="en-US" sz="3200">
                <a:latin typeface="Times New Roman" panose="02020603050405020304" pitchFamily="18" charset="0"/>
              </a:rPr>
              <a:t>e.g. </a:t>
            </a:r>
            <a:r>
              <a:rPr lang="en-US" altLang="en-US" sz="3200"/>
              <a:t>, Clear and Present Danger, Enemy of the State, Watchdog groups</a:t>
            </a:r>
          </a:p>
          <a:p>
            <a:pPr eaLnBrk="1" hangingPunct="1">
              <a:spcBef>
                <a:spcPct val="0"/>
              </a:spcBef>
              <a:buClrTx/>
              <a:buSzTx/>
              <a:buFontTx/>
              <a:buNone/>
            </a:pPr>
            <a:endParaRPr lang="en-US" altLang="en-US" sz="3200"/>
          </a:p>
        </p:txBody>
      </p:sp>
    </p:spTree>
  </p:cSld>
  <p:clrMapOvr>
    <a:masterClrMapping/>
  </p:clrMapOvr>
  <p:transition advClick="0">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D89A7F72-08A2-40DC-BC13-4C479E3D82A0}" type="slidenum">
              <a:rPr lang="en-US" altLang="en-US" sz="1400"/>
              <a:pPr>
                <a:spcBef>
                  <a:spcPct val="0"/>
                </a:spcBef>
                <a:buClrTx/>
                <a:buSzTx/>
                <a:buFontTx/>
                <a:buNone/>
              </a:pPr>
              <a:t>25</a:t>
            </a:fld>
            <a:endParaRPr lang="en-US" altLang="en-US" sz="1400"/>
          </a:p>
        </p:txBody>
      </p:sp>
      <p:sp>
        <p:nvSpPr>
          <p:cNvPr id="45059" name="Rectangle 2"/>
          <p:cNvSpPr>
            <a:spLocks noChangeArrowheads="1"/>
          </p:cNvSpPr>
          <p:nvPr/>
        </p:nvSpPr>
        <p:spPr bwMode="auto">
          <a:xfrm>
            <a:off x="609600" y="1611313"/>
            <a:ext cx="7467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b="1"/>
          </a:p>
          <a:p>
            <a:pPr eaLnBrk="1" hangingPunct="1">
              <a:spcBef>
                <a:spcPct val="0"/>
              </a:spcBef>
              <a:buClrTx/>
              <a:buSzTx/>
              <a:buFontTx/>
              <a:buNone/>
            </a:pPr>
            <a:r>
              <a:rPr lang="en-US" altLang="en-US" sz="1800" b="1"/>
              <a:t>    - ENSURES PROTECTION OF CONSTITUTIONAL RIGHTS</a:t>
            </a:r>
          </a:p>
          <a:p>
            <a:pPr eaLnBrk="1" hangingPunct="1">
              <a:spcBef>
                <a:spcPct val="0"/>
              </a:spcBef>
              <a:buClrTx/>
              <a:buSzTx/>
              <a:buFontTx/>
              <a:buNone/>
            </a:pPr>
            <a:endParaRPr lang="en-US" altLang="en-US" sz="1800" b="1"/>
          </a:p>
          <a:p>
            <a:pPr eaLnBrk="1" hangingPunct="1">
              <a:spcBef>
                <a:spcPct val="0"/>
              </a:spcBef>
              <a:buClrTx/>
              <a:buSzTx/>
              <a:buFontTx/>
              <a:buNone/>
            </a:pPr>
            <a:r>
              <a:rPr lang="en-US" altLang="en-US" sz="1800" b="1"/>
              <a:t>    - PROTECTS USMC’S GOOD NAME</a:t>
            </a:r>
          </a:p>
          <a:p>
            <a:pPr eaLnBrk="1" hangingPunct="1">
              <a:spcBef>
                <a:spcPct val="0"/>
              </a:spcBef>
              <a:buClrTx/>
              <a:buSzTx/>
              <a:buFontTx/>
              <a:buNone/>
            </a:pPr>
            <a:endParaRPr lang="en-US" altLang="en-US" sz="1800" b="1"/>
          </a:p>
          <a:p>
            <a:pPr eaLnBrk="1" hangingPunct="1">
              <a:spcBef>
                <a:spcPct val="0"/>
              </a:spcBef>
              <a:buClrTx/>
              <a:buSzTx/>
              <a:buFontTx/>
              <a:buNone/>
            </a:pPr>
            <a:r>
              <a:rPr lang="en-US" altLang="en-US" sz="1800" b="1"/>
              <a:t>    - DEMONSTRATES THAT THE MARINE CORPS IS POLICING</a:t>
            </a:r>
          </a:p>
          <a:p>
            <a:pPr eaLnBrk="1" hangingPunct="1">
              <a:spcBef>
                <a:spcPct val="0"/>
              </a:spcBef>
              <a:buClrTx/>
              <a:buSzTx/>
              <a:buFontTx/>
              <a:buNone/>
            </a:pPr>
            <a:r>
              <a:rPr lang="en-US" altLang="en-US" sz="1800" b="1"/>
              <a:t>         IT’S OWN INTELLIGENCE ACTIVITIES </a:t>
            </a:r>
          </a:p>
          <a:p>
            <a:pPr eaLnBrk="1" hangingPunct="1">
              <a:spcBef>
                <a:spcPct val="0"/>
              </a:spcBef>
              <a:buClrTx/>
              <a:buSzTx/>
              <a:buFontTx/>
              <a:buNone/>
            </a:pPr>
            <a:endParaRPr lang="en-US" altLang="en-US" sz="1800" b="1"/>
          </a:p>
          <a:p>
            <a:pPr eaLnBrk="1" hangingPunct="1">
              <a:spcBef>
                <a:spcPct val="0"/>
              </a:spcBef>
              <a:buClrTx/>
              <a:buSzTx/>
              <a:buFontTx/>
              <a:buNone/>
            </a:pPr>
            <a:r>
              <a:rPr lang="en-US" altLang="en-US" sz="1800" b="1"/>
              <a:t>     - PROCEDURE 15 - ALTERNATE REPORTING CHANNEL</a:t>
            </a:r>
          </a:p>
          <a:p>
            <a:pPr eaLnBrk="1" hangingPunct="1">
              <a:spcBef>
                <a:spcPct val="0"/>
              </a:spcBef>
              <a:buClrTx/>
              <a:buSzTx/>
              <a:buFontTx/>
              <a:buNone/>
            </a:pPr>
            <a:r>
              <a:rPr lang="en-US" altLang="en-US" sz="1800" b="1"/>
              <a:t>          NOT A DISCIPLINARY REPORT                            </a:t>
            </a:r>
          </a:p>
        </p:txBody>
      </p:sp>
      <p:sp>
        <p:nvSpPr>
          <p:cNvPr id="45060" name="Text Box 4"/>
          <p:cNvSpPr txBox="1">
            <a:spLocks noChangeArrowheads="1"/>
          </p:cNvSpPr>
          <p:nvPr/>
        </p:nvSpPr>
        <p:spPr bwMode="auto">
          <a:xfrm>
            <a:off x="439738" y="4648200"/>
            <a:ext cx="8289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chemeClr val="tx2"/>
                </a:solidFill>
              </a:rPr>
              <a:t>BOTTOM LINE:</a:t>
            </a:r>
            <a:endParaRPr lang="en-US" altLang="en-US" sz="2400" b="1">
              <a:solidFill>
                <a:schemeClr val="tx2"/>
              </a:solidFill>
            </a:endParaRPr>
          </a:p>
          <a:p>
            <a:pPr algn="ctr" eaLnBrk="1" hangingPunct="1">
              <a:spcBef>
                <a:spcPct val="0"/>
              </a:spcBef>
              <a:buClrTx/>
              <a:buSzTx/>
              <a:buFontTx/>
              <a:buNone/>
            </a:pPr>
            <a:endParaRPr lang="en-US" altLang="en-US" sz="2400" b="1">
              <a:solidFill>
                <a:schemeClr val="tx2"/>
              </a:solidFill>
            </a:endParaRPr>
          </a:p>
          <a:p>
            <a:pPr algn="ctr" eaLnBrk="1" hangingPunct="1">
              <a:spcBef>
                <a:spcPct val="0"/>
              </a:spcBef>
              <a:buClrTx/>
              <a:buSzTx/>
              <a:buFontTx/>
              <a:buNone/>
            </a:pPr>
            <a:r>
              <a:rPr lang="en-US" altLang="en-US" sz="2400" b="1">
                <a:solidFill>
                  <a:schemeClr val="accent2"/>
                </a:solidFill>
              </a:rPr>
              <a:t>ATTEND TO IO RESPONSIBILITES UP FRONT OR….</a:t>
            </a:r>
          </a:p>
          <a:p>
            <a:pPr algn="ctr" eaLnBrk="1" hangingPunct="1">
              <a:spcBef>
                <a:spcPct val="0"/>
              </a:spcBef>
              <a:buClrTx/>
              <a:buSzTx/>
              <a:buFontTx/>
              <a:buNone/>
            </a:pPr>
            <a:r>
              <a:rPr lang="en-US" altLang="en-US" sz="2400" b="1">
                <a:solidFill>
                  <a:schemeClr val="accent2"/>
                </a:solidFill>
              </a:rPr>
              <a:t> GET HELP ATTENDING TO DAMAGE CONTROL LATER</a:t>
            </a:r>
          </a:p>
        </p:txBody>
      </p:sp>
      <p:sp>
        <p:nvSpPr>
          <p:cNvPr id="186373" name="Text Box 5"/>
          <p:cNvSpPr txBox="1">
            <a:spLocks noChangeArrowheads="1"/>
          </p:cNvSpPr>
          <p:nvPr/>
        </p:nvSpPr>
        <p:spPr bwMode="auto">
          <a:xfrm>
            <a:off x="1371600" y="180975"/>
            <a:ext cx="7162800" cy="962025"/>
          </a:xfrm>
          <a:prstGeom prst="rect">
            <a:avLst/>
          </a:prstGeom>
          <a:noFill/>
          <a:ln w="9525" algn="ctr">
            <a:noFill/>
            <a:miter lim="800000"/>
            <a:headEnd type="none" w="sm" len="sm"/>
            <a:tailEnd type="none" w="sm" len="sm"/>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 INTELLIGENCE OVERSIGHT IS A GOOD THING</a:t>
            </a:r>
          </a:p>
        </p:txBody>
      </p:sp>
    </p:spTree>
  </p:cSld>
  <p:clrMapOvr>
    <a:masterClrMapping/>
  </p:clrMapOvr>
  <p:transition advClick="0">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AE48BC01-7596-490E-B9DA-D7F0738003D9}" type="slidenum">
              <a:rPr lang="en-US" altLang="en-US" sz="1400"/>
              <a:pPr>
                <a:spcBef>
                  <a:spcPct val="0"/>
                </a:spcBef>
                <a:buClrTx/>
                <a:buSzTx/>
                <a:buFontTx/>
                <a:buNone/>
              </a:pPr>
              <a:t>26</a:t>
            </a:fld>
            <a:endParaRPr lang="en-US" altLang="en-US" sz="1400"/>
          </a:p>
        </p:txBody>
      </p:sp>
      <p:sp>
        <p:nvSpPr>
          <p:cNvPr id="270338" name="Rectangle 2"/>
          <p:cNvSpPr>
            <a:spLocks noGrp="1" noChangeArrowheads="1"/>
          </p:cNvSpPr>
          <p:nvPr>
            <p:ph type="title"/>
          </p:nvPr>
        </p:nvSpPr>
        <p:spPr>
          <a:xfrm>
            <a:off x="1600200" y="0"/>
            <a:ext cx="6324600" cy="1143000"/>
          </a:xfrm>
        </p:spPr>
        <p:txBody>
          <a:bodyPr/>
          <a:lstStyle/>
          <a:p>
            <a:pPr eaLnBrk="1" hangingPunct="1">
              <a:defRPr/>
            </a:pPr>
            <a:r>
              <a:rPr lang="en-US" sz="4400">
                <a:latin typeface="Albertus (W1)" pitchFamily="34" charset="0"/>
              </a:rPr>
              <a:t>Summary/Conclusion</a:t>
            </a:r>
          </a:p>
        </p:txBody>
      </p:sp>
      <p:sp>
        <p:nvSpPr>
          <p:cNvPr id="46084" name="Text Box 3"/>
          <p:cNvSpPr txBox="1">
            <a:spLocks noChangeArrowheads="1"/>
          </p:cNvSpPr>
          <p:nvPr/>
        </p:nvSpPr>
        <p:spPr bwMode="auto">
          <a:xfrm>
            <a:off x="228600" y="1981200"/>
            <a:ext cx="86106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endParaRPr lang="en-US" altLang="en-US" sz="2800" b="1"/>
          </a:p>
          <a:p>
            <a:pPr>
              <a:buClr>
                <a:srgbClr val="006600"/>
              </a:buClr>
              <a:buSzTx/>
              <a:buFont typeface="Wingdings" panose="05000000000000000000" pitchFamily="2" charset="2"/>
              <a:buNone/>
            </a:pPr>
            <a:r>
              <a:rPr lang="en-US" altLang="en-US" sz="3200" b="1">
                <a:latin typeface="Book Antiqua" panose="02040602050305030304" pitchFamily="18" charset="0"/>
              </a:rPr>
              <a:t>“A free people have long had to decide where to plant the flag on that inevitable spectrum between security and liberty.  We have always planted it close to liberty.”  </a:t>
            </a:r>
          </a:p>
          <a:p>
            <a:pPr lvl="2">
              <a:buClr>
                <a:srgbClr val="006600"/>
              </a:buClr>
              <a:buSzTx/>
              <a:buFont typeface="Wingdings" panose="05000000000000000000" pitchFamily="2" charset="2"/>
              <a:buNone/>
            </a:pPr>
            <a:r>
              <a:rPr lang="en-US" altLang="en-US" b="1">
                <a:latin typeface="Book Antiqua" panose="02040602050305030304" pitchFamily="18" charset="0"/>
              </a:rPr>
              <a:t>     </a:t>
            </a:r>
            <a:r>
              <a:rPr lang="en-US" altLang="en-US" sz="2000" b="1">
                <a:latin typeface="Book Antiqua" panose="02040602050305030304" pitchFamily="18" charset="0"/>
              </a:rPr>
              <a:t>		- General Michael V. Hayden USAF</a:t>
            </a:r>
          </a:p>
          <a:p>
            <a:pPr lvl="2">
              <a:buClr>
                <a:srgbClr val="006600"/>
              </a:buClr>
              <a:buSzTx/>
              <a:buFont typeface="Wingdings" panose="05000000000000000000" pitchFamily="2" charset="2"/>
              <a:buNone/>
            </a:pPr>
            <a:r>
              <a:rPr lang="en-US" altLang="en-US" sz="2000" b="1">
                <a:latin typeface="Book Antiqua" panose="02040602050305030304" pitchFamily="18" charset="0"/>
              </a:rPr>
              <a:t>		  Director of the Central Intelligence Agency</a:t>
            </a:r>
          </a:p>
          <a:p>
            <a:pPr>
              <a:buClr>
                <a:srgbClr val="006600"/>
              </a:buClr>
              <a:buSzTx/>
              <a:buFont typeface="Wingdings" panose="05000000000000000000" pitchFamily="2" charset="2"/>
              <a:buNone/>
            </a:pPr>
            <a:endParaRPr lang="en-US" altLang="en-US" sz="2000" b="1">
              <a:latin typeface="Book Antiqua" panose="02040602050305030304" pitchFamily="18" charset="0"/>
            </a:endParaRPr>
          </a:p>
          <a:p>
            <a:pPr algn="ctr">
              <a:buClr>
                <a:srgbClr val="006600"/>
              </a:buClr>
              <a:buSzTx/>
              <a:buFont typeface="Wingdings" panose="05000000000000000000" pitchFamily="2" charset="2"/>
              <a:buNone/>
            </a:pPr>
            <a:endParaRPr lang="en-US" altLang="en-US" sz="2000" b="1">
              <a:latin typeface="Arial Narrow" panose="020B0606020202030204" pitchFamily="34" charset="0"/>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DD1DC562-1CA5-43DE-BEEA-3FD17B7276D7}" type="slidenum">
              <a:rPr lang="en-US" altLang="en-US" sz="1400"/>
              <a:pPr>
                <a:spcBef>
                  <a:spcPct val="0"/>
                </a:spcBef>
                <a:buClrTx/>
                <a:buSzTx/>
                <a:buFontTx/>
                <a:buNone/>
              </a:pPr>
              <a:t>27</a:t>
            </a:fld>
            <a:endParaRPr lang="en-US" altLang="en-US" sz="1400"/>
          </a:p>
        </p:txBody>
      </p:sp>
      <p:sp>
        <p:nvSpPr>
          <p:cNvPr id="48131" name="Rectangle 2"/>
          <p:cNvSpPr>
            <a:spLocks noChangeArrowheads="1"/>
          </p:cNvSpPr>
          <p:nvPr/>
        </p:nvSpPr>
        <p:spPr bwMode="auto">
          <a:xfrm>
            <a:off x="990600" y="1676400"/>
            <a:ext cx="72390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88" tIns="42944" rIns="85888" bIns="42944">
            <a:spAutoFit/>
          </a:bodyPr>
          <a:lstStyle>
            <a:lvl1pPr defTabSz="852488">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427038" defTabSz="852488">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60000"/>
              </a:lnSpc>
              <a:spcBef>
                <a:spcPct val="60000"/>
              </a:spcBef>
              <a:buClrTx/>
              <a:buSzTx/>
              <a:buFontTx/>
              <a:buNone/>
            </a:pPr>
            <a:endParaRPr lang="en-US" altLang="en-US" sz="3000" b="1"/>
          </a:p>
          <a:p>
            <a:pPr algn="ctr">
              <a:lnSpc>
                <a:spcPct val="60000"/>
              </a:lnSpc>
              <a:spcBef>
                <a:spcPct val="60000"/>
              </a:spcBef>
              <a:buClrTx/>
              <a:buSzTx/>
              <a:buFontTx/>
              <a:buNone/>
            </a:pPr>
            <a:r>
              <a:rPr lang="en-US" altLang="en-US" sz="3000" b="1">
                <a:latin typeface="Albertus (W1)"/>
              </a:rPr>
              <a:t>  Mr. Edwin T. Vogt </a:t>
            </a:r>
          </a:p>
          <a:p>
            <a:pPr algn="ctr">
              <a:lnSpc>
                <a:spcPct val="60000"/>
              </a:lnSpc>
              <a:spcBef>
                <a:spcPct val="60000"/>
              </a:spcBef>
              <a:buClrTx/>
              <a:buSzTx/>
              <a:buFontTx/>
              <a:buNone/>
            </a:pPr>
            <a:r>
              <a:rPr lang="en-US" altLang="en-US" sz="3000" b="1">
                <a:latin typeface="Albertus (W1)"/>
              </a:rPr>
              <a:t>Director Intelligence Oversight </a:t>
            </a:r>
          </a:p>
          <a:p>
            <a:pPr algn="ctr">
              <a:lnSpc>
                <a:spcPct val="60000"/>
              </a:lnSpc>
              <a:spcBef>
                <a:spcPct val="60000"/>
              </a:spcBef>
              <a:buClrTx/>
              <a:buSzTx/>
              <a:buFontTx/>
              <a:buNone/>
            </a:pPr>
            <a:endParaRPr lang="en-US" altLang="en-US" sz="3000" b="1">
              <a:latin typeface="Albertus (W1)"/>
            </a:endParaRPr>
          </a:p>
          <a:p>
            <a:pPr algn="ctr">
              <a:lnSpc>
                <a:spcPct val="60000"/>
              </a:lnSpc>
              <a:spcBef>
                <a:spcPct val="60000"/>
              </a:spcBef>
              <a:buClrTx/>
              <a:buSzTx/>
              <a:buFontTx/>
              <a:buNone/>
            </a:pPr>
            <a:r>
              <a:rPr lang="en-US" altLang="en-US" sz="3000" b="1">
                <a:latin typeface="Albertus (W1)"/>
              </a:rPr>
              <a:t>(703) 604-4518</a:t>
            </a:r>
            <a:r>
              <a:rPr lang="en-US" altLang="en-US" sz="2800" b="1">
                <a:latin typeface="Albertus (W1)"/>
              </a:rPr>
              <a:t> </a:t>
            </a:r>
          </a:p>
          <a:p>
            <a:pPr algn="ctr">
              <a:lnSpc>
                <a:spcPct val="60000"/>
              </a:lnSpc>
              <a:spcBef>
                <a:spcPct val="60000"/>
              </a:spcBef>
              <a:buClrTx/>
              <a:buSzTx/>
              <a:buFontTx/>
              <a:buNone/>
            </a:pPr>
            <a:r>
              <a:rPr lang="en-US" altLang="en-US" sz="2800" b="1">
                <a:latin typeface="Albertus (W1)"/>
              </a:rPr>
              <a:t>DSN- 224-4518 </a:t>
            </a:r>
          </a:p>
          <a:p>
            <a:pPr algn="ctr">
              <a:lnSpc>
                <a:spcPct val="60000"/>
              </a:lnSpc>
              <a:spcBef>
                <a:spcPct val="60000"/>
              </a:spcBef>
              <a:buClrTx/>
              <a:buSzTx/>
              <a:buFontTx/>
              <a:buNone/>
            </a:pPr>
            <a:r>
              <a:rPr lang="en-US" altLang="en-US" sz="2800" b="1">
                <a:latin typeface="Albertus (W1)"/>
              </a:rPr>
              <a:t>                    </a:t>
            </a:r>
          </a:p>
          <a:p>
            <a:pPr algn="ctr">
              <a:lnSpc>
                <a:spcPct val="60000"/>
              </a:lnSpc>
              <a:spcBef>
                <a:spcPct val="60000"/>
              </a:spcBef>
              <a:buClrTx/>
              <a:buSzTx/>
              <a:buFontTx/>
              <a:buNone/>
            </a:pPr>
            <a:r>
              <a:rPr lang="en-US" altLang="en-US" sz="2800" b="1" u="sng">
                <a:latin typeface="Albertus (W1)"/>
              </a:rPr>
              <a:t>Edwin.vogt@usmc.mil</a:t>
            </a:r>
            <a:endParaRPr lang="en-US" altLang="en-US" sz="2800" b="1">
              <a:latin typeface="Albertus (W1)"/>
            </a:endParaRPr>
          </a:p>
          <a:p>
            <a:pPr lvl="1">
              <a:lnSpc>
                <a:spcPct val="60000"/>
              </a:lnSpc>
              <a:spcBef>
                <a:spcPct val="60000"/>
              </a:spcBef>
              <a:buClrTx/>
              <a:buSzTx/>
              <a:buFontTx/>
              <a:buChar char="•"/>
            </a:pPr>
            <a:endParaRPr lang="en-US" altLang="en-US" sz="2800">
              <a:latin typeface="Albertus (W1)"/>
            </a:endParaRPr>
          </a:p>
        </p:txBody>
      </p:sp>
      <p:sp>
        <p:nvSpPr>
          <p:cNvPr id="206851" name="Text Box 3"/>
          <p:cNvSpPr txBox="1">
            <a:spLocks noChangeArrowheads="1"/>
          </p:cNvSpPr>
          <p:nvPr/>
        </p:nvSpPr>
        <p:spPr bwMode="auto">
          <a:xfrm>
            <a:off x="1828800" y="457200"/>
            <a:ext cx="5607050" cy="550863"/>
          </a:xfrm>
          <a:prstGeom prst="rect">
            <a:avLst/>
          </a:prstGeom>
          <a:noFill/>
          <a:ln w="9525" algn="ctr">
            <a:noFill/>
            <a:miter lim="800000"/>
            <a:headEnd type="none" w="sm" len="sm"/>
            <a:tailEnd type="none" w="sm" len="sm"/>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Questions?</a:t>
            </a: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4C74EF22-351B-402E-915E-7E51BD4008ED}" type="slidenum">
              <a:rPr lang="en-US" altLang="en-US" sz="1400"/>
              <a:pPr>
                <a:spcBef>
                  <a:spcPct val="0"/>
                </a:spcBef>
                <a:buClrTx/>
                <a:buSzTx/>
                <a:buFontTx/>
                <a:buNone/>
              </a:pPr>
              <a:t>3</a:t>
            </a:fld>
            <a:endParaRPr lang="en-US" altLang="en-US" sz="1400"/>
          </a:p>
        </p:txBody>
      </p:sp>
      <p:sp>
        <p:nvSpPr>
          <p:cNvPr id="265218" name="Rectangle 2"/>
          <p:cNvSpPr>
            <a:spLocks noGrp="1" noChangeArrowheads="1"/>
          </p:cNvSpPr>
          <p:nvPr>
            <p:ph type="title"/>
          </p:nvPr>
        </p:nvSpPr>
        <p:spPr>
          <a:xfrm>
            <a:off x="990600" y="0"/>
            <a:ext cx="8153400" cy="1752600"/>
          </a:xfrm>
        </p:spPr>
        <p:txBody>
          <a:bodyPr/>
          <a:lstStyle/>
          <a:p>
            <a:pPr eaLnBrk="1" hangingPunct="1">
              <a:defRPr/>
            </a:pPr>
            <a:r>
              <a:rPr lang="en-US"/>
              <a:t> </a:t>
            </a:r>
          </a:p>
        </p:txBody>
      </p:sp>
      <p:sp>
        <p:nvSpPr>
          <p:cNvPr id="8196" name="Rectangle 3"/>
          <p:cNvSpPr>
            <a:spLocks noGrp="1" noChangeArrowheads="1"/>
          </p:cNvSpPr>
          <p:nvPr>
            <p:ph type="body" idx="1"/>
          </p:nvPr>
        </p:nvSpPr>
        <p:spPr>
          <a:xfrm>
            <a:off x="1371600" y="1828800"/>
            <a:ext cx="7772400" cy="5029200"/>
          </a:xfrm>
        </p:spPr>
        <p:txBody>
          <a:bodyPr/>
          <a:lstStyle/>
          <a:p>
            <a:pPr eaLnBrk="1" hangingPunct="1"/>
            <a:r>
              <a:rPr lang="en-US" altLang="en-US" sz="2400" b="1" smtClean="0"/>
              <a:t>Oversight of intelligence and non-intelligence “Sensitive Activities</a:t>
            </a:r>
            <a:r>
              <a:rPr lang="en-US" altLang="en-US" sz="1900" b="1" smtClean="0"/>
              <a:t>”</a:t>
            </a:r>
            <a:br>
              <a:rPr lang="en-US" altLang="en-US" sz="1900" b="1" smtClean="0"/>
            </a:br>
            <a:endParaRPr lang="en-US" altLang="en-US" sz="1900" b="1" smtClean="0"/>
          </a:p>
          <a:p>
            <a:pPr eaLnBrk="1" hangingPunct="1"/>
            <a:r>
              <a:rPr lang="en-US" altLang="en-US" sz="2400" b="1" smtClean="0"/>
              <a:t>Includes: Intelligence, counterintelligence, covered/clandestine actions, special access programs, support to law enforcement agencies, special operations, special activities</a:t>
            </a:r>
            <a:r>
              <a:rPr lang="en-US" altLang="en-US" sz="1900" b="1" smtClean="0"/>
              <a:t/>
            </a:r>
            <a:br>
              <a:rPr lang="en-US" altLang="en-US" sz="1900" b="1" smtClean="0"/>
            </a:br>
            <a:r>
              <a:rPr lang="en-US" altLang="en-US" sz="1900" b="1" smtClean="0"/>
              <a:t/>
            </a:r>
            <a:br>
              <a:rPr lang="en-US" altLang="en-US" sz="1900" b="1" smtClean="0"/>
            </a:br>
            <a:endParaRPr lang="en-US" altLang="en-US" sz="1900" b="1" smtClean="0"/>
          </a:p>
        </p:txBody>
      </p:sp>
      <p:sp>
        <p:nvSpPr>
          <p:cNvPr id="8197" name="Text Box 4"/>
          <p:cNvSpPr txBox="1">
            <a:spLocks noChangeArrowheads="1"/>
          </p:cNvSpPr>
          <p:nvPr/>
        </p:nvSpPr>
        <p:spPr bwMode="auto">
          <a:xfrm>
            <a:off x="2133600" y="228600"/>
            <a:ext cx="4672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4000" b="1">
                <a:solidFill>
                  <a:srgbClr val="CC0000"/>
                </a:solidFill>
              </a:rPr>
              <a:t>Oversight Division</a:t>
            </a:r>
            <a:endParaRPr lang="en-US" altLang="en-US" sz="3600" b="1">
              <a:solidFill>
                <a:srgbClr val="CC0000"/>
              </a:solidFill>
            </a:endParaRP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59A2F318-9E0B-4D16-ADC3-88976D8F35CB}" type="slidenum">
              <a:rPr lang="en-US" altLang="en-US" sz="1400"/>
              <a:pPr>
                <a:spcBef>
                  <a:spcPct val="0"/>
                </a:spcBef>
                <a:buClrTx/>
                <a:buSzTx/>
                <a:buFontTx/>
                <a:buNone/>
              </a:pPr>
              <a:t>4</a:t>
            </a:fld>
            <a:endParaRPr lang="en-US" altLang="en-US" sz="1400"/>
          </a:p>
        </p:txBody>
      </p:sp>
      <p:sp>
        <p:nvSpPr>
          <p:cNvPr id="10243" name="Rectangle 2"/>
          <p:cNvSpPr>
            <a:spLocks noGrp="1" noChangeArrowheads="1"/>
          </p:cNvSpPr>
          <p:nvPr>
            <p:ph type="body" idx="1"/>
          </p:nvPr>
        </p:nvSpPr>
        <p:spPr>
          <a:xfrm>
            <a:off x="1219200" y="0"/>
            <a:ext cx="6477000" cy="1295400"/>
          </a:xfrm>
        </p:spPr>
        <p:txBody>
          <a:bodyPr lIns="0" tIns="0" rIns="0" bIns="0" anchor="ctr"/>
          <a:lstStyle/>
          <a:p>
            <a:pPr marL="0" indent="0" defTabSz="469900" eaLnBrk="1" hangingPunct="1">
              <a:spcBef>
                <a:spcPct val="0"/>
              </a:spcBef>
              <a:buClr>
                <a:srgbClr val="000000"/>
              </a:buClr>
              <a:buSzPct val="90000"/>
              <a:buFont typeface="Monotype Sorts"/>
              <a:buNone/>
            </a:pPr>
            <a:r>
              <a:rPr lang="en-US" altLang="en-US" sz="2900" b="1" i="1" smtClean="0">
                <a:solidFill>
                  <a:srgbClr val="FF0000"/>
                </a:solidFill>
                <a:latin typeface="Utopia Black"/>
              </a:rPr>
              <a:t>     </a:t>
            </a:r>
            <a:r>
              <a:rPr lang="en-US" altLang="en-US" sz="3300" b="1" smtClean="0">
                <a:solidFill>
                  <a:srgbClr val="CC0000"/>
                </a:solidFill>
              </a:rPr>
              <a:t>Sensitive Activities</a:t>
            </a:r>
          </a:p>
        </p:txBody>
      </p:sp>
      <p:sp>
        <p:nvSpPr>
          <p:cNvPr id="267267" name="Text Box 3"/>
          <p:cNvSpPr txBox="1">
            <a:spLocks noChangeArrowheads="1"/>
          </p:cNvSpPr>
          <p:nvPr/>
        </p:nvSpPr>
        <p:spPr bwMode="auto">
          <a:xfrm>
            <a:off x="152400" y="1676400"/>
            <a:ext cx="8839200" cy="4625975"/>
          </a:xfrm>
          <a:prstGeom prst="rect">
            <a:avLst/>
          </a:prstGeom>
          <a:noFill/>
          <a:ln w="9525">
            <a:noFill/>
            <a:miter lim="800000"/>
            <a:headEnd/>
            <a:tailEnd/>
          </a:ln>
          <a:effectLst/>
        </p:spPr>
        <p:txBody>
          <a:bodyPr lIns="0" tIns="0" rIns="0" bIns="0" anchor="ctr"/>
          <a:lstStyle/>
          <a:p>
            <a:pPr marL="461963" indent="-461963" defTabSz="422275">
              <a:lnSpc>
                <a:spcPct val="130000"/>
              </a:lnSpc>
              <a:buClr>
                <a:srgbClr val="C20000"/>
              </a:buClr>
              <a:buSzPct val="70000"/>
              <a:buFont typeface="Monotype Sorts" pitchFamily="2" charset="2"/>
              <a:buChar char="n"/>
              <a:defRPr/>
            </a:pPr>
            <a:r>
              <a:rPr lang="en-US" sz="2800" b="1">
                <a:effectLst>
                  <a:outerShdw blurRad="38100" dist="38100" dir="2700000" algn="tl">
                    <a:srgbClr val="C0C0C0"/>
                  </a:outerShdw>
                </a:effectLst>
                <a:latin typeface="Arial" pitchFamily="34" charset="0"/>
              </a:rPr>
              <a:t>Sensitive Activities are activities, by their very nature, that require special oversight to reduce the potential for:</a:t>
            </a:r>
          </a:p>
          <a:p>
            <a:pPr marL="576263" lvl="1" indent="338138" defTabSz="422275">
              <a:lnSpc>
                <a:spcPct val="130000"/>
              </a:lnSpc>
              <a:buClr>
                <a:srgbClr val="C20000"/>
              </a:buClr>
              <a:buSzPct val="70000"/>
              <a:buFont typeface="Monotype Sorts" pitchFamily="2" charset="2"/>
              <a:buChar char="n"/>
              <a:defRPr/>
            </a:pPr>
            <a:r>
              <a:rPr lang="en-US" sz="2800" b="1">
                <a:effectLst>
                  <a:outerShdw blurRad="38100" dist="38100" dir="2700000" algn="tl">
                    <a:srgbClr val="C0C0C0"/>
                  </a:outerShdw>
                </a:effectLst>
                <a:latin typeface="Arial" pitchFamily="34" charset="0"/>
              </a:rPr>
              <a:t>Physical risk to DON personnel or property</a:t>
            </a:r>
          </a:p>
          <a:p>
            <a:pPr marL="576263" lvl="1" indent="338138" defTabSz="422275">
              <a:lnSpc>
                <a:spcPct val="130000"/>
              </a:lnSpc>
              <a:buClr>
                <a:srgbClr val="C20000"/>
              </a:buClr>
              <a:buSzPct val="70000"/>
              <a:buFont typeface="Monotype Sorts" pitchFamily="2" charset="2"/>
              <a:buChar char="n"/>
              <a:defRPr/>
            </a:pPr>
            <a:r>
              <a:rPr lang="en-US" sz="2800" b="1">
                <a:effectLst>
                  <a:outerShdw blurRad="38100" dist="38100" dir="2700000" algn="tl">
                    <a:srgbClr val="C0C0C0"/>
                  </a:outerShdw>
                </a:effectLst>
                <a:latin typeface="Arial" pitchFamily="34" charset="0"/>
              </a:rPr>
              <a:t>Issues of unlawful/improper conduct</a:t>
            </a:r>
          </a:p>
          <a:p>
            <a:pPr marL="576263" lvl="1" indent="338138" defTabSz="422275">
              <a:lnSpc>
                <a:spcPct val="130000"/>
              </a:lnSpc>
              <a:buClr>
                <a:srgbClr val="C20000"/>
              </a:buClr>
              <a:buSzPct val="70000"/>
              <a:buFont typeface="Monotype Sorts" pitchFamily="2" charset="2"/>
              <a:buChar char="n"/>
              <a:defRPr/>
            </a:pPr>
            <a:r>
              <a:rPr lang="en-US" sz="2800" b="1">
                <a:effectLst>
                  <a:outerShdw blurRad="38100" dist="38100" dir="2700000" algn="tl">
                    <a:srgbClr val="C0C0C0"/>
                  </a:outerShdw>
                </a:effectLst>
                <a:latin typeface="Arial" pitchFamily="34" charset="0"/>
              </a:rPr>
              <a:t>Public embarrassment</a:t>
            </a:r>
          </a:p>
          <a:p>
            <a:pPr marL="461963" indent="-461963" defTabSz="422275">
              <a:lnSpc>
                <a:spcPct val="130000"/>
              </a:lnSpc>
              <a:buClr>
                <a:srgbClr val="C20000"/>
              </a:buClr>
              <a:buSzPct val="70000"/>
              <a:buFont typeface="Monotype Sorts" pitchFamily="2" charset="2"/>
              <a:buChar char="n"/>
              <a:defRPr/>
            </a:pPr>
            <a:r>
              <a:rPr lang="en-US" sz="2800" b="1">
                <a:effectLst>
                  <a:outerShdw blurRad="38100" dist="38100" dir="2700000" algn="tl">
                    <a:srgbClr val="C0C0C0"/>
                  </a:outerShdw>
                </a:effectLst>
                <a:latin typeface="Arial" pitchFamily="34" charset="0"/>
              </a:rPr>
              <a:t>May require special protection from disclosure</a:t>
            </a: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D160E5F9-7F23-4512-96D5-C90E009DD51F}" type="slidenum">
              <a:rPr lang="en-US" altLang="en-US" sz="1400"/>
              <a:pPr>
                <a:spcBef>
                  <a:spcPct val="0"/>
                </a:spcBef>
                <a:buClrTx/>
                <a:buSzTx/>
                <a:buFontTx/>
                <a:buNone/>
              </a:pPr>
              <a:t>5</a:t>
            </a:fld>
            <a:endParaRPr lang="en-US" altLang="en-US" sz="1400"/>
          </a:p>
        </p:txBody>
      </p:sp>
      <p:pic>
        <p:nvPicPr>
          <p:cNvPr id="12291" name="Picture 398" descr=" Photo by: Lance Cpl. Warren Pe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60020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96" descr="ATTNNO5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81400"/>
            <a:ext cx="35528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Freeform 384"/>
          <p:cNvSpPr>
            <a:spLocks/>
          </p:cNvSpPr>
          <p:nvPr/>
        </p:nvSpPr>
        <p:spPr bwMode="auto">
          <a:xfrm>
            <a:off x="0" y="3352800"/>
            <a:ext cx="4724400" cy="2590800"/>
          </a:xfrm>
          <a:custGeom>
            <a:avLst/>
            <a:gdLst>
              <a:gd name="T0" fmla="*/ 2147483646 w 2976"/>
              <a:gd name="T1" fmla="*/ 604837500 h 1632"/>
              <a:gd name="T2" fmla="*/ 2147483646 w 2976"/>
              <a:gd name="T3" fmla="*/ 2147483646 h 1632"/>
              <a:gd name="T4" fmla="*/ 2147483646 w 2976"/>
              <a:gd name="T5" fmla="*/ 2147483646 h 1632"/>
              <a:gd name="T6" fmla="*/ 2147483646 w 2976"/>
              <a:gd name="T7" fmla="*/ 0 h 1632"/>
              <a:gd name="T8" fmla="*/ 0 w 2976"/>
              <a:gd name="T9" fmla="*/ 0 h 1632"/>
              <a:gd name="T10" fmla="*/ 0 w 2976"/>
              <a:gd name="T11" fmla="*/ 2147483646 h 1632"/>
              <a:gd name="T12" fmla="*/ 846772500 w 2976"/>
              <a:gd name="T13" fmla="*/ 2147483646 h 1632"/>
              <a:gd name="T14" fmla="*/ 846772500 w 2976"/>
              <a:gd name="T15" fmla="*/ 604837500 h 1632"/>
              <a:gd name="T16" fmla="*/ 2147483646 w 2976"/>
              <a:gd name="T17" fmla="*/ 604837500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76"/>
              <a:gd name="T28" fmla="*/ 0 h 1632"/>
              <a:gd name="T29" fmla="*/ 2976 w 2976"/>
              <a:gd name="T30" fmla="*/ 1632 h 16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76" h="1632">
                <a:moveTo>
                  <a:pt x="2736" y="240"/>
                </a:moveTo>
                <a:lnTo>
                  <a:pt x="2736" y="1584"/>
                </a:lnTo>
                <a:lnTo>
                  <a:pt x="2976" y="1584"/>
                </a:lnTo>
                <a:lnTo>
                  <a:pt x="2976" y="0"/>
                </a:lnTo>
                <a:lnTo>
                  <a:pt x="0" y="0"/>
                </a:lnTo>
                <a:lnTo>
                  <a:pt x="0" y="1632"/>
                </a:lnTo>
                <a:lnTo>
                  <a:pt x="336" y="1632"/>
                </a:lnTo>
                <a:lnTo>
                  <a:pt x="336" y="240"/>
                </a:lnTo>
                <a:lnTo>
                  <a:pt x="2736"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 name="Text Box 388"/>
          <p:cNvSpPr txBox="1">
            <a:spLocks noChangeArrowheads="1"/>
          </p:cNvSpPr>
          <p:nvPr/>
        </p:nvSpPr>
        <p:spPr bwMode="auto">
          <a:xfrm rot="-1213430">
            <a:off x="533400" y="4419600"/>
            <a:ext cx="3652838" cy="1143000"/>
          </a:xfrm>
          <a:prstGeom prst="rect">
            <a:avLst/>
          </a:prstGeom>
          <a:noFill/>
          <a:ln w="76200">
            <a:solidFill>
              <a:srgbClr val="FF0000"/>
            </a:solidFill>
            <a:miter lim="800000"/>
            <a:headEnd/>
            <a:tailEnd/>
          </a:ln>
          <a:effectLst/>
        </p:spPr>
        <p:txBody>
          <a:bodyPr>
            <a:spAutoFit/>
          </a:bodyPr>
          <a:lstStyle/>
          <a:p>
            <a:pPr algn="ctr" eaLnBrk="1" hangingPunct="1">
              <a:defRPr/>
            </a:pPr>
            <a:r>
              <a:rPr lang="en-US">
                <a:solidFill>
                  <a:srgbClr val="FF0000"/>
                </a:solidFill>
                <a:effectLst>
                  <a:outerShdw blurRad="38100" dist="38100" dir="2700000" algn="tl">
                    <a:srgbClr val="C0C0C0"/>
                  </a:outerShdw>
                </a:effectLst>
                <a:latin typeface="Stencil" pitchFamily="82" charset="0"/>
                <a:cs typeface="+mn-cs"/>
              </a:rPr>
              <a:t>CLASSIFIED</a:t>
            </a:r>
          </a:p>
          <a:p>
            <a:pPr algn="ctr" eaLnBrk="1" hangingPunct="1">
              <a:defRPr/>
            </a:pPr>
            <a:r>
              <a:rPr lang="en-US">
                <a:solidFill>
                  <a:srgbClr val="FF0000"/>
                </a:solidFill>
                <a:effectLst>
                  <a:outerShdw blurRad="38100" dist="38100" dir="2700000" algn="tl">
                    <a:srgbClr val="C0C0C0"/>
                  </a:outerShdw>
                </a:effectLst>
                <a:latin typeface="Stencil" pitchFamily="82" charset="0"/>
                <a:cs typeface="+mn-cs"/>
              </a:rPr>
              <a:t>ACTIVITIES</a:t>
            </a:r>
          </a:p>
        </p:txBody>
      </p:sp>
      <p:sp>
        <p:nvSpPr>
          <p:cNvPr id="2420" name="Text Box 372"/>
          <p:cNvSpPr txBox="1">
            <a:spLocks noChangeArrowheads="1"/>
          </p:cNvSpPr>
          <p:nvPr/>
        </p:nvSpPr>
        <p:spPr bwMode="auto">
          <a:xfrm>
            <a:off x="1330325" y="457200"/>
            <a:ext cx="7577138" cy="628650"/>
          </a:xfrm>
          <a:prstGeom prst="rect">
            <a:avLst/>
          </a:prstGeom>
          <a:noFill/>
          <a:ln w="9525" algn="ctr">
            <a:noFill/>
            <a:miter lim="800000"/>
            <a:headEnd/>
            <a:tailEnd/>
          </a:ln>
          <a:effectLst/>
        </p:spPr>
        <p:txBody>
          <a:bodyPr wrap="none" lIns="44406" tIns="17762" rIns="44406" bIns="17762">
            <a:spAutoFit/>
          </a:bodyPr>
          <a:lstStyle/>
          <a:p>
            <a:pPr algn="ctr" eaLnBrk="1" hangingPunct="1">
              <a:defRPr/>
            </a:pPr>
            <a:r>
              <a:rPr lang="en-US" sz="3900" b="1" i="1" u="sng" dirty="0">
                <a:solidFill>
                  <a:srgbClr val="FF0000"/>
                </a:solidFill>
                <a:effectLst>
                  <a:outerShdw blurRad="38100" dist="38100" dir="2700000" algn="tl">
                    <a:srgbClr val="C0C0C0"/>
                  </a:outerShdw>
                </a:effectLst>
                <a:latin typeface="Helvetica" pitchFamily="34" charset="0"/>
              </a:rPr>
              <a:t>ISSUES ASSIGNED TO IGMC-IO</a:t>
            </a:r>
          </a:p>
        </p:txBody>
      </p:sp>
      <p:sp>
        <p:nvSpPr>
          <p:cNvPr id="12296" name="Line 385"/>
          <p:cNvSpPr>
            <a:spLocks noChangeShapeType="1"/>
          </p:cNvSpPr>
          <p:nvPr/>
        </p:nvSpPr>
        <p:spPr bwMode="auto">
          <a:xfrm>
            <a:off x="1447800" y="1676400"/>
            <a:ext cx="5943600" cy="464820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297" name="Picture 400" descr="HOSTFOB-003lo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09511">
            <a:off x="4267200" y="1752600"/>
            <a:ext cx="13462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8" name="Text Box 390"/>
          <p:cNvSpPr txBox="1">
            <a:spLocks noChangeArrowheads="1"/>
          </p:cNvSpPr>
          <p:nvPr/>
        </p:nvSpPr>
        <p:spPr bwMode="auto">
          <a:xfrm>
            <a:off x="3810000" y="5334000"/>
            <a:ext cx="2790825" cy="946150"/>
          </a:xfrm>
          <a:prstGeom prst="rect">
            <a:avLst/>
          </a:prstGeom>
          <a:noFill/>
          <a:ln w="9525">
            <a:noFill/>
            <a:miter lim="800000"/>
            <a:headEnd/>
            <a:tailEnd/>
          </a:ln>
          <a:effectLst/>
        </p:spPr>
        <p:txBody>
          <a:bodyPr wrap="none">
            <a:spAutoFit/>
          </a:bodyPr>
          <a:lstStyle/>
          <a:p>
            <a:pPr algn="ctr" eaLnBrk="1" hangingPunct="1">
              <a:defRPr/>
            </a:pPr>
            <a:r>
              <a:rPr lang="en-US" sz="2800" b="1">
                <a:solidFill>
                  <a:schemeClr val="accent2"/>
                </a:solidFill>
                <a:effectLst>
                  <a:outerShdw blurRad="38100" dist="38100" dir="2700000" algn="tl">
                    <a:srgbClr val="C0C0C0"/>
                  </a:outerShdw>
                </a:effectLst>
                <a:latin typeface="Arial" pitchFamily="34" charset="0"/>
                <a:cs typeface="+mn-cs"/>
              </a:rPr>
              <a:t>INTELLIGENCE</a:t>
            </a:r>
          </a:p>
          <a:p>
            <a:pPr algn="ctr" eaLnBrk="1" hangingPunct="1">
              <a:defRPr/>
            </a:pPr>
            <a:r>
              <a:rPr lang="en-US" sz="2800" b="1">
                <a:solidFill>
                  <a:schemeClr val="accent2"/>
                </a:solidFill>
                <a:effectLst>
                  <a:outerShdw blurRad="38100" dist="38100" dir="2700000" algn="tl">
                    <a:srgbClr val="C0C0C0"/>
                  </a:outerShdw>
                </a:effectLst>
                <a:latin typeface="Arial" pitchFamily="34" charset="0"/>
                <a:cs typeface="+mn-cs"/>
              </a:rPr>
              <a:t>ACTIVITIES</a:t>
            </a:r>
          </a:p>
        </p:txBody>
      </p:sp>
      <p:pic>
        <p:nvPicPr>
          <p:cNvPr id="12299" name="Picture 402" descr=" Photo by: Cpl. Andy J. Hu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495800"/>
            <a:ext cx="20574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400"/>
              <a:t>2</a:t>
            </a:r>
          </a:p>
        </p:txBody>
      </p:sp>
      <p:sp>
        <p:nvSpPr>
          <p:cNvPr id="14339" name="Rectangle 2"/>
          <p:cNvSpPr>
            <a:spLocks noChangeArrowheads="1"/>
          </p:cNvSpPr>
          <p:nvPr/>
        </p:nvSpPr>
        <p:spPr bwMode="auto">
          <a:xfrm>
            <a:off x="4503738" y="3736975"/>
            <a:ext cx="173037"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14340" name="Rectangle 4"/>
          <p:cNvSpPr>
            <a:spLocks noChangeArrowheads="1"/>
          </p:cNvSpPr>
          <p:nvPr/>
        </p:nvSpPr>
        <p:spPr bwMode="auto">
          <a:xfrm>
            <a:off x="685800" y="2286000"/>
            <a:ext cx="34956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45" tIns="39982" rIns="81445" bIns="39982">
            <a:spAutoFit/>
          </a:bodyPr>
          <a:lstStyle>
            <a:lvl1pPr marL="230188" indent="-230188" defTabSz="758825">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defTabSz="758825">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defTabSz="758825">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defTabSz="75882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5882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5882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5882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5882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5882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SzTx/>
              <a:buFontTx/>
              <a:buNone/>
            </a:pPr>
            <a:r>
              <a:rPr lang="en-US" altLang="en-US" sz="2200" b="1" u="sng">
                <a:solidFill>
                  <a:srgbClr val="FF0000"/>
                </a:solidFill>
                <a:latin typeface="Albertus (W1)"/>
              </a:rPr>
              <a:t>1960/70’S</a:t>
            </a:r>
            <a:endParaRPr lang="en-US" altLang="en-US" sz="2200" b="1">
              <a:solidFill>
                <a:srgbClr val="FF0000"/>
              </a:solidFill>
              <a:latin typeface="Albertus (W1)"/>
            </a:endParaRPr>
          </a:p>
          <a:p>
            <a:pPr eaLnBrk="1" hangingPunct="1">
              <a:lnSpc>
                <a:spcPct val="75000"/>
              </a:lnSpc>
              <a:spcBef>
                <a:spcPct val="0"/>
              </a:spcBef>
              <a:buClrTx/>
              <a:buSzTx/>
              <a:buFontTx/>
              <a:buNone/>
            </a:pPr>
            <a:endParaRPr lang="en-US" altLang="en-US" sz="2200" b="1">
              <a:latin typeface="Albertus (W1)"/>
            </a:endParaRPr>
          </a:p>
          <a:p>
            <a:pPr eaLnBrk="1" hangingPunct="1">
              <a:lnSpc>
                <a:spcPct val="75000"/>
              </a:lnSpc>
              <a:spcBef>
                <a:spcPct val="0"/>
              </a:spcBef>
              <a:buClrTx/>
              <a:buSzTx/>
              <a:buFontTx/>
              <a:buNone/>
            </a:pPr>
            <a:r>
              <a:rPr lang="en-US" altLang="en-US" sz="2200" b="1">
                <a:latin typeface="Albertus (W1)"/>
              </a:rPr>
              <a:t>Vietnam/Civil Rights era</a:t>
            </a:r>
          </a:p>
          <a:p>
            <a:pPr eaLnBrk="1" hangingPunct="1">
              <a:lnSpc>
                <a:spcPct val="75000"/>
              </a:lnSpc>
              <a:spcBef>
                <a:spcPct val="0"/>
              </a:spcBef>
              <a:buClrTx/>
              <a:buSzTx/>
              <a:buFontTx/>
              <a:buNone/>
            </a:pPr>
            <a:r>
              <a:rPr lang="en-US" altLang="en-US" sz="2200" b="1">
                <a:latin typeface="Albertus (W1)"/>
              </a:rPr>
              <a:t>abuses: </a:t>
            </a:r>
          </a:p>
          <a:p>
            <a:pPr eaLnBrk="1" hangingPunct="1">
              <a:lnSpc>
                <a:spcPct val="75000"/>
              </a:lnSpc>
              <a:spcBef>
                <a:spcPct val="0"/>
              </a:spcBef>
              <a:buClrTx/>
              <a:buSzTx/>
              <a:buFontTx/>
              <a:buNone/>
            </a:pPr>
            <a:endParaRPr lang="en-US" altLang="en-US" sz="2400" b="1">
              <a:latin typeface="Times New Roman" panose="02020603050405020304" pitchFamily="18" charset="0"/>
            </a:endParaRPr>
          </a:p>
          <a:p>
            <a:pPr eaLnBrk="1" hangingPunct="1">
              <a:lnSpc>
                <a:spcPct val="75000"/>
              </a:lnSpc>
              <a:spcBef>
                <a:spcPct val="0"/>
              </a:spcBef>
              <a:buClrTx/>
              <a:buSzTx/>
              <a:buFontTx/>
              <a:buChar char="•"/>
            </a:pPr>
            <a:r>
              <a:rPr lang="en-US" altLang="en-US" sz="2400" b="1">
                <a:latin typeface="Times New Roman" panose="02020603050405020304" pitchFamily="18" charset="0"/>
              </a:rPr>
              <a:t>Infiltration of college campuses and domestic orgs</a:t>
            </a:r>
          </a:p>
          <a:p>
            <a:pPr eaLnBrk="1" hangingPunct="1">
              <a:lnSpc>
                <a:spcPct val="75000"/>
              </a:lnSpc>
              <a:spcBef>
                <a:spcPct val="0"/>
              </a:spcBef>
              <a:buClrTx/>
              <a:buSzTx/>
              <a:buFontTx/>
              <a:buChar char="•"/>
            </a:pPr>
            <a:endParaRPr lang="en-US" altLang="en-US" sz="2400" b="1">
              <a:latin typeface="Times New Roman" panose="02020603050405020304" pitchFamily="18" charset="0"/>
            </a:endParaRPr>
          </a:p>
          <a:p>
            <a:pPr eaLnBrk="1" hangingPunct="1">
              <a:lnSpc>
                <a:spcPct val="75000"/>
              </a:lnSpc>
              <a:spcBef>
                <a:spcPct val="0"/>
              </a:spcBef>
              <a:buClrTx/>
              <a:buSzTx/>
              <a:buFontTx/>
              <a:buChar char="•"/>
            </a:pPr>
            <a:r>
              <a:rPr lang="en-US" altLang="en-US" sz="2400" b="1">
                <a:latin typeface="Times New Roman" panose="02020603050405020304" pitchFamily="18" charset="0"/>
              </a:rPr>
              <a:t>Involvement in domestic political issues</a:t>
            </a:r>
          </a:p>
          <a:p>
            <a:pPr eaLnBrk="1" hangingPunct="1">
              <a:lnSpc>
                <a:spcPct val="75000"/>
              </a:lnSpc>
              <a:spcBef>
                <a:spcPct val="0"/>
              </a:spcBef>
              <a:buClrTx/>
              <a:buSzTx/>
              <a:buFontTx/>
              <a:buChar char="•"/>
            </a:pPr>
            <a:endParaRPr lang="en-US" altLang="en-US" sz="2400" b="1">
              <a:latin typeface="Times New Roman" panose="02020603050405020304" pitchFamily="18" charset="0"/>
            </a:endParaRPr>
          </a:p>
          <a:p>
            <a:pPr eaLnBrk="1" hangingPunct="1">
              <a:lnSpc>
                <a:spcPct val="75000"/>
              </a:lnSpc>
              <a:spcBef>
                <a:spcPct val="0"/>
              </a:spcBef>
              <a:buClrTx/>
              <a:buSzTx/>
              <a:buFontTx/>
              <a:buChar char="•"/>
            </a:pPr>
            <a:r>
              <a:rPr lang="en-US" altLang="en-US" sz="2400" b="1">
                <a:latin typeface="Times New Roman" panose="02020603050405020304" pitchFamily="18" charset="0"/>
              </a:rPr>
              <a:t>Surveillance of war protestors</a:t>
            </a:r>
          </a:p>
        </p:txBody>
      </p:sp>
      <p:sp>
        <p:nvSpPr>
          <p:cNvPr id="1168389" name="PubHalfFrame"/>
          <p:cNvSpPr>
            <a:spLocks noEditPoints="1" noChangeArrowheads="1"/>
          </p:cNvSpPr>
          <p:nvPr/>
        </p:nvSpPr>
        <p:spPr bwMode="auto">
          <a:xfrm rot="8003010">
            <a:off x="3760788" y="2201862"/>
            <a:ext cx="1371600" cy="1292225"/>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solidFill>
            <a:schemeClr val="accent2"/>
          </a:soli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endParaRPr lang="en-US" dirty="0">
              <a:latin typeface="Arial" charset="0"/>
              <a:cs typeface="+mn-cs"/>
            </a:endParaRPr>
          </a:p>
        </p:txBody>
      </p:sp>
      <p:sp>
        <p:nvSpPr>
          <p:cNvPr id="1168390" name="Text Box 6"/>
          <p:cNvSpPr txBox="1">
            <a:spLocks noChangeArrowheads="1"/>
          </p:cNvSpPr>
          <p:nvPr/>
        </p:nvSpPr>
        <p:spPr bwMode="auto">
          <a:xfrm>
            <a:off x="6308725" y="1944688"/>
            <a:ext cx="184150"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eaLnBrk="1" hangingPunct="1">
              <a:defRPr/>
            </a:pPr>
            <a:endParaRPr lang="en-US" sz="2400" b="1" dirty="0">
              <a:solidFill>
                <a:srgbClr val="FF0000"/>
              </a:solidFill>
              <a:latin typeface="Arial" charset="0"/>
              <a:cs typeface="+mn-cs"/>
            </a:endParaRPr>
          </a:p>
        </p:txBody>
      </p:sp>
      <p:sp>
        <p:nvSpPr>
          <p:cNvPr id="14343" name="Text Box 7"/>
          <p:cNvSpPr txBox="1">
            <a:spLocks noChangeArrowheads="1"/>
          </p:cNvSpPr>
          <p:nvPr/>
        </p:nvSpPr>
        <p:spPr bwMode="auto">
          <a:xfrm>
            <a:off x="5326063" y="2057400"/>
            <a:ext cx="38179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chemeClr val="accent2"/>
                </a:solidFill>
                <a:latin typeface="Albertus (W1)"/>
              </a:rPr>
              <a:t>Intel Oversight Laws, Executive Orders,  &amp; Regulations</a:t>
            </a:r>
          </a:p>
          <a:p>
            <a:pPr algn="ctr" eaLnBrk="1" hangingPunct="1">
              <a:spcBef>
                <a:spcPct val="0"/>
              </a:spcBef>
              <a:buClrTx/>
              <a:buSzTx/>
              <a:buFontTx/>
              <a:buNone/>
            </a:pPr>
            <a:endParaRPr lang="en-US" altLang="en-US" sz="2400" b="1">
              <a:solidFill>
                <a:srgbClr val="FF0000"/>
              </a:solidFill>
            </a:endParaRPr>
          </a:p>
        </p:txBody>
      </p:sp>
      <p:sp>
        <p:nvSpPr>
          <p:cNvPr id="10" name="Rectangle 9"/>
          <p:cNvSpPr/>
          <p:nvPr/>
        </p:nvSpPr>
        <p:spPr>
          <a:xfrm>
            <a:off x="1300676" y="266521"/>
            <a:ext cx="7431843"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400" b="1" dirty="0">
                <a:ln w="11430"/>
                <a:solidFill>
                  <a:srgbClr val="FF0000"/>
                </a:solidFill>
                <a:cs typeface="+mn-cs"/>
              </a:rPr>
              <a:t>Why Intelligence Oversight</a:t>
            </a:r>
          </a:p>
        </p:txBody>
      </p:sp>
      <p:pic>
        <p:nvPicPr>
          <p:cNvPr id="14345" name="Picture 11" descr="http://www.thecontrarianmedia.com/wp-content/uploads/2009/01/united_states_intelligence_community_seal-300x2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738" y="3505200"/>
            <a:ext cx="25987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E304BDB1-243A-4166-BFD4-BD97EB57984E}" type="slidenum">
              <a:rPr lang="en-US" altLang="en-US" sz="1400"/>
              <a:pPr>
                <a:spcBef>
                  <a:spcPct val="0"/>
                </a:spcBef>
                <a:buClrTx/>
                <a:buSzTx/>
                <a:buFontTx/>
                <a:buNone/>
              </a:pPr>
              <a:t>7</a:t>
            </a:fld>
            <a:endParaRPr lang="en-US" altLang="en-US" sz="1400"/>
          </a:p>
        </p:txBody>
      </p:sp>
      <p:sp>
        <p:nvSpPr>
          <p:cNvPr id="210946" name="Rectangle 2"/>
          <p:cNvSpPr>
            <a:spLocks noChangeArrowheads="1"/>
          </p:cNvSpPr>
          <p:nvPr/>
        </p:nvSpPr>
        <p:spPr bwMode="auto">
          <a:xfrm>
            <a:off x="1300163" y="773113"/>
            <a:ext cx="7462837" cy="522287"/>
          </a:xfrm>
          <a:prstGeom prst="rect">
            <a:avLst/>
          </a:prstGeom>
          <a:solidFill>
            <a:schemeClr val="bg1"/>
          </a:solidFill>
          <a:ln w="9525">
            <a:noFill/>
            <a:miter lim="800000"/>
            <a:headEnd/>
            <a:tailEnd/>
          </a:ln>
          <a:effectLst/>
        </p:spPr>
        <p:txBody>
          <a:bodyPr wrap="none" lIns="44425" tIns="17770" rIns="44425" bIns="17770">
            <a:spAutoFit/>
          </a:bodyPr>
          <a:lstStyle/>
          <a:p>
            <a:pPr algn="ctr" defTabSz="852488">
              <a:defRPr/>
            </a:pPr>
            <a:r>
              <a:rPr lang="en-US" b="1" u="sng">
                <a:solidFill>
                  <a:schemeClr val="tx2"/>
                </a:solidFill>
                <a:effectLst>
                  <a:outerShdw blurRad="38100" dist="38100" dir="2700000" algn="tl">
                    <a:srgbClr val="C0C0C0"/>
                  </a:outerShdw>
                </a:effectLst>
                <a:latin typeface="Arial" pitchFamily="34" charset="0"/>
                <a:cs typeface="+mn-cs"/>
              </a:rPr>
              <a:t>Relevance in the Current Environment</a:t>
            </a:r>
          </a:p>
        </p:txBody>
      </p:sp>
      <p:sp>
        <p:nvSpPr>
          <p:cNvPr id="16388" name="Rectangle 3"/>
          <p:cNvSpPr>
            <a:spLocks noChangeArrowheads="1"/>
          </p:cNvSpPr>
          <p:nvPr/>
        </p:nvSpPr>
        <p:spPr bwMode="auto">
          <a:xfrm>
            <a:off x="0" y="2400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16389" name="Rectangle 4"/>
          <p:cNvSpPr>
            <a:spLocks noChangeArrowheads="1"/>
          </p:cNvSpPr>
          <p:nvPr/>
        </p:nvSpPr>
        <p:spPr bwMode="auto">
          <a:xfrm>
            <a:off x="0" y="2400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16390" name="Rectangle 5"/>
          <p:cNvSpPr>
            <a:spLocks noChangeArrowheads="1"/>
          </p:cNvSpPr>
          <p:nvPr/>
        </p:nvSpPr>
        <p:spPr bwMode="auto">
          <a:xfrm>
            <a:off x="0" y="2400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pic>
        <p:nvPicPr>
          <p:cNvPr id="210950" name="Picture 6" descr="Click for 1-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3794125"/>
            <a:ext cx="14097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1" name="Picture 7" descr="Click to downloa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925" y="3900488"/>
            <a:ext cx="1946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52" name="Text Box 8"/>
          <p:cNvSpPr txBox="1">
            <a:spLocks noChangeArrowheads="1"/>
          </p:cNvSpPr>
          <p:nvPr/>
        </p:nvSpPr>
        <p:spPr bwMode="auto">
          <a:xfrm>
            <a:off x="152400" y="1676400"/>
            <a:ext cx="3276600" cy="831850"/>
          </a:xfrm>
          <a:prstGeom prst="rect">
            <a:avLst/>
          </a:prstGeom>
          <a:noFill/>
          <a:ln w="9525">
            <a:solidFill>
              <a:schemeClr val="tx1"/>
            </a:solidFill>
            <a:miter lim="800000"/>
            <a:headEnd/>
            <a:tailEnd/>
          </a:ln>
          <a:effectLst/>
        </p:spPr>
        <p:txBody>
          <a:bodyPr>
            <a:spAutoFit/>
          </a:bodyPr>
          <a:lstStyle/>
          <a:p>
            <a:pPr algn="ctr" eaLnBrk="1" hangingPunct="1">
              <a:defRPr/>
            </a:pPr>
            <a:r>
              <a:rPr lang="en-US" sz="2400" b="1">
                <a:effectLst>
                  <a:outerShdw blurRad="38100" dist="38100" dir="2700000" algn="tl">
                    <a:srgbClr val="C0C0C0"/>
                  </a:outerShdw>
                </a:effectLst>
                <a:latin typeface="Arial" pitchFamily="34" charset="0"/>
                <a:cs typeface="+mn-cs"/>
              </a:rPr>
              <a:t>GWOT  AND</a:t>
            </a:r>
          </a:p>
          <a:p>
            <a:pPr algn="ctr" eaLnBrk="1" hangingPunct="1">
              <a:defRPr/>
            </a:pPr>
            <a:r>
              <a:rPr lang="en-US" sz="2400" b="1">
                <a:effectLst>
                  <a:outerShdw blurRad="38100" dist="38100" dir="2700000" algn="tl">
                    <a:srgbClr val="C0C0C0"/>
                  </a:outerShdw>
                </a:effectLst>
                <a:latin typeface="Arial" pitchFamily="34" charset="0"/>
                <a:cs typeface="+mn-cs"/>
              </a:rPr>
              <a:t>TRANSFORMATION</a:t>
            </a:r>
          </a:p>
        </p:txBody>
      </p:sp>
      <p:sp>
        <p:nvSpPr>
          <p:cNvPr id="210953" name="Text Box 9"/>
          <p:cNvSpPr txBox="1">
            <a:spLocks noChangeArrowheads="1"/>
          </p:cNvSpPr>
          <p:nvPr/>
        </p:nvSpPr>
        <p:spPr bwMode="auto">
          <a:xfrm>
            <a:off x="3657600" y="1676400"/>
            <a:ext cx="2667000" cy="831850"/>
          </a:xfrm>
          <a:prstGeom prst="rect">
            <a:avLst/>
          </a:prstGeom>
          <a:noFill/>
          <a:ln w="9525">
            <a:solidFill>
              <a:schemeClr val="tx1"/>
            </a:solidFill>
            <a:miter lim="800000"/>
            <a:headEnd/>
            <a:tailEnd/>
          </a:ln>
          <a:effectLst/>
        </p:spPr>
        <p:txBody>
          <a:bodyPr>
            <a:spAutoFit/>
          </a:bodyPr>
          <a:lstStyle/>
          <a:p>
            <a:pPr algn="ctr" eaLnBrk="1" hangingPunct="1">
              <a:defRPr/>
            </a:pPr>
            <a:r>
              <a:rPr lang="en-US" sz="2400" b="1">
                <a:effectLst>
                  <a:outerShdw blurRad="38100" dist="38100" dir="2700000" algn="tl">
                    <a:srgbClr val="C0C0C0"/>
                  </a:outerShdw>
                </a:effectLst>
                <a:latin typeface="Arial" pitchFamily="34" charset="0"/>
                <a:cs typeface="+mn-cs"/>
              </a:rPr>
              <a:t>FORCE PROTECTION</a:t>
            </a:r>
          </a:p>
        </p:txBody>
      </p:sp>
      <p:sp>
        <p:nvSpPr>
          <p:cNvPr id="210954" name="Text Box 10"/>
          <p:cNvSpPr txBox="1">
            <a:spLocks noChangeArrowheads="1"/>
          </p:cNvSpPr>
          <p:nvPr/>
        </p:nvSpPr>
        <p:spPr bwMode="auto">
          <a:xfrm>
            <a:off x="152400" y="2743200"/>
            <a:ext cx="3276600" cy="835025"/>
          </a:xfrm>
          <a:prstGeom prst="rect">
            <a:avLst/>
          </a:prstGeom>
          <a:noFill/>
          <a:ln w="9525">
            <a:solidFill>
              <a:schemeClr val="tx1"/>
            </a:solidFill>
            <a:miter lim="800000"/>
            <a:headEnd/>
            <a:tailEnd/>
          </a:ln>
          <a:effectLst/>
        </p:spPr>
        <p:txBody>
          <a:bodyPr>
            <a:spAutoFit/>
          </a:bodyPr>
          <a:lstStyle/>
          <a:p>
            <a:pPr algn="ctr" eaLnBrk="1" hangingPunct="1">
              <a:defRPr/>
            </a:pPr>
            <a:r>
              <a:rPr lang="en-US" sz="1600" b="1">
                <a:effectLst>
                  <a:outerShdw blurRad="38100" dist="38100" dir="2700000" algn="tl">
                    <a:srgbClr val="C0C0C0"/>
                  </a:outerShdw>
                </a:effectLst>
                <a:latin typeface="Arial" pitchFamily="34" charset="0"/>
                <a:cs typeface="+mn-cs"/>
              </a:rPr>
              <a:t>PRE-DEPLOYMENT TRAINING</a:t>
            </a:r>
          </a:p>
          <a:p>
            <a:pPr algn="ctr" eaLnBrk="1" hangingPunct="1">
              <a:defRPr/>
            </a:pPr>
            <a:r>
              <a:rPr lang="en-US" sz="1600" b="1">
                <a:effectLst>
                  <a:outerShdw blurRad="38100" dist="38100" dir="2700000" algn="tl">
                    <a:srgbClr val="C0C0C0"/>
                  </a:outerShdw>
                </a:effectLst>
                <a:latin typeface="Arial" pitchFamily="34" charset="0"/>
                <a:cs typeface="+mn-cs"/>
              </a:rPr>
              <a:t>&amp;</a:t>
            </a:r>
          </a:p>
          <a:p>
            <a:pPr algn="ctr" eaLnBrk="1" hangingPunct="1">
              <a:defRPr/>
            </a:pPr>
            <a:r>
              <a:rPr lang="en-US" sz="1600" b="1">
                <a:effectLst>
                  <a:outerShdw blurRad="38100" dist="38100" dir="2700000" algn="tl">
                    <a:srgbClr val="C0C0C0"/>
                  </a:outerShdw>
                </a:effectLst>
                <a:latin typeface="Arial" pitchFamily="34" charset="0"/>
                <a:cs typeface="+mn-cs"/>
              </a:rPr>
              <a:t>COMMAND RESPONSIBILITIES</a:t>
            </a:r>
          </a:p>
        </p:txBody>
      </p:sp>
      <p:sp>
        <p:nvSpPr>
          <p:cNvPr id="210955" name="Text Box 11"/>
          <p:cNvSpPr txBox="1">
            <a:spLocks noChangeArrowheads="1"/>
          </p:cNvSpPr>
          <p:nvPr/>
        </p:nvSpPr>
        <p:spPr bwMode="auto">
          <a:xfrm>
            <a:off x="6553200" y="1676400"/>
            <a:ext cx="2438400" cy="831850"/>
          </a:xfrm>
          <a:prstGeom prst="rect">
            <a:avLst/>
          </a:prstGeom>
          <a:noFill/>
          <a:ln w="9525">
            <a:solidFill>
              <a:schemeClr val="tx1"/>
            </a:solidFill>
            <a:miter lim="800000"/>
            <a:headEnd/>
            <a:tailEnd/>
          </a:ln>
          <a:effectLst/>
        </p:spPr>
        <p:txBody>
          <a:bodyPr>
            <a:spAutoFit/>
          </a:bodyPr>
          <a:lstStyle/>
          <a:p>
            <a:pPr algn="ctr" eaLnBrk="1" hangingPunct="1">
              <a:defRPr/>
            </a:pPr>
            <a:r>
              <a:rPr lang="en-US" sz="2400" b="1">
                <a:effectLst>
                  <a:outerShdw blurRad="38100" dist="38100" dir="2700000" algn="tl">
                    <a:srgbClr val="C0C0C0"/>
                  </a:outerShdw>
                </a:effectLst>
                <a:latin typeface="Arial" pitchFamily="34" charset="0"/>
                <a:cs typeface="+mn-cs"/>
              </a:rPr>
              <a:t>EVOLVING</a:t>
            </a:r>
          </a:p>
          <a:p>
            <a:pPr algn="ctr" eaLnBrk="1" hangingPunct="1">
              <a:defRPr/>
            </a:pPr>
            <a:r>
              <a:rPr lang="en-US" sz="2400" b="1">
                <a:effectLst>
                  <a:outerShdw blurRad="38100" dist="38100" dir="2700000" algn="tl">
                    <a:srgbClr val="C0C0C0"/>
                  </a:outerShdw>
                </a:effectLst>
                <a:latin typeface="Arial" pitchFamily="34" charset="0"/>
                <a:cs typeface="+mn-cs"/>
              </a:rPr>
              <a:t>CAPABILITIES</a:t>
            </a:r>
          </a:p>
        </p:txBody>
      </p:sp>
      <p:pic>
        <p:nvPicPr>
          <p:cNvPr id="210958" name="Picture 14" descr="BD055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3944938"/>
            <a:ext cx="13716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WordArt 15"/>
          <p:cNvSpPr>
            <a:spLocks noChangeArrowheads="1" noChangeShapeType="1" noTextEdit="1"/>
          </p:cNvSpPr>
          <p:nvPr/>
        </p:nvSpPr>
        <p:spPr bwMode="auto">
          <a:xfrm>
            <a:off x="1600200" y="457200"/>
            <a:ext cx="7143750" cy="457200"/>
          </a:xfrm>
          <a:prstGeom prst="rect">
            <a:avLst/>
          </a:prstGeom>
        </p:spPr>
        <p:txBody>
          <a:bodyPr spcFirstLastPara="1" wrap="none" fromWordArt="1">
            <a:prstTxWarp prst="textArchUp">
              <a:avLst>
                <a:gd name="adj" fmla="val 10872852"/>
              </a:avLst>
            </a:prstTxWarp>
          </a:bodyPr>
          <a:lstStyle/>
          <a:p>
            <a:pPr algn="ctr"/>
            <a:r>
              <a:rPr lang="en-US" sz="4800" b="1" kern="10">
                <a:ln w="9525">
                  <a:solidFill>
                    <a:srgbClr val="FF0000"/>
                  </a:solidFill>
                  <a:round/>
                  <a:headEnd/>
                  <a:tailEnd/>
                </a:ln>
                <a:effectLst>
                  <a:outerShdw dist="45791" dir="3378596" algn="ctr" rotWithShape="0">
                    <a:schemeClr val="hlink"/>
                  </a:outerShdw>
                </a:effectLst>
                <a:latin typeface="Arial" panose="020B0604020202020204" pitchFamily="34" charset="0"/>
              </a:rPr>
              <a:t>WHY INTELLIGENCE OVERSIGHT? </a:t>
            </a:r>
          </a:p>
        </p:txBody>
      </p:sp>
      <p:sp>
        <p:nvSpPr>
          <p:cNvPr id="210960" name="Text Box 16"/>
          <p:cNvSpPr txBox="1">
            <a:spLocks noChangeArrowheads="1"/>
          </p:cNvSpPr>
          <p:nvPr/>
        </p:nvSpPr>
        <p:spPr bwMode="auto">
          <a:xfrm>
            <a:off x="3657600" y="2743200"/>
            <a:ext cx="2667000" cy="835025"/>
          </a:xfrm>
          <a:prstGeom prst="rect">
            <a:avLst/>
          </a:prstGeom>
          <a:noFill/>
          <a:ln w="9525">
            <a:solidFill>
              <a:schemeClr val="tx1"/>
            </a:solidFill>
            <a:miter lim="800000"/>
            <a:headEnd/>
            <a:tailEnd/>
          </a:ln>
          <a:effectLst/>
        </p:spPr>
        <p:txBody>
          <a:bodyPr>
            <a:spAutoFit/>
          </a:bodyPr>
          <a:lstStyle/>
          <a:p>
            <a:pPr algn="ctr" eaLnBrk="1" hangingPunct="1">
              <a:defRPr/>
            </a:pPr>
            <a:r>
              <a:rPr lang="en-US" sz="1600" b="1">
                <a:effectLst>
                  <a:outerShdw blurRad="38100" dist="38100" dir="2700000" algn="tl">
                    <a:srgbClr val="C0C0C0"/>
                  </a:outerShdw>
                </a:effectLst>
                <a:latin typeface="Arial" pitchFamily="34" charset="0"/>
                <a:cs typeface="+mn-cs"/>
              </a:rPr>
              <a:t>INFORMATION SHARING</a:t>
            </a:r>
          </a:p>
          <a:p>
            <a:pPr algn="ctr" eaLnBrk="1" hangingPunct="1">
              <a:defRPr/>
            </a:pPr>
            <a:r>
              <a:rPr lang="en-US" sz="1600" b="1">
                <a:effectLst>
                  <a:outerShdw blurRad="38100" dist="38100" dir="2700000" algn="tl">
                    <a:srgbClr val="C0C0C0"/>
                  </a:outerShdw>
                </a:effectLst>
                <a:latin typeface="Arial" pitchFamily="34" charset="0"/>
                <a:cs typeface="+mn-cs"/>
              </a:rPr>
              <a:t>&amp;</a:t>
            </a:r>
          </a:p>
          <a:p>
            <a:pPr algn="ctr" eaLnBrk="1" hangingPunct="1">
              <a:defRPr/>
            </a:pPr>
            <a:r>
              <a:rPr lang="en-US" sz="1600" b="1">
                <a:effectLst>
                  <a:outerShdw blurRad="38100" dist="38100" dir="2700000" algn="tl">
                    <a:srgbClr val="C0C0C0"/>
                  </a:outerShdw>
                </a:effectLst>
                <a:latin typeface="Arial" pitchFamily="34" charset="0"/>
                <a:cs typeface="+mn-cs"/>
              </a:rPr>
              <a:t>INTELLIGENCE FUSION</a:t>
            </a:r>
          </a:p>
        </p:txBody>
      </p:sp>
      <p:sp>
        <p:nvSpPr>
          <p:cNvPr id="210961" name="Text Box 17"/>
          <p:cNvSpPr txBox="1">
            <a:spLocks noChangeArrowheads="1"/>
          </p:cNvSpPr>
          <p:nvPr/>
        </p:nvSpPr>
        <p:spPr bwMode="auto">
          <a:xfrm>
            <a:off x="6553200" y="2743200"/>
            <a:ext cx="2438400" cy="835025"/>
          </a:xfrm>
          <a:prstGeom prst="rect">
            <a:avLst/>
          </a:prstGeom>
          <a:noFill/>
          <a:ln w="9525">
            <a:solidFill>
              <a:schemeClr val="tx1"/>
            </a:solidFill>
            <a:miter lim="800000"/>
            <a:headEnd/>
            <a:tailEnd/>
          </a:ln>
          <a:effectLst/>
        </p:spPr>
        <p:txBody>
          <a:bodyPr>
            <a:spAutoFit/>
          </a:bodyPr>
          <a:lstStyle/>
          <a:p>
            <a:pPr algn="ctr" eaLnBrk="1" hangingPunct="1">
              <a:defRPr/>
            </a:pPr>
            <a:r>
              <a:rPr lang="en-US" sz="1600" b="1">
                <a:effectLst>
                  <a:outerShdw blurRad="38100" dist="38100" dir="2700000" algn="tl">
                    <a:srgbClr val="C0C0C0"/>
                  </a:outerShdw>
                </a:effectLst>
                <a:latin typeface="Arial" pitchFamily="34" charset="0"/>
                <a:cs typeface="+mn-cs"/>
              </a:rPr>
              <a:t>OPEN</a:t>
            </a:r>
          </a:p>
          <a:p>
            <a:pPr algn="ctr" eaLnBrk="1" hangingPunct="1">
              <a:defRPr/>
            </a:pPr>
            <a:r>
              <a:rPr lang="en-US" sz="1600" b="1">
                <a:effectLst>
                  <a:outerShdw blurRad="38100" dist="38100" dir="2700000" algn="tl">
                    <a:srgbClr val="C0C0C0"/>
                  </a:outerShdw>
                </a:effectLst>
                <a:latin typeface="Arial" pitchFamily="34" charset="0"/>
                <a:cs typeface="+mn-cs"/>
              </a:rPr>
              <a:t>SOURCE </a:t>
            </a:r>
          </a:p>
          <a:p>
            <a:pPr algn="ctr" eaLnBrk="1" hangingPunct="1">
              <a:defRPr/>
            </a:pPr>
            <a:r>
              <a:rPr lang="en-US" sz="1600" b="1">
                <a:effectLst>
                  <a:outerShdw blurRad="38100" dist="38100" dir="2700000" algn="tl">
                    <a:srgbClr val="C0C0C0"/>
                  </a:outerShdw>
                </a:effectLst>
                <a:latin typeface="Arial" pitchFamily="34" charset="0"/>
                <a:cs typeface="+mn-cs"/>
              </a:rPr>
              <a:t>COLLECTION</a:t>
            </a:r>
          </a:p>
        </p:txBody>
      </p:sp>
    </p:spTree>
  </p:cSld>
  <p:clrMapOvr>
    <a:masterClrMapping/>
  </p:clrMapOvr>
  <p:transition advClick="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10951"/>
                                        </p:tgtEl>
                                        <p:attrNameLst>
                                          <p:attrName>style.visibility</p:attrName>
                                        </p:attrNameLst>
                                      </p:cBhvr>
                                      <p:to>
                                        <p:strVal val="visible"/>
                                      </p:to>
                                    </p:set>
                                    <p:animEffect transition="in" filter="randombar(horizontal)">
                                      <p:cBhvr>
                                        <p:cTn id="7" dur="500"/>
                                        <p:tgtEl>
                                          <p:spTgt spid="21095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0952"/>
                                        </p:tgtEl>
                                        <p:attrNameLst>
                                          <p:attrName>style.visibility</p:attrName>
                                        </p:attrNameLst>
                                      </p:cBhvr>
                                      <p:to>
                                        <p:strVal val="visible"/>
                                      </p:to>
                                    </p:set>
                                    <p:animEffect transition="in" filter="randombar(horizontal)">
                                      <p:cBhvr>
                                        <p:cTn id="10" dur="500"/>
                                        <p:tgtEl>
                                          <p:spTgt spid="21095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10954"/>
                                        </p:tgtEl>
                                        <p:attrNameLst>
                                          <p:attrName>style.visibility</p:attrName>
                                        </p:attrNameLst>
                                      </p:cBhvr>
                                      <p:to>
                                        <p:strVal val="visible"/>
                                      </p:to>
                                    </p:set>
                                    <p:animEffect transition="in" filter="randombar(horizontal)">
                                      <p:cBhvr>
                                        <p:cTn id="13" dur="500"/>
                                        <p:tgtEl>
                                          <p:spTgt spid="2109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210950"/>
                                        </p:tgtEl>
                                        <p:attrNameLst>
                                          <p:attrName>style.visibility</p:attrName>
                                        </p:attrNameLst>
                                      </p:cBhvr>
                                      <p:to>
                                        <p:strVal val="visible"/>
                                      </p:to>
                                    </p:set>
                                    <p:anim calcmode="lin" valueType="num">
                                      <p:cBhvr>
                                        <p:cTn id="18" dur="500" fill="hold"/>
                                        <p:tgtEl>
                                          <p:spTgt spid="210950"/>
                                        </p:tgtEl>
                                        <p:attrNameLst>
                                          <p:attrName>ppt_w</p:attrName>
                                        </p:attrNameLst>
                                      </p:cBhvr>
                                      <p:tavLst>
                                        <p:tav tm="0">
                                          <p:val>
                                            <p:fltVal val="0"/>
                                          </p:val>
                                        </p:tav>
                                        <p:tav tm="100000">
                                          <p:val>
                                            <p:strVal val="#ppt_w"/>
                                          </p:val>
                                        </p:tav>
                                      </p:tavLst>
                                    </p:anim>
                                    <p:anim calcmode="lin" valueType="num">
                                      <p:cBhvr>
                                        <p:cTn id="19" dur="500" fill="hold"/>
                                        <p:tgtEl>
                                          <p:spTgt spid="210950"/>
                                        </p:tgtEl>
                                        <p:attrNameLst>
                                          <p:attrName>ppt_h</p:attrName>
                                        </p:attrNameLst>
                                      </p:cBhvr>
                                      <p:tavLst>
                                        <p:tav tm="0">
                                          <p:val>
                                            <p:fltVal val="0"/>
                                          </p:val>
                                        </p:tav>
                                        <p:tav tm="100000">
                                          <p:val>
                                            <p:strVal val="#ppt_h"/>
                                          </p:val>
                                        </p:tav>
                                      </p:tavLst>
                                    </p:anim>
                                    <p:anim calcmode="lin" valueType="num">
                                      <p:cBhvr>
                                        <p:cTn id="20" dur="500" fill="hold"/>
                                        <p:tgtEl>
                                          <p:spTgt spid="210950"/>
                                        </p:tgtEl>
                                        <p:attrNameLst>
                                          <p:attrName>style.rotation</p:attrName>
                                        </p:attrNameLst>
                                      </p:cBhvr>
                                      <p:tavLst>
                                        <p:tav tm="0">
                                          <p:val>
                                            <p:fltVal val="360"/>
                                          </p:val>
                                        </p:tav>
                                        <p:tav tm="100000">
                                          <p:val>
                                            <p:fltVal val="0"/>
                                          </p:val>
                                        </p:tav>
                                      </p:tavLst>
                                    </p:anim>
                                    <p:animEffect transition="in" filter="fade">
                                      <p:cBhvr>
                                        <p:cTn id="21" dur="500"/>
                                        <p:tgtEl>
                                          <p:spTgt spid="210950"/>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210953"/>
                                        </p:tgtEl>
                                        <p:attrNameLst>
                                          <p:attrName>style.visibility</p:attrName>
                                        </p:attrNameLst>
                                      </p:cBhvr>
                                      <p:to>
                                        <p:strVal val="visible"/>
                                      </p:to>
                                    </p:set>
                                    <p:anim calcmode="lin" valueType="num">
                                      <p:cBhvr>
                                        <p:cTn id="24" dur="500" fill="hold"/>
                                        <p:tgtEl>
                                          <p:spTgt spid="210953"/>
                                        </p:tgtEl>
                                        <p:attrNameLst>
                                          <p:attrName>ppt_w</p:attrName>
                                        </p:attrNameLst>
                                      </p:cBhvr>
                                      <p:tavLst>
                                        <p:tav tm="0">
                                          <p:val>
                                            <p:fltVal val="0"/>
                                          </p:val>
                                        </p:tav>
                                        <p:tav tm="100000">
                                          <p:val>
                                            <p:strVal val="#ppt_w"/>
                                          </p:val>
                                        </p:tav>
                                      </p:tavLst>
                                    </p:anim>
                                    <p:anim calcmode="lin" valueType="num">
                                      <p:cBhvr>
                                        <p:cTn id="25" dur="500" fill="hold"/>
                                        <p:tgtEl>
                                          <p:spTgt spid="210953"/>
                                        </p:tgtEl>
                                        <p:attrNameLst>
                                          <p:attrName>ppt_h</p:attrName>
                                        </p:attrNameLst>
                                      </p:cBhvr>
                                      <p:tavLst>
                                        <p:tav tm="0">
                                          <p:val>
                                            <p:fltVal val="0"/>
                                          </p:val>
                                        </p:tav>
                                        <p:tav tm="100000">
                                          <p:val>
                                            <p:strVal val="#ppt_h"/>
                                          </p:val>
                                        </p:tav>
                                      </p:tavLst>
                                    </p:anim>
                                    <p:anim calcmode="lin" valueType="num">
                                      <p:cBhvr>
                                        <p:cTn id="26" dur="500" fill="hold"/>
                                        <p:tgtEl>
                                          <p:spTgt spid="210953"/>
                                        </p:tgtEl>
                                        <p:attrNameLst>
                                          <p:attrName>style.rotation</p:attrName>
                                        </p:attrNameLst>
                                      </p:cBhvr>
                                      <p:tavLst>
                                        <p:tav tm="0">
                                          <p:val>
                                            <p:fltVal val="360"/>
                                          </p:val>
                                        </p:tav>
                                        <p:tav tm="100000">
                                          <p:val>
                                            <p:fltVal val="0"/>
                                          </p:val>
                                        </p:tav>
                                      </p:tavLst>
                                    </p:anim>
                                    <p:animEffect transition="in" filter="fade">
                                      <p:cBhvr>
                                        <p:cTn id="27" dur="500"/>
                                        <p:tgtEl>
                                          <p:spTgt spid="210953"/>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10960"/>
                                        </p:tgtEl>
                                        <p:attrNameLst>
                                          <p:attrName>style.visibility</p:attrName>
                                        </p:attrNameLst>
                                      </p:cBhvr>
                                      <p:to>
                                        <p:strVal val="visible"/>
                                      </p:to>
                                    </p:set>
                                    <p:anim calcmode="lin" valueType="num">
                                      <p:cBhvr>
                                        <p:cTn id="30" dur="500" fill="hold"/>
                                        <p:tgtEl>
                                          <p:spTgt spid="210960"/>
                                        </p:tgtEl>
                                        <p:attrNameLst>
                                          <p:attrName>ppt_w</p:attrName>
                                        </p:attrNameLst>
                                      </p:cBhvr>
                                      <p:tavLst>
                                        <p:tav tm="0">
                                          <p:val>
                                            <p:fltVal val="0"/>
                                          </p:val>
                                        </p:tav>
                                        <p:tav tm="100000">
                                          <p:val>
                                            <p:strVal val="#ppt_w"/>
                                          </p:val>
                                        </p:tav>
                                      </p:tavLst>
                                    </p:anim>
                                    <p:anim calcmode="lin" valueType="num">
                                      <p:cBhvr>
                                        <p:cTn id="31" dur="500" fill="hold"/>
                                        <p:tgtEl>
                                          <p:spTgt spid="210960"/>
                                        </p:tgtEl>
                                        <p:attrNameLst>
                                          <p:attrName>ppt_h</p:attrName>
                                        </p:attrNameLst>
                                      </p:cBhvr>
                                      <p:tavLst>
                                        <p:tav tm="0">
                                          <p:val>
                                            <p:fltVal val="0"/>
                                          </p:val>
                                        </p:tav>
                                        <p:tav tm="100000">
                                          <p:val>
                                            <p:strVal val="#ppt_h"/>
                                          </p:val>
                                        </p:tav>
                                      </p:tavLst>
                                    </p:anim>
                                    <p:anim calcmode="lin" valueType="num">
                                      <p:cBhvr>
                                        <p:cTn id="32" dur="500" fill="hold"/>
                                        <p:tgtEl>
                                          <p:spTgt spid="210960"/>
                                        </p:tgtEl>
                                        <p:attrNameLst>
                                          <p:attrName>style.rotation</p:attrName>
                                        </p:attrNameLst>
                                      </p:cBhvr>
                                      <p:tavLst>
                                        <p:tav tm="0">
                                          <p:val>
                                            <p:fltVal val="360"/>
                                          </p:val>
                                        </p:tav>
                                        <p:tav tm="100000">
                                          <p:val>
                                            <p:fltVal val="0"/>
                                          </p:val>
                                        </p:tav>
                                      </p:tavLst>
                                    </p:anim>
                                    <p:animEffect transition="in" filter="fade">
                                      <p:cBhvr>
                                        <p:cTn id="33" dur="500"/>
                                        <p:tgtEl>
                                          <p:spTgt spid="21096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210955"/>
                                        </p:tgtEl>
                                        <p:attrNameLst>
                                          <p:attrName>style.visibility</p:attrName>
                                        </p:attrNameLst>
                                      </p:cBhvr>
                                      <p:to>
                                        <p:strVal val="visible"/>
                                      </p:to>
                                    </p:set>
                                    <p:anim calcmode="lin" valueType="num">
                                      <p:cBhvr>
                                        <p:cTn id="38" dur="1000" fill="hold"/>
                                        <p:tgtEl>
                                          <p:spTgt spid="210955"/>
                                        </p:tgtEl>
                                        <p:attrNameLst>
                                          <p:attrName>ppt_w</p:attrName>
                                        </p:attrNameLst>
                                      </p:cBhvr>
                                      <p:tavLst>
                                        <p:tav tm="0">
                                          <p:val>
                                            <p:fltVal val="0"/>
                                          </p:val>
                                        </p:tav>
                                        <p:tav tm="100000">
                                          <p:val>
                                            <p:strVal val="#ppt_w"/>
                                          </p:val>
                                        </p:tav>
                                      </p:tavLst>
                                    </p:anim>
                                    <p:anim calcmode="lin" valueType="num">
                                      <p:cBhvr>
                                        <p:cTn id="39" dur="1000" fill="hold"/>
                                        <p:tgtEl>
                                          <p:spTgt spid="210955"/>
                                        </p:tgtEl>
                                        <p:attrNameLst>
                                          <p:attrName>ppt_h</p:attrName>
                                        </p:attrNameLst>
                                      </p:cBhvr>
                                      <p:tavLst>
                                        <p:tav tm="0">
                                          <p:val>
                                            <p:fltVal val="0"/>
                                          </p:val>
                                        </p:tav>
                                        <p:tav tm="100000">
                                          <p:val>
                                            <p:strVal val="#ppt_h"/>
                                          </p:val>
                                        </p:tav>
                                      </p:tavLst>
                                    </p:anim>
                                    <p:anim calcmode="lin" valueType="num">
                                      <p:cBhvr>
                                        <p:cTn id="40" dur="1000" fill="hold"/>
                                        <p:tgtEl>
                                          <p:spTgt spid="210955"/>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10955"/>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nodeType="withEffect">
                                  <p:stCondLst>
                                    <p:cond delay="0"/>
                                  </p:stCondLst>
                                  <p:childTnLst>
                                    <p:set>
                                      <p:cBhvr>
                                        <p:cTn id="43" dur="1" fill="hold">
                                          <p:stCondLst>
                                            <p:cond delay="0"/>
                                          </p:stCondLst>
                                        </p:cTn>
                                        <p:tgtEl>
                                          <p:spTgt spid="210958"/>
                                        </p:tgtEl>
                                        <p:attrNameLst>
                                          <p:attrName>style.visibility</p:attrName>
                                        </p:attrNameLst>
                                      </p:cBhvr>
                                      <p:to>
                                        <p:strVal val="visible"/>
                                      </p:to>
                                    </p:set>
                                    <p:anim calcmode="lin" valueType="num">
                                      <p:cBhvr>
                                        <p:cTn id="44" dur="1000" fill="hold"/>
                                        <p:tgtEl>
                                          <p:spTgt spid="210958"/>
                                        </p:tgtEl>
                                        <p:attrNameLst>
                                          <p:attrName>ppt_w</p:attrName>
                                        </p:attrNameLst>
                                      </p:cBhvr>
                                      <p:tavLst>
                                        <p:tav tm="0">
                                          <p:val>
                                            <p:fltVal val="0"/>
                                          </p:val>
                                        </p:tav>
                                        <p:tav tm="100000">
                                          <p:val>
                                            <p:strVal val="#ppt_w"/>
                                          </p:val>
                                        </p:tav>
                                      </p:tavLst>
                                    </p:anim>
                                    <p:anim calcmode="lin" valueType="num">
                                      <p:cBhvr>
                                        <p:cTn id="45" dur="1000" fill="hold"/>
                                        <p:tgtEl>
                                          <p:spTgt spid="210958"/>
                                        </p:tgtEl>
                                        <p:attrNameLst>
                                          <p:attrName>ppt_h</p:attrName>
                                        </p:attrNameLst>
                                      </p:cBhvr>
                                      <p:tavLst>
                                        <p:tav tm="0">
                                          <p:val>
                                            <p:fltVal val="0"/>
                                          </p:val>
                                        </p:tav>
                                        <p:tav tm="100000">
                                          <p:val>
                                            <p:strVal val="#ppt_h"/>
                                          </p:val>
                                        </p:tav>
                                      </p:tavLst>
                                    </p:anim>
                                    <p:anim calcmode="lin" valueType="num">
                                      <p:cBhvr>
                                        <p:cTn id="46" dur="1000" fill="hold"/>
                                        <p:tgtEl>
                                          <p:spTgt spid="210958"/>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210958"/>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210961"/>
                                        </p:tgtEl>
                                        <p:attrNameLst>
                                          <p:attrName>style.visibility</p:attrName>
                                        </p:attrNameLst>
                                      </p:cBhvr>
                                      <p:to>
                                        <p:strVal val="visible"/>
                                      </p:to>
                                    </p:set>
                                    <p:anim calcmode="lin" valueType="num">
                                      <p:cBhvr>
                                        <p:cTn id="50" dur="1000" fill="hold"/>
                                        <p:tgtEl>
                                          <p:spTgt spid="210961"/>
                                        </p:tgtEl>
                                        <p:attrNameLst>
                                          <p:attrName>ppt_w</p:attrName>
                                        </p:attrNameLst>
                                      </p:cBhvr>
                                      <p:tavLst>
                                        <p:tav tm="0">
                                          <p:val>
                                            <p:fltVal val="0"/>
                                          </p:val>
                                        </p:tav>
                                        <p:tav tm="100000">
                                          <p:val>
                                            <p:strVal val="#ppt_w"/>
                                          </p:val>
                                        </p:tav>
                                      </p:tavLst>
                                    </p:anim>
                                    <p:anim calcmode="lin" valueType="num">
                                      <p:cBhvr>
                                        <p:cTn id="51" dur="1000" fill="hold"/>
                                        <p:tgtEl>
                                          <p:spTgt spid="210961"/>
                                        </p:tgtEl>
                                        <p:attrNameLst>
                                          <p:attrName>ppt_h</p:attrName>
                                        </p:attrNameLst>
                                      </p:cBhvr>
                                      <p:tavLst>
                                        <p:tav tm="0">
                                          <p:val>
                                            <p:fltVal val="0"/>
                                          </p:val>
                                        </p:tav>
                                        <p:tav tm="100000">
                                          <p:val>
                                            <p:strVal val="#ppt_h"/>
                                          </p:val>
                                        </p:tav>
                                      </p:tavLst>
                                    </p:anim>
                                    <p:anim calcmode="lin" valueType="num">
                                      <p:cBhvr>
                                        <p:cTn id="52" dur="1000" fill="hold"/>
                                        <p:tgtEl>
                                          <p:spTgt spid="210961"/>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2109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2" grpId="0" animBg="1"/>
      <p:bldP spid="210953" grpId="0" animBg="1"/>
      <p:bldP spid="210954" grpId="0" animBg="1"/>
      <p:bldP spid="210955" grpId="0" animBg="1"/>
      <p:bldP spid="210960" grpId="0" animBg="1"/>
      <p:bldP spid="2109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FD8EC679-0286-46B9-A20C-98888C6944AD}" type="slidenum">
              <a:rPr lang="en-US" altLang="en-US" sz="1400"/>
              <a:pPr>
                <a:spcBef>
                  <a:spcPct val="0"/>
                </a:spcBef>
                <a:buClrTx/>
                <a:buSzTx/>
                <a:buFontTx/>
                <a:buNone/>
              </a:pPr>
              <a:t>8</a:t>
            </a:fld>
            <a:endParaRPr lang="en-US" altLang="en-US" sz="1400"/>
          </a:p>
        </p:txBody>
      </p:sp>
      <p:sp>
        <p:nvSpPr>
          <p:cNvPr id="259074" name="Rectangle 2"/>
          <p:cNvSpPr>
            <a:spLocks noGrp="1" noChangeArrowheads="1"/>
          </p:cNvSpPr>
          <p:nvPr>
            <p:ph type="title"/>
          </p:nvPr>
        </p:nvSpPr>
        <p:spPr/>
        <p:txBody>
          <a:bodyPr/>
          <a:lstStyle/>
          <a:p>
            <a:pPr eaLnBrk="1" hangingPunct="1">
              <a:defRPr/>
            </a:pPr>
            <a:r>
              <a:rPr lang="en-US" sz="3500"/>
              <a:t>EXAMPLES OF</a:t>
            </a:r>
            <a:br>
              <a:rPr lang="en-US" sz="3500"/>
            </a:br>
            <a:r>
              <a:rPr lang="en-US" sz="3500"/>
              <a:t> SENSITIVE ACTIVITIES</a:t>
            </a:r>
          </a:p>
        </p:txBody>
      </p:sp>
      <p:sp>
        <p:nvSpPr>
          <p:cNvPr id="18436" name="Rectangle 3"/>
          <p:cNvSpPr>
            <a:spLocks noGrp="1" noChangeArrowheads="1"/>
          </p:cNvSpPr>
          <p:nvPr>
            <p:ph type="body" idx="1"/>
          </p:nvPr>
        </p:nvSpPr>
        <p:spPr>
          <a:xfrm>
            <a:off x="762000" y="1752600"/>
            <a:ext cx="7772400" cy="4114800"/>
          </a:xfrm>
        </p:spPr>
        <p:txBody>
          <a:bodyPr/>
          <a:lstStyle/>
          <a:p>
            <a:pPr lvl="2" eaLnBrk="1" hangingPunct="1"/>
            <a:r>
              <a:rPr lang="en-US" altLang="en-US" sz="1600" b="1" smtClean="0"/>
              <a:t>Lethal support/training to Non-USMC/DoD agencies</a:t>
            </a:r>
          </a:p>
          <a:p>
            <a:pPr lvl="2" eaLnBrk="1" hangingPunct="1"/>
            <a:endParaRPr lang="en-US" altLang="en-US" sz="1600" b="1" smtClean="0"/>
          </a:p>
          <a:p>
            <a:pPr lvl="2" eaLnBrk="1" hangingPunct="1"/>
            <a:r>
              <a:rPr lang="en-US" altLang="en-US" sz="1600" b="1" smtClean="0"/>
              <a:t>Use of Marines in law enforcement undercover ops</a:t>
            </a:r>
          </a:p>
          <a:p>
            <a:pPr lvl="2" eaLnBrk="1" hangingPunct="1"/>
            <a:endParaRPr lang="en-US" altLang="en-US" sz="1600" b="1" smtClean="0"/>
          </a:p>
          <a:p>
            <a:pPr lvl="2" eaLnBrk="1" hangingPunct="1"/>
            <a:r>
              <a:rPr lang="en-US" altLang="en-US" sz="1600" b="1" smtClean="0"/>
              <a:t>Loan of gear/training support to civilian law enforcement agencies</a:t>
            </a:r>
          </a:p>
          <a:p>
            <a:pPr lvl="2" eaLnBrk="1" hangingPunct="1"/>
            <a:endParaRPr lang="en-US" altLang="en-US" sz="1600" b="1" smtClean="0"/>
          </a:p>
          <a:p>
            <a:pPr lvl="2" eaLnBrk="1" hangingPunct="1"/>
            <a:r>
              <a:rPr lang="en-US" altLang="en-US" sz="1600" b="1" smtClean="0"/>
              <a:t>“Covered/clandestine” activities CONUS/OCONUS</a:t>
            </a:r>
          </a:p>
          <a:p>
            <a:pPr lvl="2" eaLnBrk="1" hangingPunct="1"/>
            <a:endParaRPr lang="en-US" altLang="en-US" sz="1600" b="1" smtClean="0"/>
          </a:p>
          <a:p>
            <a:pPr lvl="2" eaLnBrk="1" hangingPunct="1"/>
            <a:r>
              <a:rPr lang="en-US" altLang="en-US" sz="1600" b="1" smtClean="0"/>
              <a:t>CONUS off-base urban training</a:t>
            </a:r>
          </a:p>
          <a:p>
            <a:pPr lvl="2" eaLnBrk="1" hangingPunct="1"/>
            <a:endParaRPr lang="en-US" altLang="en-US" sz="1600" b="1" smtClean="0"/>
          </a:p>
          <a:p>
            <a:pPr lvl="2" eaLnBrk="1" hangingPunct="1"/>
            <a:r>
              <a:rPr lang="en-US" altLang="en-US" sz="1600" b="1" smtClean="0"/>
              <a:t>Intelligence collection of info on U.S. persons</a:t>
            </a:r>
          </a:p>
          <a:p>
            <a:pPr lvl="2" eaLnBrk="1" hangingPunct="1"/>
            <a:endParaRPr lang="en-US" altLang="en-US" sz="1600" b="1" smtClean="0"/>
          </a:p>
          <a:p>
            <a:pPr lvl="2" eaLnBrk="1" hangingPunct="1"/>
            <a:r>
              <a:rPr lang="en-US" altLang="en-US" sz="1600" b="1" smtClean="0"/>
              <a:t>Special Access Programs (SAPs)</a:t>
            </a:r>
          </a:p>
          <a:p>
            <a:pPr lvl="2" eaLnBrk="1" hangingPunct="1"/>
            <a:endParaRPr lang="en-US" altLang="en-US" sz="1600" b="1" smtClean="0"/>
          </a:p>
          <a:p>
            <a:pPr lvl="2" eaLnBrk="1" hangingPunct="1"/>
            <a:r>
              <a:rPr lang="en-US" altLang="en-US" sz="1600" b="1" smtClean="0"/>
              <a:t>Support/agreements to certain Govt (DoS, CIA) or non-Govt agencies</a:t>
            </a:r>
          </a:p>
        </p:txBody>
      </p:sp>
    </p:spTree>
  </p:cSld>
  <p:clrMapOvr>
    <a:masterClrMapping/>
  </p:clrMapOvr>
  <p:transition advClick="0">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94CC29D1-AA72-4F82-909B-136A34FCDB83}" type="slidenum">
              <a:rPr lang="en-US" altLang="en-US" sz="1400"/>
              <a:pPr>
                <a:spcBef>
                  <a:spcPct val="0"/>
                </a:spcBef>
                <a:buClrTx/>
                <a:buSzTx/>
                <a:buFontTx/>
                <a:buNone/>
              </a:pPr>
              <a:t>9</a:t>
            </a:fld>
            <a:endParaRPr lang="en-US" altLang="en-US" sz="1400"/>
          </a:p>
        </p:txBody>
      </p:sp>
      <p:sp>
        <p:nvSpPr>
          <p:cNvPr id="256004" name="Text Box 4"/>
          <p:cNvSpPr txBox="1">
            <a:spLocks noChangeArrowheads="1"/>
          </p:cNvSpPr>
          <p:nvPr/>
        </p:nvSpPr>
        <p:spPr bwMode="auto">
          <a:xfrm>
            <a:off x="2133600" y="1981200"/>
            <a:ext cx="4953000" cy="514350"/>
          </a:xfrm>
          <a:prstGeom prst="rect">
            <a:avLst/>
          </a:prstGeom>
          <a:solidFill>
            <a:schemeClr val="tx2"/>
          </a:solidFill>
          <a:ln w="57150">
            <a:solidFill>
              <a:srgbClr val="FF0000"/>
            </a:solidFill>
            <a:miter lim="800000"/>
            <a:headEnd/>
            <a:tailEnd/>
          </a:ln>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chemeClr val="bg2"/>
                </a:solidFill>
              </a:rPr>
              <a:t>PROTECT USMC INTERESTS</a:t>
            </a:r>
          </a:p>
        </p:txBody>
      </p:sp>
      <p:sp>
        <p:nvSpPr>
          <p:cNvPr id="256005" name="Text Box 5"/>
          <p:cNvSpPr txBox="1">
            <a:spLocks noChangeArrowheads="1"/>
          </p:cNvSpPr>
          <p:nvPr/>
        </p:nvSpPr>
        <p:spPr bwMode="auto">
          <a:xfrm>
            <a:off x="1600200" y="3067050"/>
            <a:ext cx="6019800" cy="514350"/>
          </a:xfrm>
          <a:prstGeom prst="rect">
            <a:avLst/>
          </a:prstGeom>
          <a:solidFill>
            <a:schemeClr val="tx2"/>
          </a:solidFill>
          <a:ln w="57150">
            <a:solidFill>
              <a:srgbClr val="FF0000"/>
            </a:solidFill>
            <a:miter lim="800000"/>
            <a:headEnd/>
            <a:tailEnd/>
          </a:ln>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chemeClr val="bg2"/>
                </a:solidFill>
              </a:rPr>
              <a:t>PROTECT CONSTITUTIONAL RIGHTS</a:t>
            </a:r>
          </a:p>
        </p:txBody>
      </p:sp>
      <p:sp>
        <p:nvSpPr>
          <p:cNvPr id="256006" name="Rectangle 6"/>
          <p:cNvSpPr>
            <a:spLocks noChangeArrowheads="1"/>
          </p:cNvSpPr>
          <p:nvPr/>
        </p:nvSpPr>
        <p:spPr bwMode="auto">
          <a:xfrm>
            <a:off x="1300163" y="773113"/>
            <a:ext cx="7462837" cy="522287"/>
          </a:xfrm>
          <a:prstGeom prst="rect">
            <a:avLst/>
          </a:prstGeom>
          <a:solidFill>
            <a:schemeClr val="bg1"/>
          </a:solidFill>
          <a:ln w="9525">
            <a:noFill/>
            <a:miter lim="800000"/>
            <a:headEnd/>
            <a:tailEnd/>
          </a:ln>
          <a:effectLst/>
        </p:spPr>
        <p:txBody>
          <a:bodyPr wrap="none" lIns="44425" tIns="17770" rIns="44425" bIns="17770">
            <a:spAutoFit/>
          </a:bodyPr>
          <a:lstStyle/>
          <a:p>
            <a:pPr algn="ctr" defTabSz="852488">
              <a:defRPr/>
            </a:pPr>
            <a:r>
              <a:rPr lang="en-US" b="1" u="sng">
                <a:solidFill>
                  <a:schemeClr val="tx2"/>
                </a:solidFill>
                <a:effectLst>
                  <a:outerShdw blurRad="38100" dist="38100" dir="2700000" algn="tl">
                    <a:srgbClr val="C0C0C0"/>
                  </a:outerShdw>
                </a:effectLst>
                <a:latin typeface="Arial" pitchFamily="34" charset="0"/>
                <a:cs typeface="+mn-cs"/>
              </a:rPr>
              <a:t>Relevance in the Current Environment</a:t>
            </a:r>
          </a:p>
        </p:txBody>
      </p:sp>
      <p:sp>
        <p:nvSpPr>
          <p:cNvPr id="20486" name="WordArt 7"/>
          <p:cNvSpPr>
            <a:spLocks noChangeArrowheads="1" noChangeShapeType="1" noTextEdit="1"/>
          </p:cNvSpPr>
          <p:nvPr/>
        </p:nvSpPr>
        <p:spPr bwMode="auto">
          <a:xfrm>
            <a:off x="1600200" y="457200"/>
            <a:ext cx="7143750" cy="457200"/>
          </a:xfrm>
          <a:prstGeom prst="rect">
            <a:avLst/>
          </a:prstGeom>
        </p:spPr>
        <p:txBody>
          <a:bodyPr spcFirstLastPara="1" wrap="none" fromWordArt="1">
            <a:prstTxWarp prst="textArchUp">
              <a:avLst>
                <a:gd name="adj" fmla="val 10872852"/>
              </a:avLst>
            </a:prstTxWarp>
          </a:bodyPr>
          <a:lstStyle/>
          <a:p>
            <a:pPr algn="ctr"/>
            <a:r>
              <a:rPr lang="en-US" sz="4800" b="1" kern="10">
                <a:ln w="9525">
                  <a:solidFill>
                    <a:srgbClr val="FF0000"/>
                  </a:solidFill>
                  <a:round/>
                  <a:headEnd/>
                  <a:tailEnd/>
                </a:ln>
                <a:effectLst>
                  <a:outerShdw dist="45791" dir="3378596" algn="ctr" rotWithShape="0">
                    <a:schemeClr val="hlink"/>
                  </a:outerShdw>
                </a:effectLst>
                <a:latin typeface="Arial" panose="020B0604020202020204" pitchFamily="34" charset="0"/>
              </a:rPr>
              <a:t>WHY INTELLIGENCE OVERSIGHT? </a:t>
            </a:r>
          </a:p>
        </p:txBody>
      </p:sp>
      <p:sp>
        <p:nvSpPr>
          <p:cNvPr id="256008" name="Text Box 8"/>
          <p:cNvSpPr txBox="1">
            <a:spLocks noChangeArrowheads="1"/>
          </p:cNvSpPr>
          <p:nvPr/>
        </p:nvSpPr>
        <p:spPr bwMode="auto">
          <a:xfrm>
            <a:off x="1600200" y="4073525"/>
            <a:ext cx="6019800" cy="879475"/>
          </a:xfrm>
          <a:prstGeom prst="rect">
            <a:avLst/>
          </a:prstGeom>
          <a:solidFill>
            <a:schemeClr val="tx2"/>
          </a:solidFill>
          <a:ln w="57150">
            <a:solidFill>
              <a:srgbClr val="FF0000"/>
            </a:solidFill>
            <a:miter lim="800000"/>
            <a:headEnd/>
            <a:tailEnd/>
          </a:ln>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chemeClr val="bg2"/>
                </a:solidFill>
              </a:rPr>
              <a:t>PERFORM INTELLIGENCE ACTIVITIES LAWFULLY</a:t>
            </a:r>
          </a:p>
        </p:txBody>
      </p:sp>
      <p:sp>
        <p:nvSpPr>
          <p:cNvPr id="256009" name="Text Box 9"/>
          <p:cNvSpPr txBox="1">
            <a:spLocks noChangeArrowheads="1"/>
          </p:cNvSpPr>
          <p:nvPr/>
        </p:nvSpPr>
        <p:spPr bwMode="auto">
          <a:xfrm>
            <a:off x="1600200" y="5505450"/>
            <a:ext cx="6019800" cy="514350"/>
          </a:xfrm>
          <a:prstGeom prst="rect">
            <a:avLst/>
          </a:prstGeom>
          <a:solidFill>
            <a:schemeClr val="tx2"/>
          </a:solidFill>
          <a:ln w="57150">
            <a:solidFill>
              <a:srgbClr val="FF0000"/>
            </a:solidFill>
            <a:miter lim="800000"/>
            <a:headEnd/>
            <a:tailEnd/>
          </a:ln>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chemeClr val="bg2"/>
                </a:solidFill>
              </a:rPr>
              <a:t>REPORT QUESTIONABLE ACTIVITIES</a:t>
            </a:r>
          </a:p>
        </p:txBody>
      </p:sp>
    </p:spTree>
  </p:cSld>
  <p:clrMapOvr>
    <a:masterClrMapping/>
  </p:clrMapOvr>
  <p:transition advClick="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04"/>
                                        </p:tgtEl>
                                        <p:attrNameLst>
                                          <p:attrName>style.visibility</p:attrName>
                                        </p:attrNameLst>
                                      </p:cBhvr>
                                      <p:to>
                                        <p:strVal val="visible"/>
                                      </p:to>
                                    </p:set>
                                    <p:animEffect transition="in" filter="fade">
                                      <p:cBhvr>
                                        <p:cTn id="7" dur="1000"/>
                                        <p:tgtEl>
                                          <p:spTgt spid="256004"/>
                                        </p:tgtEl>
                                      </p:cBhvr>
                                    </p:animEffect>
                                    <p:anim calcmode="lin" valueType="num">
                                      <p:cBhvr>
                                        <p:cTn id="8" dur="1000" fill="hold"/>
                                        <p:tgtEl>
                                          <p:spTgt spid="256004"/>
                                        </p:tgtEl>
                                        <p:attrNameLst>
                                          <p:attrName>ppt_x</p:attrName>
                                        </p:attrNameLst>
                                      </p:cBhvr>
                                      <p:tavLst>
                                        <p:tav tm="0">
                                          <p:val>
                                            <p:strVal val="#ppt_x"/>
                                          </p:val>
                                        </p:tav>
                                        <p:tav tm="100000">
                                          <p:val>
                                            <p:strVal val="#ppt_x"/>
                                          </p:val>
                                        </p:tav>
                                      </p:tavLst>
                                    </p:anim>
                                    <p:anim calcmode="lin" valueType="num">
                                      <p:cBhvr>
                                        <p:cTn id="9" dur="1000" fill="hold"/>
                                        <p:tgtEl>
                                          <p:spTgt spid="25600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6005"/>
                                        </p:tgtEl>
                                        <p:attrNameLst>
                                          <p:attrName>style.visibility</p:attrName>
                                        </p:attrNameLst>
                                      </p:cBhvr>
                                      <p:to>
                                        <p:strVal val="visible"/>
                                      </p:to>
                                    </p:set>
                                    <p:animEffect transition="in" filter="fade">
                                      <p:cBhvr>
                                        <p:cTn id="13" dur="1000"/>
                                        <p:tgtEl>
                                          <p:spTgt spid="256005"/>
                                        </p:tgtEl>
                                      </p:cBhvr>
                                    </p:animEffect>
                                    <p:anim calcmode="lin" valueType="num">
                                      <p:cBhvr>
                                        <p:cTn id="14" dur="1000" fill="hold"/>
                                        <p:tgtEl>
                                          <p:spTgt spid="256005"/>
                                        </p:tgtEl>
                                        <p:attrNameLst>
                                          <p:attrName>ppt_x</p:attrName>
                                        </p:attrNameLst>
                                      </p:cBhvr>
                                      <p:tavLst>
                                        <p:tav tm="0">
                                          <p:val>
                                            <p:strVal val="#ppt_x"/>
                                          </p:val>
                                        </p:tav>
                                        <p:tav tm="100000">
                                          <p:val>
                                            <p:strVal val="#ppt_x"/>
                                          </p:val>
                                        </p:tav>
                                      </p:tavLst>
                                    </p:anim>
                                    <p:anim calcmode="lin" valueType="num">
                                      <p:cBhvr>
                                        <p:cTn id="15" dur="1000" fill="hold"/>
                                        <p:tgtEl>
                                          <p:spTgt spid="25600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56008"/>
                                        </p:tgtEl>
                                        <p:attrNameLst>
                                          <p:attrName>style.visibility</p:attrName>
                                        </p:attrNameLst>
                                      </p:cBhvr>
                                      <p:to>
                                        <p:strVal val="visible"/>
                                      </p:to>
                                    </p:set>
                                    <p:animEffect transition="in" filter="fade">
                                      <p:cBhvr>
                                        <p:cTn id="19" dur="1000"/>
                                        <p:tgtEl>
                                          <p:spTgt spid="256008"/>
                                        </p:tgtEl>
                                      </p:cBhvr>
                                    </p:animEffect>
                                    <p:anim calcmode="lin" valueType="num">
                                      <p:cBhvr>
                                        <p:cTn id="20" dur="1000" fill="hold"/>
                                        <p:tgtEl>
                                          <p:spTgt spid="256008"/>
                                        </p:tgtEl>
                                        <p:attrNameLst>
                                          <p:attrName>ppt_x</p:attrName>
                                        </p:attrNameLst>
                                      </p:cBhvr>
                                      <p:tavLst>
                                        <p:tav tm="0">
                                          <p:val>
                                            <p:strVal val="#ppt_x"/>
                                          </p:val>
                                        </p:tav>
                                        <p:tav tm="100000">
                                          <p:val>
                                            <p:strVal val="#ppt_x"/>
                                          </p:val>
                                        </p:tav>
                                      </p:tavLst>
                                    </p:anim>
                                    <p:anim calcmode="lin" valueType="num">
                                      <p:cBhvr>
                                        <p:cTn id="21" dur="1000" fill="hold"/>
                                        <p:tgtEl>
                                          <p:spTgt spid="25600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56009"/>
                                        </p:tgtEl>
                                        <p:attrNameLst>
                                          <p:attrName>style.visibility</p:attrName>
                                        </p:attrNameLst>
                                      </p:cBhvr>
                                      <p:to>
                                        <p:strVal val="visible"/>
                                      </p:to>
                                    </p:set>
                                    <p:animEffect transition="in" filter="fade">
                                      <p:cBhvr>
                                        <p:cTn id="25" dur="1000"/>
                                        <p:tgtEl>
                                          <p:spTgt spid="256009"/>
                                        </p:tgtEl>
                                      </p:cBhvr>
                                    </p:animEffect>
                                    <p:anim calcmode="lin" valueType="num">
                                      <p:cBhvr>
                                        <p:cTn id="26" dur="1000" fill="hold"/>
                                        <p:tgtEl>
                                          <p:spTgt spid="256009"/>
                                        </p:tgtEl>
                                        <p:attrNameLst>
                                          <p:attrName>ppt_x</p:attrName>
                                        </p:attrNameLst>
                                      </p:cBhvr>
                                      <p:tavLst>
                                        <p:tav tm="0">
                                          <p:val>
                                            <p:strVal val="#ppt_x"/>
                                          </p:val>
                                        </p:tav>
                                        <p:tav tm="100000">
                                          <p:val>
                                            <p:strVal val="#ppt_x"/>
                                          </p:val>
                                        </p:tav>
                                      </p:tavLst>
                                    </p:anim>
                                    <p:anim calcmode="lin" valueType="num">
                                      <p:cBhvr>
                                        <p:cTn id="27" dur="1000" fill="hold"/>
                                        <p:tgtEl>
                                          <p:spTgt spid="2560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animBg="1"/>
      <p:bldP spid="256005" grpId="0" animBg="1"/>
      <p:bldP spid="256008" grpId="0" animBg="1"/>
      <p:bldP spid="256009" grpId="0" animBg="1"/>
    </p:bldLst>
  </p:timing>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9E4C16E9E28B4F890CBBAF029D6C62" ma:contentTypeVersion="0" ma:contentTypeDescription="Create a new document." ma:contentTypeScope="" ma:versionID="755f26bffcecc9aa073bf71760234379">
  <xsd:schema xmlns:xsd="http://www.w3.org/2001/XMLSchema" xmlns:p="http://schemas.microsoft.com/office/2006/metadata/properties" targetNamespace="http://schemas.microsoft.com/office/2006/metadata/properties" ma:root="true" ma:fieldsID="fd5b2945a5415d948a4e4c53093604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38799A11-BA4C-4691-AA71-47B94871A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BDB5F14-5C9E-492D-873E-BD32E44DD96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6662</TotalTime>
  <Words>1762</Words>
  <Application>Microsoft Office PowerPoint</Application>
  <PresentationFormat>On-screen Show (4:3)</PresentationFormat>
  <Paragraphs>372</Paragraphs>
  <Slides>27</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Albertus (W1)</vt:lpstr>
      <vt:lpstr>Arial</vt:lpstr>
      <vt:lpstr>Arial (PCL6)</vt:lpstr>
      <vt:lpstr>Arial Narrow</vt:lpstr>
      <vt:lpstr>Book Antiqua</vt:lpstr>
      <vt:lpstr>Helvetica</vt:lpstr>
      <vt:lpstr>Lucida Sans Unicode</vt:lpstr>
      <vt:lpstr>Monotype Sorts</vt:lpstr>
      <vt:lpstr>Stencil</vt:lpstr>
      <vt:lpstr>Times New Roman</vt:lpstr>
      <vt:lpstr>Utopia Black</vt:lpstr>
      <vt:lpstr>Wingdings</vt:lpstr>
      <vt:lpstr>Special Interest Template</vt:lpstr>
      <vt:lpstr>PowerPoint Presentation</vt:lpstr>
      <vt:lpstr>BRIEFING TOPICS</vt:lpstr>
      <vt:lpstr> </vt:lpstr>
      <vt:lpstr>PowerPoint Presentation</vt:lpstr>
      <vt:lpstr>PowerPoint Presentation</vt:lpstr>
      <vt:lpstr>PowerPoint Presentation</vt:lpstr>
      <vt:lpstr>PowerPoint Presentation</vt:lpstr>
      <vt:lpstr>EXAMPLES OF  SENSITIVE ACTIVITIES</vt:lpstr>
      <vt:lpstr>PowerPoint Presentation</vt:lpstr>
      <vt:lpstr>IGMC Relationships (within the Department of the Navy)</vt:lpstr>
      <vt:lpstr>IGMC Organization</vt:lpstr>
      <vt:lpstr>Intelligence Oversight Presidential Charter</vt:lpstr>
      <vt:lpstr>PowerPoint Presentation</vt:lpstr>
      <vt:lpstr>PowerPoint Presentation</vt:lpstr>
      <vt:lpstr>PowerPoint Presentation</vt:lpstr>
      <vt:lpstr>PowerPoint Presentation</vt:lpstr>
      <vt:lpstr>PowerPoint Presentation</vt:lpstr>
      <vt:lpstr>One Last Point On Reporting  Questionable Intelligence Activities</vt:lpstr>
      <vt:lpstr>PowerPoint Presentation</vt:lpstr>
      <vt:lpstr>GOOD IO PROGRAM COMPONENTS</vt:lpstr>
      <vt:lpstr>COMPONENT BREAKDOWN</vt:lpstr>
      <vt:lpstr>GOOD INTELLIGENCE OVERSIGHT PROGRAM INDICATORS </vt:lpstr>
      <vt:lpstr>GOOD INTELLIGENCE OVERSIGHT PROGRAM INDICATORS</vt:lpstr>
      <vt:lpstr>PowerPoint Presentation</vt:lpstr>
      <vt:lpstr>PowerPoint Presentation</vt:lpstr>
      <vt:lpstr>Summary/Conclusion</vt:lpstr>
      <vt:lpstr>PowerPoint Presentation</vt:lpstr>
    </vt:vector>
  </TitlesOfParts>
  <Company>SAIG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trahanpp</dc:creator>
  <cp:lastModifiedBy>Vogt CIV Edwin T</cp:lastModifiedBy>
  <cp:revision>220</cp:revision>
  <dcterms:created xsi:type="dcterms:W3CDTF">2000-03-10T14:49:07Z</dcterms:created>
  <dcterms:modified xsi:type="dcterms:W3CDTF">2020-06-01T15:03:21Z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System Account</vt:lpwstr>
  </property>
  <property fmtid="{D5CDD505-2E9C-101B-9397-08002B2CF9AE}" pid="3" name="xd_Signature">
    <vt:lpwstr/>
  </property>
  <property fmtid="{D5CDD505-2E9C-101B-9397-08002B2CF9AE}" pid="4" name="display_urn:schemas-microsoft-com:office:office#Author">
    <vt:lpwstr>System Account</vt:lpwstr>
  </property>
  <property fmtid="{D5CDD505-2E9C-101B-9397-08002B2CF9AE}" pid="5" name="TemplateUrl">
    <vt:lpwstr/>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