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94" r:id="rId4"/>
    <p:sldId id="295" r:id="rId5"/>
    <p:sldId id="284" r:id="rId6"/>
    <p:sldId id="291" r:id="rId7"/>
    <p:sldId id="292" r:id="rId8"/>
    <p:sldId id="289" r:id="rId9"/>
    <p:sldId id="293" r:id="rId10"/>
  </p:sldIdLst>
  <p:sldSz cx="9144000" cy="6858000" type="screen4x3"/>
  <p:notesSz cx="6997700" cy="9271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FF99"/>
    <a:srgbClr val="FF3300"/>
    <a:srgbClr val="0000FF"/>
    <a:srgbClr val="FFCC99"/>
    <a:srgbClr val="990000"/>
    <a:srgbClr val="000099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1" autoAdjust="0"/>
    <p:restoredTop sz="84680" autoAdjust="0"/>
  </p:normalViewPr>
  <p:slideViewPr>
    <p:cSldViewPr>
      <p:cViewPr>
        <p:scale>
          <a:sx n="75" d="100"/>
          <a:sy n="75" d="100"/>
        </p:scale>
        <p:origin x="-35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44" y="648"/>
      </p:cViewPr>
      <p:guideLst>
        <p:guide orient="horz" pos="2919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8" tIns="46359" rIns="92718" bIns="46359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/>
            </a:lvl1pPr>
          </a:lstStyle>
          <a:p>
            <a:endParaRPr lang="en-US"/>
          </a:p>
        </p:txBody>
      </p:sp>
      <p:sp>
        <p:nvSpPr>
          <p:cNvPr id="10240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8" tIns="46359" rIns="92718" bIns="46359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10240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8" tIns="46359" rIns="92718" bIns="46359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/>
            </a:lvl1pPr>
          </a:lstStyle>
          <a:p>
            <a:endParaRPr lang="en-US"/>
          </a:p>
        </p:txBody>
      </p:sp>
      <p:sp>
        <p:nvSpPr>
          <p:cNvPr id="10240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8" tIns="46359" rIns="92718" bIns="46359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A95FB172-326B-4E71-9D31-0C130FFA22D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8" tIns="46359" rIns="92718" bIns="46359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8" tIns="46359" rIns="92718" bIns="46359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8" tIns="46359" rIns="92718" bIns="463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8" tIns="46359" rIns="92718" bIns="46359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/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8" tIns="46359" rIns="92718" bIns="46359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A1660AF6-B7D1-4DDE-80E5-7CABA20CE89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8825BC-E15B-444E-8BE7-0E643546C15F}" type="slidenum">
              <a:rPr lang="en-US"/>
              <a:pPr/>
              <a:t>1</a:t>
            </a:fld>
            <a:endParaRPr lang="en-US"/>
          </a:p>
        </p:txBody>
      </p:sp>
      <p:sp>
        <p:nvSpPr>
          <p:cNvPr id="368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923B5A-1226-484A-BB20-22F94B97AB78}" type="slidenum">
              <a:rPr lang="en-US"/>
              <a:pPr/>
              <a:t>2</a:t>
            </a:fld>
            <a:endParaRPr 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ED3B7B-3792-4032-A9DF-3634080CCE68}" type="slidenum">
              <a:rPr lang="en-US"/>
              <a:pPr/>
              <a:t>3</a:t>
            </a:fld>
            <a:endParaRPr lang="en-US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There are three functional advocates:</a:t>
            </a:r>
          </a:p>
          <a:p>
            <a:endParaRPr lang="en-US"/>
          </a:p>
          <a:p>
            <a:r>
              <a:rPr lang="en-US"/>
              <a:t> 1</a:t>
            </a:r>
            <a:r>
              <a:rPr lang="en-US" baseline="30000"/>
              <a:t>st</a:t>
            </a:r>
            <a:r>
              <a:rPr lang="en-US"/>
              <a:t> bullet: In M&amp;RA: MI Division is the Program lead and owns the administrative process</a:t>
            </a:r>
          </a:p>
          <a:p>
            <a:endParaRPr lang="en-US"/>
          </a:p>
          <a:p>
            <a:r>
              <a:rPr lang="en-US"/>
              <a:t>2</a:t>
            </a:r>
            <a:r>
              <a:rPr lang="en-US" baseline="30000"/>
              <a:t>nd</a:t>
            </a:r>
            <a:r>
              <a:rPr lang="en-US"/>
              <a:t> bullet: For P&amp;R: it’s RFF and RFA for finance and accounting, we were also pilot sites and involved from the beginning</a:t>
            </a:r>
          </a:p>
          <a:p>
            <a:endParaRPr lang="en-US"/>
          </a:p>
          <a:p>
            <a:r>
              <a:rPr lang="en-US"/>
              <a:t>3</a:t>
            </a:r>
            <a:r>
              <a:rPr lang="en-US" baseline="30000"/>
              <a:t>rd</a:t>
            </a:r>
            <a:r>
              <a:rPr lang="en-US"/>
              <a:t> bullet:  I&amp;L: LP for traffic management</a:t>
            </a:r>
          </a:p>
          <a:p>
            <a:endParaRPr lang="en-US"/>
          </a:p>
          <a:p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bullet:  SYSCOM is primarily involved in implementation and training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8DCE54-6464-49CA-8525-F8628E9263A7}" type="slidenum">
              <a:rPr lang="en-US"/>
              <a:pPr/>
              <a:t>4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3rd bullet:  fewer wasted dollars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2EE0C9-E9A9-4FC9-A90A-15748EFA59E6}" type="slidenum">
              <a:rPr lang="en-US"/>
              <a:pPr/>
              <a:t>5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2B0E52-664A-4CE8-AB3F-0D0894ECE177}" type="slidenum">
              <a:rPr lang="en-US"/>
              <a:pPr/>
              <a:t>6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5095C1-08DA-47B0-B9D7-83EEDCEAC863}" type="slidenum">
              <a:rPr lang="en-US"/>
              <a:pPr/>
              <a:t>7</a:t>
            </a:fld>
            <a:endParaRPr lang="en-US"/>
          </a:p>
        </p:txBody>
      </p:sp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DMM can recommend monthly deduction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80997A-3D77-4D72-A895-AE3C07066054}" type="slidenum">
              <a:rPr lang="en-US"/>
              <a:pPr/>
              <a:t>8</a:t>
            </a:fld>
            <a:endParaRPr 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D14C19-01D6-41EB-8D80-77DD24AFDCBD}" type="slidenum">
              <a:rPr lang="en-US"/>
              <a:pPr/>
              <a:t>9</a:t>
            </a:fld>
            <a:endParaRPr lang="en-US"/>
          </a:p>
        </p:txBody>
      </p:sp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/O:\Graphics\BRIEFS\CSSARS\pics&amp;logos\redbar.JPG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590800" y="1981200"/>
            <a:ext cx="6324600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933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657600"/>
            <a:ext cx="5562600" cy="16764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9332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99333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096000"/>
            <a:ext cx="6096000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tabLst>
                <a:tab pos="5541963" algn="r"/>
              </a:tabLst>
              <a:defRPr sz="1000"/>
            </a:lvl1pPr>
          </a:lstStyle>
          <a:p>
            <a:r>
              <a:rPr lang="en-US"/>
              <a:t>HQMC-RFF Liaison Office, DFAS-KC	DSN 465-1417</a:t>
            </a:r>
          </a:p>
          <a:p>
            <a:r>
              <a:rPr lang="en-US"/>
              <a:t>CWO5 Mike Spahalski	SpahalskiMP@mfr.usmc.mil</a:t>
            </a:r>
          </a:p>
        </p:txBody>
      </p:sp>
      <p:pic>
        <p:nvPicPr>
          <p:cNvPr id="99334" name="Picture 1030" descr="O:\Graphics\BRIEFS\CSSARS\pics&amp;logos\redbar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26924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D5C95A0-0D3F-4D14-96E3-92CD8BDC7A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04800"/>
            <a:ext cx="19621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7340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CAD083-EB8C-461B-B320-3E989D481C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2B8FF6-CB73-4E66-9A6B-D3FB83D1DB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3AE7FB-DF25-4B92-B031-93B693C32A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57B2E1-B095-4FFA-9890-F88E60A461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C3FC75-512C-4349-A524-B34906201A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66BC16-FDBD-4DDB-850A-76AE467BBC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F1D087-F870-4382-B276-08BA3A74B9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96AFC4-AB9D-4789-AC83-67C202CC9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97F9D2-84F5-4BE0-8281-ABF473D6E2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C:\TEMP\Usmc.GIF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04800"/>
            <a:ext cx="7010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830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8308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41E9DE0-2814-4C68-A96F-42D5B08549CE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98309" name="Picture 1029" descr="C:\TEMP\Usmc.GIF"/>
          <p:cNvPicPr>
            <a:picLocks noChangeAspect="1" noChangeArrowheads="1"/>
          </p:cNvPicPr>
          <p:nvPr/>
        </p:nvPicPr>
        <p:blipFill>
          <a:blip r:embed="rId13" r:link="rId14" cstate="print"/>
          <a:srcRect/>
          <a:stretch>
            <a:fillRect/>
          </a:stretch>
        </p:blipFill>
        <p:spPr bwMode="auto">
          <a:xfrm>
            <a:off x="152400" y="228600"/>
            <a:ext cx="1219200" cy="1212850"/>
          </a:xfrm>
          <a:prstGeom prst="rect">
            <a:avLst/>
          </a:prstGeom>
          <a:noFill/>
        </p:spPr>
      </p:pic>
      <p:pic>
        <p:nvPicPr>
          <p:cNvPr id="98311" name="Picture 1031" descr="C:\TEMP\Usmc.GIF"/>
          <p:cNvPicPr>
            <a:picLocks noChangeAspect="1" noChangeArrowheads="1"/>
          </p:cNvPicPr>
          <p:nvPr/>
        </p:nvPicPr>
        <p:blipFill>
          <a:blip r:embed="rId13" r:link="rId14" cstate="print"/>
          <a:srcRect/>
          <a:stretch>
            <a:fillRect/>
          </a:stretch>
        </p:blipFill>
        <p:spPr bwMode="auto">
          <a:xfrm>
            <a:off x="152400" y="228600"/>
            <a:ext cx="1219200" cy="12128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 2" pitchFamily="18" charset="2"/>
        <a:buChar char="è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²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667000" y="152400"/>
            <a:ext cx="61722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4000" b="1" i="1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n-US" sz="4000" b="1" i="1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r>
              <a:rPr lang="en-US" sz="3600">
                <a:cs typeface="Times New Roman" pitchFamily="18" charset="0"/>
              </a:rPr>
              <a:t>The Defense Travel System (DTS)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133600" y="4191000"/>
            <a:ext cx="70104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David Fuqua</a:t>
            </a:r>
          </a:p>
          <a:p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Headquarters, U.S. Marine Corps</a:t>
            </a:r>
          </a:p>
          <a:p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Programs &amp; Resources Department</a:t>
            </a:r>
          </a:p>
          <a:p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Fiscal Division</a:t>
            </a:r>
          </a:p>
          <a:p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Finance Branch</a:t>
            </a:r>
          </a:p>
          <a:p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2209800" y="3200400"/>
            <a:ext cx="6934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15 August 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2011</a:t>
            </a:r>
            <a:endParaRPr lang="en-US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9AB02-77D7-4C6B-A546-8A4DDD4D449A}" type="slidenum">
              <a:rPr lang="en-US"/>
              <a:pPr/>
              <a:t>2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Topics for Discussion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Functional Advocates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Impact on Financial Community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Debt Management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r>
              <a:rPr lang="en-US" sz="2000"/>
              <a:t>Background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r>
              <a:rPr lang="en-US" sz="2000"/>
              <a:t>Responsibility 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r>
              <a:rPr lang="en-US" sz="2000"/>
              <a:t>Process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r>
              <a:rPr lang="en-US" sz="2000"/>
              <a:t>Concerns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34FF8-0FD8-42C9-A187-774D71EE3F0E}" type="slidenum">
              <a:rPr lang="en-US"/>
              <a:pPr/>
              <a:t>3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Functional Advocates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Manpower &amp; Reserve Affairs - Program Lead and Functional Advocate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Programs &amp; Resources Department - Functional Advocate 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Installation &amp; Logistics - Functional Advocate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Marine Corps Systems Command - Program Manager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0A322-623E-4AA6-B839-D4E1F72BFDE0}" type="slidenum">
              <a:rPr lang="en-US"/>
              <a:pPr/>
              <a:t>4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Finance Community Impact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95 % of all TDY travel currently done in DTS </a:t>
            </a:r>
            <a:r>
              <a:rPr lang="en-US" sz="2800" smtClean="0"/>
              <a:t>(293K </a:t>
            </a:r>
            <a:r>
              <a:rPr lang="en-US" sz="2800"/>
              <a:t>travel claims in FY </a:t>
            </a:r>
            <a:r>
              <a:rPr lang="en-US" sz="2800" smtClean="0"/>
              <a:t>’10)</a:t>
            </a:r>
            <a:endParaRPr lang="en-US" sz="2800"/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Automatically generates: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Obligations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Adjustments to obligations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Liquidations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Accounts Receivable (RRE)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High usage means lower costs per claim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D9FEF-6D4D-46E3-951A-AB08F8C3B892}" type="slidenum">
              <a:rPr lang="en-US"/>
              <a:pPr/>
              <a:t>5</a:t>
            </a:fld>
            <a:endParaRPr lang="en-US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Debt Mgt. Process</a:t>
            </a:r>
            <a:br>
              <a:rPr lang="en-US" sz="4000"/>
            </a:br>
            <a:r>
              <a:rPr lang="en-US" sz="4000"/>
              <a:t>Background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2800" dirty="0"/>
              <a:t>Basically a manual process</a:t>
            </a:r>
          </a:p>
          <a:p>
            <a:endParaRPr lang="en-US" sz="2800" dirty="0"/>
          </a:p>
          <a:p>
            <a:r>
              <a:rPr lang="en-US" sz="2800" dirty="0"/>
              <a:t>Debt Management Monitor (DMM) monitors debt using debt mgt reports</a:t>
            </a:r>
          </a:p>
          <a:p>
            <a:endParaRPr lang="en-US" sz="2800" dirty="0"/>
          </a:p>
          <a:p>
            <a:r>
              <a:rPr lang="en-US" sz="2800" dirty="0"/>
              <a:t>Process automated for Marines Nov. 2008</a:t>
            </a:r>
          </a:p>
          <a:p>
            <a:endParaRPr lang="en-US" sz="2800" dirty="0"/>
          </a:p>
          <a:p>
            <a:r>
              <a:rPr lang="en-US" sz="2800" dirty="0"/>
              <a:t>Email notification initiates payroll collection for other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76BD53-99A0-4B12-888E-09F077734AC2}" type="slidenum">
              <a:rPr lang="en-US"/>
              <a:pPr/>
              <a:t>6</a:t>
            </a:fld>
            <a:endParaRPr 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Responsibility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2800"/>
              <a:t>Traveler</a:t>
            </a:r>
          </a:p>
          <a:p>
            <a:endParaRPr lang="en-US" sz="2800"/>
          </a:p>
          <a:p>
            <a:r>
              <a:rPr lang="en-US" sz="2800"/>
              <a:t>Each unit with authority to expend travel funds</a:t>
            </a:r>
          </a:p>
          <a:p>
            <a:endParaRPr lang="en-US" sz="2800"/>
          </a:p>
          <a:p>
            <a:r>
              <a:rPr lang="en-US" sz="2800"/>
              <a:t>Debt Management Monitor (DMM) appointed by commander</a:t>
            </a:r>
          </a:p>
          <a:p>
            <a:endParaRPr lang="en-US" sz="2800"/>
          </a:p>
          <a:p>
            <a:r>
              <a:rPr lang="en-US" sz="2800"/>
              <a:t>Monitored by comptrollers and Approving Officials (AO)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83843-9B86-4847-B5BD-581928DF005D}" type="slidenum">
              <a:rPr lang="en-US"/>
              <a:pPr/>
              <a:t>7</a:t>
            </a:fld>
            <a:endParaRPr lang="en-US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Traveler notified by email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Traveler submits payment or waits for payroll collection (preferred method: traveler submits payment)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After 30 days, DMM requests payroll collection (civilians, other services members).  Automated submission for Marines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Monitored by DMM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46872-358C-484C-843F-7F6AA90A2708}" type="slidenum">
              <a:rPr lang="en-US"/>
              <a:pPr/>
              <a:t>8</a:t>
            </a:fld>
            <a:endParaRPr lang="en-US"/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DTS Initiatives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458200" cy="4724400"/>
          </a:xfrm>
        </p:spPr>
        <p:txBody>
          <a:bodyPr/>
          <a:lstStyle/>
          <a:p>
            <a:r>
              <a:rPr lang="en-US" sz="2400" dirty="0" smtClean="0"/>
              <a:t>Disbursing/Finance Office as Approving Official</a:t>
            </a:r>
          </a:p>
          <a:p>
            <a:endParaRPr lang="en-US" sz="2400" dirty="0" smtClean="0"/>
          </a:p>
          <a:p>
            <a:r>
              <a:rPr lang="en-US" sz="2400" dirty="0" smtClean="0"/>
              <a:t>Reserve </a:t>
            </a:r>
            <a:r>
              <a:rPr lang="en-US" sz="2400" dirty="0"/>
              <a:t>Travel (Import/Export) implementation plan being developed by M&amp;RA and MFR </a:t>
            </a:r>
          </a:p>
          <a:p>
            <a:pPr>
              <a:buFont typeface="Wingdings 2" pitchFamily="18" charset="2"/>
              <a:buNone/>
            </a:pPr>
            <a:endParaRPr lang="en-US" sz="2400" dirty="0"/>
          </a:p>
          <a:p>
            <a:r>
              <a:rPr lang="en-US" sz="2400" dirty="0" smtClean="0"/>
              <a:t>DTS in a strategic pause; no additional functionality will be added, changes require senior leadership approval</a:t>
            </a:r>
          </a:p>
          <a:p>
            <a:pPr lvl="1"/>
            <a:r>
              <a:rPr lang="en-US" sz="2400" dirty="0" smtClean="0"/>
              <a:t> Permanent </a:t>
            </a:r>
            <a:r>
              <a:rPr lang="en-US" sz="2400" dirty="0"/>
              <a:t>Duty Travel </a:t>
            </a:r>
            <a:r>
              <a:rPr lang="en-US" sz="2400" dirty="0" smtClean="0"/>
              <a:t>on hold</a:t>
            </a:r>
            <a:endParaRPr lang="en-US" sz="2400" dirty="0"/>
          </a:p>
          <a:p>
            <a:pPr lvl="1"/>
            <a:r>
              <a:rPr lang="en-US" sz="2400" dirty="0"/>
              <a:t>Deployment/Group travel </a:t>
            </a:r>
            <a:r>
              <a:rPr lang="en-US" sz="2400" dirty="0" smtClean="0"/>
              <a:t>on hold 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DTS </a:t>
            </a:r>
            <a:r>
              <a:rPr lang="en-US" sz="2400" dirty="0" smtClean="0"/>
              <a:t>MCO 4650.39 </a:t>
            </a:r>
            <a:r>
              <a:rPr lang="en-US" sz="2400" dirty="0" smtClean="0"/>
              <a:t>approved  9 June 2011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BFF4-DFEB-42A8-80CF-07EA2D877521}" type="slidenum">
              <a:rPr lang="en-US"/>
              <a:pPr/>
              <a:t>9</a:t>
            </a:fld>
            <a:endParaRPr 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/>
          </a:p>
          <a:p>
            <a:pPr>
              <a:buFont typeface="Wingdings 2" pitchFamily="18" charset="2"/>
              <a:buNone/>
            </a:pPr>
            <a:r>
              <a:rPr lang="en-US" sz="9600"/>
              <a:t>           </a:t>
            </a:r>
            <a:r>
              <a:rPr lang="en-US" sz="17200" b="1" i="1">
                <a:solidFill>
                  <a:srgbClr val="99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QMC 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CC"/>
      </a:hlink>
      <a:folHlink>
        <a:srgbClr val="B2B2B2"/>
      </a:folHlink>
    </a:clrScheme>
    <a:fontScheme name="HQMC TIT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QMC 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MC TIT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QMC TIT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MC TIT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MC TIT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MC TIT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MC TIT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97F284CD8985418B3C8A4DAC882880" ma:contentTypeVersion="1" ma:contentTypeDescription="Create a new document." ma:contentTypeScope="" ma:versionID="230b6afb2d4eb31a2277a82876021751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0b8ff4087a05490c2761da48513b20f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284F8F6-342E-460E-8D74-42B651ACC373}"/>
</file>

<file path=customXml/itemProps2.xml><?xml version="1.0" encoding="utf-8"?>
<ds:datastoreItem xmlns:ds="http://schemas.openxmlformats.org/officeDocument/2006/customXml" ds:itemID="{2B75F4E6-B7F0-4FCE-9431-FBAFB39E50D3}"/>
</file>

<file path=customXml/itemProps3.xml><?xml version="1.0" encoding="utf-8"?>
<ds:datastoreItem xmlns:ds="http://schemas.openxmlformats.org/officeDocument/2006/customXml" ds:itemID="{DF528AE7-44DD-4609-BF39-BD5B89BD447A}"/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7688</TotalTime>
  <Words>376</Words>
  <Application>Microsoft Office PowerPoint</Application>
  <PresentationFormat>On-screen Show (4:3)</PresentationFormat>
  <Paragraphs>109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HQMC TITLE</vt:lpstr>
      <vt:lpstr>Slide 1</vt:lpstr>
      <vt:lpstr>Topics for Discussion</vt:lpstr>
      <vt:lpstr>Functional Advocates</vt:lpstr>
      <vt:lpstr>Finance Community Impact</vt:lpstr>
      <vt:lpstr>Debt Mgt. Process Background</vt:lpstr>
      <vt:lpstr>Responsibility</vt:lpstr>
      <vt:lpstr>Process</vt:lpstr>
      <vt:lpstr>Current DTS Initiatives</vt:lpstr>
      <vt:lpstr>Questions</vt:lpstr>
    </vt:vector>
  </TitlesOfParts>
  <Company>P&amp;R-RFF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HQMC P&amp;R-RFF</dc:title>
  <dc:creator>DAVID FUQUA</dc:creator>
  <cp:lastModifiedBy>david.fuqua</cp:lastModifiedBy>
  <cp:revision>429</cp:revision>
  <dcterms:created xsi:type="dcterms:W3CDTF">2001-02-28T19:51:59Z</dcterms:created>
  <dcterms:modified xsi:type="dcterms:W3CDTF">2011-08-10T17:48:04Z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0x0101007997F284CD8985418B3C8A4DAC882880</vt:lpwstr>
  </property>
  <property fmtid="{D5CDD505-2E9C-101B-9397-08002B2CF9AE}" pid="3" name="TemplateUrl">
    <vt:lpwstr/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</Properties>
</file>