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25" d="100"/>
          <a:sy n="125" d="100"/>
        </p:scale>
        <p:origin x="-2094"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D73419-E1EC-44C9-A17E-9E8BDD1E8F46}" type="datetimeFigureOut">
              <a:rPr lang="en-US" smtClean="0"/>
              <a:t>6/4/2015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298373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D73419-E1EC-44C9-A17E-9E8BDD1E8F46}" type="datetimeFigureOut">
              <a:rPr lang="en-US" smtClean="0"/>
              <a:t>6/4/2015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1579854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D73419-E1EC-44C9-A17E-9E8BDD1E8F46}" type="datetimeFigureOut">
              <a:rPr lang="en-US" smtClean="0"/>
              <a:t>6/4/2015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2631157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D73419-E1EC-44C9-A17E-9E8BDD1E8F46}" type="datetimeFigureOut">
              <a:rPr lang="en-US" smtClean="0"/>
              <a:t>6/4/2015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1563404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D73419-E1EC-44C9-A17E-9E8BDD1E8F46}" type="datetimeFigureOut">
              <a:rPr lang="en-US" smtClean="0"/>
              <a:t>6/4/2015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3692628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D73419-E1EC-44C9-A17E-9E8BDD1E8F46}" type="datetimeFigureOut">
              <a:rPr lang="en-US" smtClean="0"/>
              <a:t>6/4/2015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4044846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D73419-E1EC-44C9-A17E-9E8BDD1E8F46}" type="datetimeFigureOut">
              <a:rPr lang="en-US" smtClean="0"/>
              <a:t>6/4/2015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3551860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D73419-E1EC-44C9-A17E-9E8BDD1E8F46}" type="datetimeFigureOut">
              <a:rPr lang="en-US" smtClean="0"/>
              <a:t>6/4/2015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2558677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D73419-E1EC-44C9-A17E-9E8BDD1E8F46}" type="datetimeFigureOut">
              <a:rPr lang="en-US" smtClean="0"/>
              <a:t>6/4/2015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46897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D73419-E1EC-44C9-A17E-9E8BDD1E8F46}" type="datetimeFigureOut">
              <a:rPr lang="en-US" smtClean="0"/>
              <a:t>6/4/2015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71874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D73419-E1EC-44C9-A17E-9E8BDD1E8F46}" type="datetimeFigureOut">
              <a:rPr lang="en-US" smtClean="0"/>
              <a:t>6/4/2015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4292977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D73419-E1EC-44C9-A17E-9E8BDD1E8F46}" type="datetimeFigureOut">
              <a:rPr lang="en-US" smtClean="0"/>
              <a:t>6/4/2015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610F62-05AD-4A37-99F4-839F4726B4BD}" type="slidenum">
              <a:rPr lang="en-US" smtClean="0"/>
              <a:t>‹#›</a:t>
            </a:fld>
            <a:endParaRPr lang="en-US"/>
          </a:p>
        </p:txBody>
      </p:sp>
    </p:spTree>
    <p:extLst>
      <p:ext uri="{BB962C8B-B14F-4D97-AF65-F5344CB8AC3E}">
        <p14:creationId xmlns:p14="http://schemas.microsoft.com/office/powerpoint/2010/main" val="2014655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541484448"/>
              </p:ext>
            </p:extLst>
          </p:nvPr>
        </p:nvGraphicFramePr>
        <p:xfrm>
          <a:off x="0" y="152400"/>
          <a:ext cx="9144000" cy="6629400"/>
        </p:xfrm>
        <a:graphic>
          <a:graphicData uri="http://schemas.openxmlformats.org/drawingml/2006/table">
            <a:tbl>
              <a:tblPr firstRow="1" bandRow="1">
                <a:tableStyleId>{5C22544A-7EE6-4342-B048-85BDC9FD1C3A}</a:tableStyleId>
              </a:tblPr>
              <a:tblGrid>
                <a:gridCol w="2891693"/>
                <a:gridCol w="384907"/>
                <a:gridCol w="2663093"/>
                <a:gridCol w="308707"/>
                <a:gridCol w="2895600"/>
              </a:tblGrid>
              <a:tr h="6629400">
                <a:tc>
                  <a:txBody>
                    <a:bodyPr/>
                    <a:lstStyle/>
                    <a:p>
                      <a:pPr marL="0" marR="0" lvl="0" indent="0" algn="ctr" defTabSz="1985304" rtl="0" eaLnBrk="1" fontAlgn="auto" latinLnBrk="0" hangingPunct="1">
                        <a:lnSpc>
                          <a:spcPct val="100000"/>
                        </a:lnSpc>
                        <a:spcBef>
                          <a:spcPts val="0"/>
                        </a:spcBef>
                        <a:spcAft>
                          <a:spcPts val="0"/>
                        </a:spcAft>
                        <a:buClrTx/>
                        <a:buSzTx/>
                        <a:buFontTx/>
                        <a:buNone/>
                        <a:tabLst/>
                        <a:defRPr/>
                      </a:pPr>
                      <a:r>
                        <a:rPr kumimoji="0" lang="en-US" sz="950" b="1" i="0" u="sng"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Witness</a:t>
                      </a: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A person who has information or evidence about a crime, and provides that knowledge to a DoD Component representative regarding an offense within the investigation jurisdiction of a DoD component.  When the actual “witness” is a minor, the term “witness” includes an adult family member or legal guardian of the minor witness.  The term witness does not include a defense witness or any individual involved in the crime as a perpetrator or accomplice.</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0" i="0" u="sng"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Witness Rights:           </a:t>
                      </a: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                                                                       </a:t>
                      </a:r>
                    </a:p>
                    <a:p>
                      <a:pPr marL="228600" marR="0" lvl="0" indent="-228600" algn="l" defTabSz="1985304" rtl="0" eaLnBrk="1" fontAlgn="auto" latinLnBrk="0" hangingPunct="1">
                        <a:lnSpc>
                          <a:spcPct val="100000"/>
                        </a:lnSpc>
                        <a:spcBef>
                          <a:spcPts val="0"/>
                        </a:spcBef>
                        <a:spcAft>
                          <a:spcPts val="0"/>
                        </a:spcAft>
                        <a:buClrTx/>
                        <a:buSzTx/>
                        <a:buFontTx/>
                        <a:buAutoNum type="arabicPeriod"/>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To be treated with fairness and respect for the witness's dignity and privacy. </a:t>
                      </a:r>
                    </a:p>
                    <a:p>
                      <a:pPr marL="228600" marR="0" lvl="0" indent="-228600" algn="l" defTabSz="1985304" rtl="0" eaLnBrk="1" fontAlgn="auto" latinLnBrk="0" hangingPunct="1">
                        <a:lnSpc>
                          <a:spcPct val="100000"/>
                        </a:lnSpc>
                        <a:spcBef>
                          <a:spcPts val="0"/>
                        </a:spcBef>
                        <a:spcAft>
                          <a:spcPts val="0"/>
                        </a:spcAft>
                        <a:buClrTx/>
                        <a:buSzTx/>
                        <a:buFontTx/>
                        <a:buAutoNum type="arabicPeriod"/>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To be reasonably protected from the accused.</a:t>
                      </a:r>
                    </a:p>
                    <a:p>
                      <a:pPr marL="228600" marR="0" lvl="0" indent="-228600" algn="l" defTabSz="1985304" rtl="0" eaLnBrk="1" fontAlgn="auto" latinLnBrk="0" hangingPunct="1">
                        <a:lnSpc>
                          <a:spcPct val="100000"/>
                        </a:lnSpc>
                        <a:spcBef>
                          <a:spcPts val="0"/>
                        </a:spcBef>
                        <a:spcAft>
                          <a:spcPts val="0"/>
                        </a:spcAft>
                        <a:buClrTx/>
                        <a:buSzTx/>
                        <a:buFontTx/>
                        <a:buAutoNum type="arabicPeriod"/>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To be notified of any decision to dispose of an allege offense at court-martial, NJP or ADSEP proceedings.</a:t>
                      </a:r>
                    </a:p>
                    <a:p>
                      <a:pPr marL="228600" marR="0" lvl="0" indent="-228600" algn="l" defTabSz="1985304" rtl="0" eaLnBrk="1" fontAlgn="auto" latinLnBrk="0" hangingPunct="1">
                        <a:lnSpc>
                          <a:spcPct val="100000"/>
                        </a:lnSpc>
                        <a:spcBef>
                          <a:spcPts val="0"/>
                        </a:spcBef>
                        <a:spcAft>
                          <a:spcPts val="0"/>
                        </a:spcAft>
                        <a:buClrTx/>
                        <a:buSzTx/>
                        <a:buFontTx/>
                        <a:buAutoNum type="arabicPeriod"/>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To be provided information about the resolution of the case to include ADSEP decisions, any punishment awarded to the offender, sentencing, imprisonment and release of the offender, if confined. </a:t>
                      </a:r>
                    </a:p>
                    <a:p>
                      <a:pPr marL="228600" marR="0" lvl="0" indent="-228600" algn="l" defTabSz="1985304" rtl="0" eaLnBrk="1" fontAlgn="auto" latinLnBrk="0" hangingPunct="1">
                        <a:lnSpc>
                          <a:spcPct val="100000"/>
                        </a:lnSpc>
                        <a:spcBef>
                          <a:spcPts val="0"/>
                        </a:spcBef>
                        <a:spcAft>
                          <a:spcPts val="0"/>
                        </a:spcAft>
                        <a:buClrTx/>
                        <a:buSzTx/>
                        <a:buFontTx/>
                        <a:buAutoNum type="arabicPeriod"/>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To be notified of the apprehension of an accused, the initial appearance of an accused before a military judge, the release of the accused pending court-martial, any escape of the accused, and the time and location of any trial, NJP, or ADSEP proceedings (including entry of guilty pleas and sentencing).</a:t>
                      </a:r>
                    </a:p>
                    <a:p>
                      <a:pPr marL="0" marR="0" lvl="0" indent="0" algn="ctr" defTabSz="1985304"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txBody>
                  <a:tcPr>
                    <a:solidFill>
                      <a:schemeClr val="bg1"/>
                    </a:solidFill>
                  </a:tcPr>
                </a:tc>
                <a:tc>
                  <a:txBody>
                    <a:bodyPr/>
                    <a:lstStyle/>
                    <a:p>
                      <a:endParaRPr lang="en-US" dirty="0"/>
                    </a:p>
                  </a:txBody>
                  <a:tcPr>
                    <a:solidFill>
                      <a:schemeClr val="bg1"/>
                    </a:solidFill>
                  </a:tcPr>
                </a:tc>
                <a:tc>
                  <a:txBody>
                    <a:bodyPr/>
                    <a:lstStyle/>
                    <a:p>
                      <a:pPr marL="0" marR="0" lvl="0" indent="0" algn="ctr" defTabSz="1985304" rtl="0" eaLnBrk="1" fontAlgn="auto" latinLnBrk="0" hangingPunct="1">
                        <a:lnSpc>
                          <a:spcPct val="100000"/>
                        </a:lnSpc>
                        <a:spcBef>
                          <a:spcPts val="0"/>
                        </a:spcBef>
                        <a:spcAft>
                          <a:spcPts val="0"/>
                        </a:spcAft>
                        <a:buClrTx/>
                        <a:buSzTx/>
                        <a:buFontTx/>
                        <a:buNone/>
                        <a:tabLst/>
                        <a:defRPr/>
                      </a:pPr>
                      <a:r>
                        <a:rPr kumimoji="0" lang="en-US" sz="950" b="1" i="0" u="sng"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Resources</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prstClr val="black"/>
                          </a:solidFill>
                          <a:effectLst/>
                          <a:uLnTx/>
                          <a:uFillTx/>
                          <a:latin typeface="+mn-lt"/>
                          <a:ea typeface="+mn-ea"/>
                          <a:cs typeface="+mn-cs"/>
                        </a:rPr>
                        <a:t>Unit Victim Witness Assistance Coordinator:</a:t>
                      </a: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prstClr val="black"/>
                          </a:solidFill>
                          <a:effectLst/>
                          <a:uLnTx/>
                          <a:uFillTx/>
                          <a:latin typeface="+mn-lt"/>
                          <a:ea typeface="+mn-ea"/>
                          <a:cs typeface="+mn-cs"/>
                        </a:rPr>
                        <a:t>_______________________________</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prstClr val="black"/>
                          </a:solidFill>
                          <a:effectLst/>
                          <a:uLnTx/>
                          <a:uFillTx/>
                          <a:latin typeface="+mn-lt"/>
                          <a:ea typeface="+mn-ea"/>
                          <a:cs typeface="+mn-cs"/>
                        </a:rPr>
                        <a:t>Unit Victim Advocate:</a:t>
                      </a: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________________________________________</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r>
                        <a:rPr lang="en-US" sz="1000" b="1" dirty="0" smtClean="0">
                          <a:solidFill>
                            <a:schemeClr val="tx1"/>
                          </a:solidFill>
                        </a:rPr>
                        <a:t>Installation Victim Witness  Liaison Officer:</a:t>
                      </a:r>
                      <a:r>
                        <a:rPr lang="en-US" sz="1000" b="1" baseline="0" dirty="0" smtClean="0">
                          <a:solidFill>
                            <a:schemeClr val="tx1"/>
                          </a:solidFill>
                        </a:rPr>
                        <a:t> </a:t>
                      </a:r>
                      <a:r>
                        <a:rPr lang="en-US" sz="1000" b="1" dirty="0" smtClean="0">
                          <a:solidFill>
                            <a:schemeClr val="tx1"/>
                          </a:solidFill>
                        </a:rPr>
                        <a:t>(703) 784-3690</a:t>
                      </a:r>
                    </a:p>
                    <a:p>
                      <a:endParaRPr lang="en-US" sz="800" b="1" dirty="0" smtClean="0">
                        <a:solidFill>
                          <a:schemeClr val="tx1"/>
                        </a:solidFill>
                      </a:endParaRPr>
                    </a:p>
                    <a:p>
                      <a:r>
                        <a:rPr lang="en-US" sz="1000" b="1" dirty="0" smtClean="0">
                          <a:solidFill>
                            <a:schemeClr val="tx1"/>
                          </a:solidFill>
                        </a:rPr>
                        <a:t>Quantico 24/7 Sexual Assault Hotline: </a:t>
                      </a:r>
                    </a:p>
                    <a:p>
                      <a:r>
                        <a:rPr lang="en-US" sz="1000" b="1" dirty="0" smtClean="0">
                          <a:solidFill>
                            <a:schemeClr val="tx1"/>
                          </a:solidFill>
                        </a:rPr>
                        <a:t>(703) 432-9999</a:t>
                      </a:r>
                    </a:p>
                    <a:p>
                      <a:endParaRPr lang="en-US" sz="800" b="1" dirty="0" smtClean="0">
                        <a:solidFill>
                          <a:schemeClr val="tx1"/>
                        </a:solidFill>
                      </a:endParaRPr>
                    </a:p>
                    <a:p>
                      <a:r>
                        <a:rPr lang="en-US" sz="1000" b="1" dirty="0" smtClean="0">
                          <a:solidFill>
                            <a:schemeClr val="tx1"/>
                          </a:solidFill>
                        </a:rPr>
                        <a:t>Marine and Family Services: 	</a:t>
                      </a:r>
                    </a:p>
                    <a:p>
                      <a:r>
                        <a:rPr lang="en-US" sz="1000" b="1" dirty="0" smtClean="0">
                          <a:solidFill>
                            <a:schemeClr val="tx1"/>
                          </a:solidFill>
                        </a:rPr>
                        <a:t>(703) 614-7204</a:t>
                      </a:r>
                    </a:p>
                    <a:p>
                      <a:endParaRPr lang="en-US" sz="800" b="1" dirty="0" smtClean="0">
                        <a:solidFill>
                          <a:schemeClr val="tx1"/>
                        </a:solidFill>
                      </a:endParaRPr>
                    </a:p>
                    <a:p>
                      <a:r>
                        <a:rPr lang="en-US" sz="1000" b="1" dirty="0" smtClean="0">
                          <a:solidFill>
                            <a:schemeClr val="tx1"/>
                          </a:solidFill>
                        </a:rPr>
                        <a:t>Victim Legal  Counsel Organization:                              (703) 784-4514/3877</a:t>
                      </a:r>
                    </a:p>
                    <a:p>
                      <a:endParaRPr lang="en-US" sz="1000" b="1" dirty="0" smtClean="0">
                        <a:solidFill>
                          <a:schemeClr val="tx1"/>
                        </a:solidFill>
                      </a:endParaRPr>
                    </a:p>
                    <a:p>
                      <a:r>
                        <a:rPr lang="en-US" sz="1000" b="1" dirty="0" smtClean="0">
                          <a:solidFill>
                            <a:schemeClr val="tx1"/>
                          </a:solidFill>
                        </a:rPr>
                        <a:t>Chaplain:  </a:t>
                      </a:r>
                    </a:p>
                    <a:p>
                      <a:r>
                        <a:rPr lang="en-US" sz="1000" b="1" dirty="0" smtClean="0">
                          <a:solidFill>
                            <a:schemeClr val="tx1"/>
                          </a:solidFill>
                        </a:rPr>
                        <a:t>(703)  784-2131</a:t>
                      </a:r>
                    </a:p>
                    <a:p>
                      <a:endParaRPr lang="en-US" sz="1000" b="1" dirty="0" smtClean="0">
                        <a:solidFill>
                          <a:schemeClr val="tx1"/>
                        </a:solidFill>
                      </a:endParaRPr>
                    </a:p>
                    <a:p>
                      <a:r>
                        <a:rPr lang="en-US" sz="1000" b="1" dirty="0" smtClean="0">
                          <a:solidFill>
                            <a:schemeClr val="tx1"/>
                          </a:solidFill>
                        </a:rPr>
                        <a:t>Legal Services</a:t>
                      </a:r>
                      <a:r>
                        <a:rPr lang="en-US" sz="1000" b="1" baseline="0" dirty="0" smtClean="0">
                          <a:solidFill>
                            <a:schemeClr val="tx1"/>
                          </a:solidFill>
                        </a:rPr>
                        <a:t> Support Section </a:t>
                      </a:r>
                    </a:p>
                    <a:p>
                      <a:r>
                        <a:rPr lang="en-US" sz="1000" b="1" baseline="0" dirty="0" smtClean="0">
                          <a:solidFill>
                            <a:schemeClr val="tx1"/>
                          </a:solidFill>
                        </a:rPr>
                        <a:t>(703) 784-3126</a:t>
                      </a:r>
                      <a:endParaRPr lang="en-US" sz="1000" b="1" dirty="0" smtClean="0">
                        <a:solidFill>
                          <a:schemeClr val="tx1"/>
                        </a:solidFill>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Should you have any questions about the Victim Witness Assistance Program please contact the VWLO, victim witness assistance coordinator (VWAC) at your unit  or visit the MCB Quantico  VWAP website at:</a:t>
                      </a: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0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r>
                        <a:rPr lang="en-US" sz="950" dirty="0" smtClean="0">
                          <a:solidFill>
                            <a:schemeClr val="tx1"/>
                          </a:solidFill>
                          <a:latin typeface="Arial Narrow" panose="020B0606020202030204" pitchFamily="34" charset="0"/>
                        </a:rPr>
                        <a:t>http://www.hqmc.marines.mil/sja/Branches/VictimWitnessAssistanceProgram/MCBQuanticoVWAP.aspx</a:t>
                      </a: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a:solidFill>
                          <a:schemeClr val="tx1"/>
                        </a:solidFill>
                        <a:latin typeface="Arial Narrow" panose="020B0606020202030204" pitchFamily="34" charset="0"/>
                      </a:endParaRPr>
                    </a:p>
                  </a:txBody>
                  <a:tcPr>
                    <a:solidFill>
                      <a:schemeClr val="bg1"/>
                    </a:solidFill>
                  </a:tcPr>
                </a:tc>
                <a:tc>
                  <a:txBody>
                    <a:bodyPr/>
                    <a:lstStyle/>
                    <a:p>
                      <a:pPr algn="ctr"/>
                      <a:endParaRPr lang="en-US" dirty="0"/>
                    </a:p>
                  </a:txBody>
                  <a:tcPr>
                    <a:solidFill>
                      <a:schemeClr val="bg1"/>
                    </a:solidFill>
                  </a:tcPr>
                </a:tc>
                <a:tc>
                  <a:txBody>
                    <a:bodyPr/>
                    <a:lstStyle/>
                    <a:p>
                      <a:pPr algn="ctr"/>
                      <a:endParaRPr lang="en-US" sz="6000" dirty="0" smtClean="0">
                        <a:solidFill>
                          <a:schemeClr val="tx1"/>
                        </a:solidFill>
                        <a:latin typeface="Arial Narrow" panose="020B0606020202030204" pitchFamily="34" charset="0"/>
                      </a:endParaRPr>
                    </a:p>
                    <a:p>
                      <a:pPr algn="ctr"/>
                      <a:r>
                        <a:rPr lang="en-US" sz="4800" dirty="0" smtClean="0">
                          <a:solidFill>
                            <a:schemeClr val="tx1"/>
                          </a:solidFill>
                          <a:latin typeface="Arial Narrow" panose="020B0606020202030204" pitchFamily="34" charset="0"/>
                        </a:rPr>
                        <a:t>Victim</a:t>
                      </a:r>
                      <a:r>
                        <a:rPr lang="en-US" sz="4800" baseline="0" dirty="0" smtClean="0">
                          <a:solidFill>
                            <a:schemeClr val="tx1"/>
                          </a:solidFill>
                          <a:latin typeface="Arial Narrow" panose="020B0606020202030204" pitchFamily="34" charset="0"/>
                        </a:rPr>
                        <a:t> Witness Assistance Program</a:t>
                      </a:r>
                      <a:br>
                        <a:rPr lang="en-US" sz="4800" baseline="0" dirty="0" smtClean="0">
                          <a:solidFill>
                            <a:schemeClr val="tx1"/>
                          </a:solidFill>
                          <a:latin typeface="Arial Narrow" panose="020B0606020202030204" pitchFamily="34" charset="0"/>
                        </a:rPr>
                      </a:br>
                      <a:r>
                        <a:rPr lang="en-US" sz="4800" baseline="0" dirty="0" smtClean="0">
                          <a:solidFill>
                            <a:schemeClr val="tx1"/>
                          </a:solidFill>
                          <a:latin typeface="Arial Narrow" panose="020B0606020202030204" pitchFamily="34" charset="0"/>
                        </a:rPr>
                        <a:t>(VWAP)</a:t>
                      </a:r>
                    </a:p>
                    <a:p>
                      <a:pPr algn="ctr"/>
                      <a:endParaRPr lang="en-US" sz="4400" dirty="0">
                        <a:solidFill>
                          <a:schemeClr val="tx1"/>
                        </a:solidFill>
                        <a:latin typeface="Arial Narrow" panose="020B0606020202030204" pitchFamily="34" charset="0"/>
                      </a:endParaRPr>
                    </a:p>
                  </a:txBody>
                  <a:tcPr>
                    <a:solidFill>
                      <a:schemeClr val="bg1"/>
                    </a:solidFill>
                  </a:tcPr>
                </a:tc>
              </a:tr>
            </a:tbl>
          </a:graphicData>
        </a:graphic>
      </p:graphicFrame>
      <p:pic>
        <p:nvPicPr>
          <p:cNvPr id="1027" name="Picture 3" descr="C:\Users\william.yables\Pictures\VWAPwebBann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000" y="152400"/>
            <a:ext cx="2794000" cy="838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4791075"/>
            <a:ext cx="1811337"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433762" y="5982114"/>
            <a:ext cx="184731" cy="369332"/>
          </a:xfrm>
          <a:prstGeom prst="rect">
            <a:avLst/>
          </a:prstGeom>
          <a:noFill/>
        </p:spPr>
        <p:txBody>
          <a:bodyPr wrap="none" rtlCol="0">
            <a:spAutoFit/>
          </a:bodyPr>
          <a:lstStyle/>
          <a:p>
            <a:endParaRPr lang="en-US" dirty="0"/>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15200" y="5107809"/>
            <a:ext cx="1120244" cy="1061981"/>
          </a:xfrm>
          <a:prstGeom prst="rect">
            <a:avLst/>
          </a:prstGeom>
        </p:spPr>
      </p:pic>
      <p:pic>
        <p:nvPicPr>
          <p:cNvPr id="1026" name="Picture 2" descr="C:\Users\angelissa.savino\Desktop\VWAP Stuff\Website\qr_code_without_log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8600" y="5334000"/>
            <a:ext cx="121920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1876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53896834"/>
              </p:ext>
            </p:extLst>
          </p:nvPr>
        </p:nvGraphicFramePr>
        <p:xfrm>
          <a:off x="76200" y="152400"/>
          <a:ext cx="9067800" cy="6461760"/>
        </p:xfrm>
        <a:graphic>
          <a:graphicData uri="http://schemas.openxmlformats.org/drawingml/2006/table">
            <a:tbl>
              <a:tblPr firstRow="1" bandRow="1">
                <a:tableStyleId>{5C22544A-7EE6-4342-B048-85BDC9FD1C3A}</a:tableStyleId>
              </a:tblPr>
              <a:tblGrid>
                <a:gridCol w="2743200"/>
                <a:gridCol w="381000"/>
                <a:gridCol w="2895600"/>
                <a:gridCol w="228600"/>
                <a:gridCol w="2819400"/>
              </a:tblGrid>
              <a:tr h="370840">
                <a:tc>
                  <a:txBody>
                    <a:bodyPr/>
                    <a:lstStyle/>
                    <a:p>
                      <a:pPr marL="0" indent="0" algn="ctr">
                        <a:tabLst/>
                      </a:pPr>
                      <a:r>
                        <a:rPr lang="en-US" sz="950" b="1" u="sng" dirty="0" smtClean="0">
                          <a:solidFill>
                            <a:schemeClr val="tx1"/>
                          </a:solidFill>
                          <a:latin typeface="Arial Narrow" panose="020B0606020202030204" pitchFamily="34" charset="0"/>
                        </a:rPr>
                        <a:t>Victim</a:t>
                      </a:r>
                    </a:p>
                    <a:p>
                      <a:pPr marL="0" indent="0" algn="ctr">
                        <a:tabLst/>
                      </a:pPr>
                      <a:endParaRPr lang="en-US" sz="950" b="0" dirty="0" smtClean="0">
                        <a:solidFill>
                          <a:schemeClr val="tx1"/>
                        </a:solidFill>
                        <a:latin typeface="Arial Narrow" panose="020B0606020202030204" pitchFamily="34" charset="0"/>
                      </a:endParaRPr>
                    </a:p>
                    <a:p>
                      <a:pPr marL="0" indent="0" algn="just">
                        <a:tabLst/>
                      </a:pPr>
                      <a:r>
                        <a:rPr lang="en-US" sz="950" b="0" dirty="0" smtClean="0">
                          <a:solidFill>
                            <a:schemeClr val="tx1"/>
                          </a:solidFill>
                          <a:latin typeface="Arial Narrow" panose="020B0606020202030204" pitchFamily="34" charset="0"/>
                        </a:rPr>
                        <a:t>A person who has suffered direct physical, emotional, or pecuniary harm as a result of the commission of a crime in violation of the Uniform Code of Military Justice (UCMJ), or in violation of the law of another jurisdiction if any portion of the investigation is conducted primarily by a Department of Defense (DoD) Component.  The term “victim” does not include an individual involved in the crime as a perpetrator or accomplice.  </a:t>
                      </a:r>
                    </a:p>
                    <a:p>
                      <a:pPr marL="0" indent="0">
                        <a:tabLst/>
                      </a:pPr>
                      <a:endParaRPr lang="en-US" sz="950" b="0" u="sng" dirty="0" smtClean="0">
                        <a:solidFill>
                          <a:schemeClr val="tx1"/>
                        </a:solidFill>
                        <a:latin typeface="Arial Narrow" panose="020B0606020202030204" pitchFamily="34" charset="0"/>
                      </a:endParaRPr>
                    </a:p>
                    <a:p>
                      <a:pPr marL="0" indent="0">
                        <a:tabLst/>
                      </a:pPr>
                      <a:r>
                        <a:rPr lang="en-US" sz="950" b="0" u="sng" dirty="0" smtClean="0">
                          <a:solidFill>
                            <a:schemeClr val="tx1"/>
                          </a:solidFill>
                          <a:latin typeface="Arial Narrow" panose="020B0606020202030204" pitchFamily="34" charset="0"/>
                        </a:rPr>
                        <a:t>Victim Rights</a:t>
                      </a:r>
                      <a:r>
                        <a:rPr lang="en-US" sz="950" b="0" dirty="0" smtClean="0">
                          <a:solidFill>
                            <a:schemeClr val="tx1"/>
                          </a:solidFill>
                          <a:latin typeface="Arial Narrow" panose="020B0606020202030204" pitchFamily="34" charset="0"/>
                        </a:rPr>
                        <a:t>:</a:t>
                      </a:r>
                      <a:endParaRPr lang="en-US" sz="950" b="0" u="sng" dirty="0" smtClean="0">
                        <a:solidFill>
                          <a:schemeClr val="tx1"/>
                        </a:solidFill>
                        <a:latin typeface="Arial Narrow" panose="020B0606020202030204" pitchFamily="34" charset="0"/>
                      </a:endParaRPr>
                    </a:p>
                    <a:p>
                      <a:pPr marL="0" indent="0">
                        <a:tabLst/>
                      </a:pPr>
                      <a:r>
                        <a:rPr lang="en-US" sz="950" b="0" dirty="0" smtClean="0">
                          <a:solidFill>
                            <a:schemeClr val="tx1"/>
                          </a:solidFill>
                          <a:latin typeface="Arial Narrow" panose="020B0606020202030204" pitchFamily="34" charset="0"/>
                        </a:rPr>
                        <a:t>                                                                                 </a:t>
                      </a:r>
                    </a:p>
                    <a:p>
                      <a:pPr marL="228600" indent="-228600">
                        <a:buAutoNum type="arabicPeriod"/>
                        <a:tabLst/>
                      </a:pPr>
                      <a:r>
                        <a:rPr lang="en-US" sz="950" b="0" dirty="0" smtClean="0">
                          <a:solidFill>
                            <a:schemeClr val="tx1"/>
                          </a:solidFill>
                          <a:latin typeface="Arial Narrow" panose="020B0606020202030204" pitchFamily="34" charset="0"/>
                        </a:rPr>
                        <a:t>To be treated with fairness and respect for the victim's dignity and privacy.</a:t>
                      </a:r>
                    </a:p>
                    <a:p>
                      <a:pPr marL="228600" indent="-228600">
                        <a:buAutoNum type="arabicPeriod"/>
                        <a:tabLst/>
                      </a:pPr>
                      <a:r>
                        <a:rPr lang="en-US" sz="950" b="0" dirty="0" smtClean="0">
                          <a:solidFill>
                            <a:schemeClr val="tx1"/>
                          </a:solidFill>
                          <a:latin typeface="Arial Narrow" panose="020B0606020202030204" pitchFamily="34" charset="0"/>
                        </a:rPr>
                        <a:t>To be reasonably protected from the accused.</a:t>
                      </a:r>
                    </a:p>
                    <a:p>
                      <a:pPr marL="228600" indent="-228600">
                        <a:buAutoNum type="arabicPeriod"/>
                        <a:tabLst/>
                      </a:pPr>
                      <a:r>
                        <a:rPr lang="en-US" sz="950" b="0" dirty="0" smtClean="0">
                          <a:solidFill>
                            <a:schemeClr val="tx1"/>
                          </a:solidFill>
                          <a:latin typeface="Arial Narrow" panose="020B0606020202030204" pitchFamily="34" charset="0"/>
                        </a:rPr>
                        <a:t>To be notified of any decision to dispose of an</a:t>
                      </a:r>
                      <a:r>
                        <a:rPr lang="en-US" sz="950" b="0" baseline="0" dirty="0" smtClean="0">
                          <a:solidFill>
                            <a:schemeClr val="tx1"/>
                          </a:solidFill>
                          <a:latin typeface="Arial Narrow" panose="020B0606020202030204" pitchFamily="34" charset="0"/>
                        </a:rPr>
                        <a:t> </a:t>
                      </a:r>
                      <a:r>
                        <a:rPr lang="en-US" sz="950" b="0" dirty="0" smtClean="0">
                          <a:solidFill>
                            <a:schemeClr val="tx1"/>
                          </a:solidFill>
                          <a:latin typeface="Arial Narrow" panose="020B0606020202030204" pitchFamily="34" charset="0"/>
                        </a:rPr>
                        <a:t>alleged offense at court-martial, NJP or ADSEP proceedings.</a:t>
                      </a:r>
                    </a:p>
                    <a:p>
                      <a:pPr marL="228600" indent="-228600">
                        <a:buAutoNum type="arabicPeriod"/>
                        <a:tabLst/>
                      </a:pPr>
                      <a:r>
                        <a:rPr lang="en-US" sz="950" b="0" dirty="0" smtClean="0">
                          <a:solidFill>
                            <a:schemeClr val="tx1"/>
                          </a:solidFill>
                          <a:latin typeface="Arial Narrow" panose="020B0606020202030204" pitchFamily="34" charset="0"/>
                        </a:rPr>
                        <a:t>To be present at all public court-martial, NJP, and ADSEP proceedings, unless the court or legal advisor, after receiving clear and convincing evidence, determines that testimony by the victim would be materially affected if the victim heard other testimony at the proceeding.  This right does not obligate the government to pay for expenses incurred by the victim to be present. </a:t>
                      </a:r>
                    </a:p>
                    <a:p>
                      <a:pPr marL="228600" indent="-228600">
                        <a:buAutoNum type="arabicPeriod"/>
                        <a:tabLst/>
                      </a:pPr>
                      <a:r>
                        <a:rPr lang="en-US" sz="950" b="0" dirty="0" smtClean="0">
                          <a:solidFill>
                            <a:schemeClr val="tx1"/>
                          </a:solidFill>
                          <a:latin typeface="Arial Narrow" panose="020B0606020202030204" pitchFamily="34" charset="0"/>
                        </a:rPr>
                        <a:t>To be reasonably heard at any public proceeding involving release, plea, sentencing, or parole of the accused.  This right does not obligate the government to pay for expenses incurred by the victim to be present. </a:t>
                      </a:r>
                    </a:p>
                    <a:p>
                      <a:pPr marL="228600" indent="-228600">
                        <a:buAutoNum type="arabicPeriod"/>
                        <a:tabLst/>
                      </a:pPr>
                      <a:r>
                        <a:rPr lang="en-US" sz="950" b="0" dirty="0" smtClean="0">
                          <a:solidFill>
                            <a:schemeClr val="tx1"/>
                          </a:solidFill>
                          <a:latin typeface="Arial Narrow" panose="020B0606020202030204" pitchFamily="34" charset="0"/>
                        </a:rPr>
                        <a:t>To confer with the attorney for the government in the case.</a:t>
                      </a:r>
                    </a:p>
                    <a:p>
                      <a:pPr marL="228600" indent="-228600">
                        <a:buAutoNum type="arabicPeriod"/>
                        <a:tabLst/>
                      </a:pPr>
                      <a:r>
                        <a:rPr lang="en-US" sz="950" b="0" dirty="0" smtClean="0">
                          <a:solidFill>
                            <a:schemeClr val="tx1"/>
                          </a:solidFill>
                          <a:latin typeface="Arial Narrow" panose="020B0606020202030204" pitchFamily="34" charset="0"/>
                        </a:rPr>
                        <a:t>To receive information about the conviction, sentence, confinement, and release of the accused.</a:t>
                      </a:r>
                    </a:p>
                    <a:p>
                      <a:pPr marL="228600" indent="-228600">
                        <a:buAutoNum type="arabicPeriod"/>
                        <a:tabLst/>
                      </a:pPr>
                      <a:r>
                        <a:rPr lang="en-US" sz="950" b="0" dirty="0" smtClean="0">
                          <a:solidFill>
                            <a:schemeClr val="tx1"/>
                          </a:solidFill>
                          <a:latin typeface="Arial Narrow" panose="020B0606020202030204" pitchFamily="34" charset="0"/>
                        </a:rPr>
                        <a:t>To be notified of the apprehension of an accused, the initial appearance of an accused before a military judge, the release of the accused pending court-martial, any escape of the accused, and the time and location of any trial, NJP, or ADSEP proceedings (including entry of guilty pleas and sentencing).</a:t>
                      </a:r>
                    </a:p>
                    <a:p>
                      <a:pPr marL="228600" indent="-228600">
                        <a:buAutoNum type="arabicPeriod"/>
                        <a:tabLst/>
                      </a:pPr>
                      <a:r>
                        <a:rPr lang="en-US" sz="950" b="0" dirty="0" smtClean="0">
                          <a:solidFill>
                            <a:schemeClr val="tx1"/>
                          </a:solidFill>
                          <a:latin typeface="Arial Narrow" panose="020B0606020202030204" pitchFamily="34" charset="0"/>
                        </a:rPr>
                        <a:t>To proceeding free from unreasonable delay.</a:t>
                      </a:r>
                    </a:p>
                    <a:p>
                      <a:pPr marL="228600" indent="-228600">
                        <a:buAutoNum type="arabicPeriod"/>
                        <a:tabLst/>
                      </a:pPr>
                      <a:r>
                        <a:rPr lang="en-US" sz="950" b="0" dirty="0" smtClean="0">
                          <a:solidFill>
                            <a:schemeClr val="tx1"/>
                          </a:solidFill>
                          <a:latin typeface="Arial Narrow" panose="020B0606020202030204" pitchFamily="34" charset="0"/>
                        </a:rPr>
                        <a:t>To receive available restitution.</a:t>
                      </a:r>
                      <a:endParaRPr kumimoji="0" lang="en-US" sz="120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txBody>
                  <a:tcPr>
                    <a:solidFill>
                      <a:schemeClr val="bg1"/>
                    </a:solidFill>
                  </a:tcPr>
                </a:tc>
                <a:tc>
                  <a:txBody>
                    <a:bodyPr/>
                    <a:lstStyle/>
                    <a:p>
                      <a:endParaRPr lang="en-US" dirty="0"/>
                    </a:p>
                  </a:txBody>
                  <a:tcPr>
                    <a:solidFill>
                      <a:schemeClr val="bg1"/>
                    </a:solidFill>
                  </a:tcPr>
                </a:tc>
                <a:tc>
                  <a:txBody>
                    <a:bodyPr/>
                    <a:lstStyle/>
                    <a:p>
                      <a:pPr marL="0" marR="0" lvl="0" indent="0" algn="ctr" defTabSz="1985304" rtl="0" eaLnBrk="1" fontAlgn="auto" latinLnBrk="0" hangingPunct="1">
                        <a:lnSpc>
                          <a:spcPct val="100000"/>
                        </a:lnSpc>
                        <a:spcBef>
                          <a:spcPts val="0"/>
                        </a:spcBef>
                        <a:spcAft>
                          <a:spcPts val="0"/>
                        </a:spcAft>
                        <a:buClrTx/>
                        <a:buSzTx/>
                        <a:buFontTx/>
                        <a:buNone/>
                        <a:tabLst/>
                        <a:defRPr/>
                      </a:pPr>
                      <a:r>
                        <a:rPr kumimoji="0" lang="en-US" sz="950" b="1" i="1" u="sng"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Marine Corps Mission (MCO 5800.14) is that:</a:t>
                      </a:r>
                    </a:p>
                    <a:p>
                      <a:pPr marL="0" marR="0" lvl="0" indent="0" algn="ctr"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1" i="1"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“The Marine Corps executes a professional Victim and Witness Assistance Program in order to reduce the trauma, frustration and inconvenience experienced by victims and witnesses of crime; inform victims of their statutory rights; and, assist victim and witness understanding of the military justice process.”</a:t>
                      </a: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 </a:t>
                      </a: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Victims and witnesses often face adverse effects from crime.  In the Marine Corps, victims and witnesses shall not face the effects of crime alone.  The VWAP ensures victims and witnesses are provided with meaningful assistance once a crime is reported.  The VWAP is specifically designed to lessen the effects of crime on victims and witnesses and to help them understand and participate in the military justice process.  The military justice system operates to ensure good order and discipline is maintained in the Marine Corps.  Without the cooperation of victims and witnesses, the military justice system would cease to function.  </a:t>
                      </a: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 </a:t>
                      </a: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The Marine Corps will do all that is possible, within the limits of available resources and the law, to assist victims and witnesses of crime without infringing on the constitutional rights of an accused.  Particular attention shall be paid to victims of violent crimes including, but not limited to, child abuse, domestic violence, and sexual assault.  If you are a victim or a witness of a crime and have not been given the brochure </a:t>
                      </a:r>
                      <a:r>
                        <a:rPr kumimoji="0" lang="en-US" sz="950" b="1" i="1"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INITIAL INFORMATION FOR VICTIMS AND WITNESS OF CRIME </a:t>
                      </a: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(DD Form 2701) call the Installation Victim Witness Liaison Officer or your unit Victim Witness Assistant Coordinator (VWAC) - you have rights! </a:t>
                      </a: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 </a:t>
                      </a: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The specialized concerns and issues surrounding sexual assaults require all personnel involved in these cases to give additional consideration to the sensitive treatment of such victims.  The Marine Corps Sexual Assault Prevention and Response Office (SAPRO) oversees all programs and services provided to sexual assault victims.  To report restricted or unrestricted sexual assault, contact your UVA or SAPR.</a:t>
                      </a:r>
                      <a:endParaRPr kumimoji="0" lang="en-US" sz="120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a:solidFill>
                          <a:schemeClr val="tx1"/>
                        </a:solidFill>
                        <a:latin typeface="Arial Narrow" panose="020B0606020202030204" pitchFamily="34" charset="0"/>
                      </a:endParaRPr>
                    </a:p>
                  </a:txBody>
                  <a:tcPr>
                    <a:solidFill>
                      <a:schemeClr val="bg1"/>
                    </a:solidFill>
                  </a:tcPr>
                </a:tc>
                <a:tc>
                  <a:txBody>
                    <a:bodyPr/>
                    <a:lstStyle/>
                    <a:p>
                      <a:pPr algn="ctr"/>
                      <a:endParaRPr lang="en-US" dirty="0"/>
                    </a:p>
                  </a:txBody>
                  <a:tcPr>
                    <a:solidFill>
                      <a:schemeClr val="bg1"/>
                    </a:solidFill>
                  </a:tcPr>
                </a:tc>
                <a:tc>
                  <a:txBody>
                    <a:bodyPr/>
                    <a:lstStyle/>
                    <a:p>
                      <a:pPr algn="ctr"/>
                      <a:r>
                        <a:rPr lang="en-US" sz="950" b="1" i="0" u="sng" strike="noStrike" baseline="0" dirty="0" smtClean="0">
                          <a:solidFill>
                            <a:schemeClr val="tx1"/>
                          </a:solidFill>
                          <a:latin typeface="Arial Narrow" panose="020B0606020202030204" pitchFamily="34" charset="0"/>
                        </a:rPr>
                        <a:t>Important DoD Information Forms</a:t>
                      </a:r>
                    </a:p>
                    <a:p>
                      <a:pPr algn="l"/>
                      <a:endParaRPr lang="en-US" sz="950" b="1" i="0" u="none" strike="noStrike" baseline="0" dirty="0" smtClean="0">
                        <a:solidFill>
                          <a:schemeClr val="tx1"/>
                        </a:solidFill>
                        <a:latin typeface="Arial Narrow" panose="020B0606020202030204" pitchFamily="34" charset="0"/>
                      </a:endParaRPr>
                    </a:p>
                    <a:p>
                      <a:pPr algn="just"/>
                      <a:r>
                        <a:rPr lang="en-US" sz="950" b="0" i="0" u="none" strike="noStrike" baseline="0" dirty="0" smtClean="0">
                          <a:solidFill>
                            <a:schemeClr val="tx1"/>
                          </a:solidFill>
                          <a:latin typeface="Arial Narrow" panose="020B0606020202030204" pitchFamily="34" charset="0"/>
                        </a:rPr>
                        <a:t>Victim and witness assistance programs throughout DoD use standard forms to advise victims and witnesses of their rights during all stages of a case. Each military service is also required to provide DoD an annual report indicating the numbers of victims and witnesses who have received assistance and services. The following lists the DoD forms number, the title of the form, when they are used, and their purpose.</a:t>
                      </a:r>
                    </a:p>
                    <a:p>
                      <a:pPr algn="l"/>
                      <a:r>
                        <a:rPr lang="en-US" sz="950" b="0" i="0" u="none" strike="noStrike" baseline="0" dirty="0" smtClean="0">
                          <a:solidFill>
                            <a:schemeClr val="tx1"/>
                          </a:solidFill>
                          <a:latin typeface="Arial Narrow" panose="020B0606020202030204" pitchFamily="34" charset="0"/>
                        </a:rPr>
                        <a:t/>
                      </a:r>
                      <a:br>
                        <a:rPr lang="en-US" sz="950" b="0" i="0" u="none" strike="noStrike" baseline="0" dirty="0" smtClean="0">
                          <a:solidFill>
                            <a:schemeClr val="tx1"/>
                          </a:solidFill>
                          <a:latin typeface="Arial Narrow" panose="020B0606020202030204" pitchFamily="34" charset="0"/>
                        </a:rPr>
                      </a:br>
                      <a:r>
                        <a:rPr lang="en-US" sz="950" b="1" i="0" u="none" strike="noStrike" baseline="0" dirty="0" smtClean="0">
                          <a:solidFill>
                            <a:schemeClr val="tx1"/>
                          </a:solidFill>
                          <a:latin typeface="Arial Narrow" panose="020B0606020202030204" pitchFamily="34" charset="0"/>
                        </a:rPr>
                        <a:t>DD Form 2701 </a:t>
                      </a:r>
                    </a:p>
                    <a:p>
                      <a:pPr algn="l"/>
                      <a:r>
                        <a:rPr lang="en-US" sz="950" b="0" i="1" u="none" strike="noStrike" baseline="0" dirty="0" smtClean="0">
                          <a:solidFill>
                            <a:schemeClr val="tx1"/>
                          </a:solidFill>
                          <a:latin typeface="Arial Narrow" panose="020B0606020202030204" pitchFamily="34" charset="0"/>
                        </a:rPr>
                        <a:t>Initial Information for Victims and Witnesses of Crime</a:t>
                      </a:r>
                    </a:p>
                    <a:p>
                      <a:pPr algn="l"/>
                      <a:r>
                        <a:rPr lang="en-US" sz="950" b="0" i="0" u="none" strike="noStrike" baseline="0" dirty="0" smtClean="0">
                          <a:solidFill>
                            <a:schemeClr val="tx1"/>
                          </a:solidFill>
                          <a:latin typeface="Arial Narrow" panose="020B0606020202030204" pitchFamily="34" charset="0"/>
                        </a:rPr>
                        <a:t>Initial Contact:</a:t>
                      </a:r>
                    </a:p>
                    <a:p>
                      <a:pPr algn="l"/>
                      <a:r>
                        <a:rPr lang="en-US" sz="950" b="0" i="0" u="none" strike="noStrike" baseline="0" dirty="0" smtClean="0">
                          <a:solidFill>
                            <a:schemeClr val="tx1"/>
                          </a:solidFill>
                          <a:latin typeface="Arial Narrow" panose="020B0606020202030204" pitchFamily="34" charset="0"/>
                        </a:rPr>
                        <a:t>Provides notice to victims and witnesses on rights and</a:t>
                      </a:r>
                    </a:p>
                    <a:p>
                      <a:pPr algn="l"/>
                      <a:r>
                        <a:rPr lang="en-US" sz="950" b="0" i="0" u="none" strike="noStrike" baseline="0" dirty="0" smtClean="0">
                          <a:solidFill>
                            <a:schemeClr val="tx1"/>
                          </a:solidFill>
                          <a:latin typeface="Arial Narrow" panose="020B0606020202030204" pitchFamily="34" charset="0"/>
                        </a:rPr>
                        <a:t>information on the military justice system and points of</a:t>
                      </a:r>
                    </a:p>
                    <a:p>
                      <a:pPr algn="l"/>
                      <a:r>
                        <a:rPr lang="en-US" sz="950" b="0" i="0" u="none" strike="noStrike" baseline="0" dirty="0" smtClean="0">
                          <a:solidFill>
                            <a:schemeClr val="tx1"/>
                          </a:solidFill>
                          <a:latin typeface="Arial Narrow" panose="020B0606020202030204" pitchFamily="34" charset="0"/>
                        </a:rPr>
                        <a:t>contact</a:t>
                      </a:r>
                    </a:p>
                    <a:p>
                      <a:pPr algn="l"/>
                      <a:r>
                        <a:rPr lang="en-US" sz="950" b="0" i="0" u="none" strike="noStrike" baseline="0" dirty="0" smtClean="0">
                          <a:solidFill>
                            <a:schemeClr val="tx1"/>
                          </a:solidFill>
                          <a:latin typeface="Arial Narrow" panose="020B0606020202030204" pitchFamily="34" charset="0"/>
                        </a:rPr>
                        <a:t/>
                      </a:r>
                      <a:br>
                        <a:rPr lang="en-US" sz="950" b="0" i="0" u="none" strike="noStrike" baseline="0" dirty="0" smtClean="0">
                          <a:solidFill>
                            <a:schemeClr val="tx1"/>
                          </a:solidFill>
                          <a:latin typeface="Arial Narrow" panose="020B0606020202030204" pitchFamily="34" charset="0"/>
                        </a:rPr>
                      </a:br>
                      <a:r>
                        <a:rPr lang="en-US" sz="950" b="1" i="0" u="none" strike="noStrike" baseline="0" dirty="0" smtClean="0">
                          <a:solidFill>
                            <a:schemeClr val="tx1"/>
                          </a:solidFill>
                          <a:latin typeface="Arial Narrow" panose="020B0606020202030204" pitchFamily="34" charset="0"/>
                        </a:rPr>
                        <a:t>DD Forms 2702/2703</a:t>
                      </a:r>
                    </a:p>
                    <a:p>
                      <a:pPr algn="l"/>
                      <a:r>
                        <a:rPr lang="en-US" sz="950" b="0" i="1" u="none" strike="noStrike" baseline="0" dirty="0" smtClean="0">
                          <a:solidFill>
                            <a:schemeClr val="tx1"/>
                          </a:solidFill>
                          <a:latin typeface="Arial Narrow" panose="020B0606020202030204" pitchFamily="34" charset="0"/>
                        </a:rPr>
                        <a:t>Court Martial Information for Victims and Witnesses of Crime </a:t>
                      </a:r>
                      <a:br>
                        <a:rPr lang="en-US" sz="950" b="0" i="1" u="none" strike="noStrike" baseline="0" dirty="0" smtClean="0">
                          <a:solidFill>
                            <a:schemeClr val="tx1"/>
                          </a:solidFill>
                          <a:latin typeface="Arial Narrow" panose="020B0606020202030204" pitchFamily="34" charset="0"/>
                        </a:rPr>
                      </a:br>
                      <a:r>
                        <a:rPr lang="en-US" sz="950" b="0" i="0" u="none" strike="noStrike" baseline="0" dirty="0" smtClean="0">
                          <a:solidFill>
                            <a:schemeClr val="tx1"/>
                          </a:solidFill>
                          <a:latin typeface="Arial Narrow" panose="020B0606020202030204" pitchFamily="34" charset="0"/>
                        </a:rPr>
                        <a:t>and </a:t>
                      </a:r>
                      <a:br>
                        <a:rPr lang="en-US" sz="950" b="0" i="0" u="none" strike="noStrike" baseline="0" dirty="0" smtClean="0">
                          <a:solidFill>
                            <a:schemeClr val="tx1"/>
                          </a:solidFill>
                          <a:latin typeface="Arial Narrow" panose="020B0606020202030204" pitchFamily="34" charset="0"/>
                        </a:rPr>
                      </a:br>
                      <a:r>
                        <a:rPr lang="en-US" sz="950" b="0" i="1" u="none" strike="noStrike" baseline="0" dirty="0" smtClean="0">
                          <a:solidFill>
                            <a:schemeClr val="tx1"/>
                          </a:solidFill>
                          <a:latin typeface="Arial Narrow" panose="020B0606020202030204" pitchFamily="34" charset="0"/>
                        </a:rPr>
                        <a:t>Post-Trial Information for Victims and Witnesses of Crime</a:t>
                      </a:r>
                    </a:p>
                    <a:p>
                      <a:pPr algn="l"/>
                      <a:r>
                        <a:rPr lang="en-US" sz="950" b="0" i="0" u="none" strike="noStrike" baseline="0" dirty="0" smtClean="0">
                          <a:solidFill>
                            <a:schemeClr val="tx1"/>
                          </a:solidFill>
                          <a:latin typeface="Arial Narrow" panose="020B0606020202030204" pitchFamily="34" charset="0"/>
                        </a:rPr>
                        <a:t>Prosecution:</a:t>
                      </a:r>
                    </a:p>
                    <a:p>
                      <a:pPr algn="l"/>
                      <a:r>
                        <a:rPr lang="en-US" sz="950" b="0" i="0" u="none" strike="noStrike" baseline="0" dirty="0" smtClean="0">
                          <a:solidFill>
                            <a:schemeClr val="tx1"/>
                          </a:solidFill>
                          <a:latin typeface="Arial Narrow" panose="020B0606020202030204" pitchFamily="34" charset="0"/>
                        </a:rPr>
                        <a:t>Provides notice to victims and witnesses on rights during court-martial proceedings and process and during the command’s decision-making process</a:t>
                      </a:r>
                    </a:p>
                    <a:p>
                      <a:pPr algn="l"/>
                      <a:r>
                        <a:rPr lang="en-US" sz="950" b="0" i="0" u="none" strike="noStrike" baseline="0" dirty="0" smtClean="0">
                          <a:solidFill>
                            <a:schemeClr val="tx1"/>
                          </a:solidFill>
                          <a:latin typeface="Arial Narrow" panose="020B0606020202030204" pitchFamily="34" charset="0"/>
                        </a:rPr>
                        <a:t/>
                      </a:r>
                      <a:br>
                        <a:rPr lang="en-US" sz="950" b="0" i="0" u="none" strike="noStrike" baseline="0" dirty="0" smtClean="0">
                          <a:solidFill>
                            <a:schemeClr val="tx1"/>
                          </a:solidFill>
                          <a:latin typeface="Arial Narrow" panose="020B0606020202030204" pitchFamily="34" charset="0"/>
                        </a:rPr>
                      </a:br>
                      <a:r>
                        <a:rPr lang="en-US" sz="950" b="1" i="0" u="none" strike="noStrike" baseline="0" dirty="0" smtClean="0">
                          <a:solidFill>
                            <a:schemeClr val="tx1"/>
                          </a:solidFill>
                          <a:latin typeface="Arial Narrow" panose="020B0606020202030204" pitchFamily="34" charset="0"/>
                        </a:rPr>
                        <a:t>DD Forms 2704/2705</a:t>
                      </a:r>
                    </a:p>
                    <a:p>
                      <a:pPr algn="l"/>
                      <a:r>
                        <a:rPr lang="en-US" sz="950" b="0" i="1" u="none" strike="noStrike" baseline="0" dirty="0" smtClean="0">
                          <a:solidFill>
                            <a:schemeClr val="tx1"/>
                          </a:solidFill>
                          <a:latin typeface="Arial Narrow" panose="020B0606020202030204" pitchFamily="34" charset="0"/>
                        </a:rPr>
                        <a:t>Victim/Witness Certification and Election Concerning Inmate Status </a:t>
                      </a:r>
                    </a:p>
                    <a:p>
                      <a:pPr algn="l"/>
                      <a:r>
                        <a:rPr lang="en-US" sz="950" b="0" i="1" u="none" strike="noStrike" baseline="0" dirty="0" smtClean="0">
                          <a:solidFill>
                            <a:schemeClr val="tx1"/>
                          </a:solidFill>
                          <a:latin typeface="Arial Narrow" panose="020B0606020202030204" pitchFamily="34" charset="0"/>
                        </a:rPr>
                        <a:t>and  </a:t>
                      </a:r>
                      <a:br>
                        <a:rPr lang="en-US" sz="950" b="0" i="1" u="none" strike="noStrike" baseline="0" dirty="0" smtClean="0">
                          <a:solidFill>
                            <a:schemeClr val="tx1"/>
                          </a:solidFill>
                          <a:latin typeface="Arial Narrow" panose="020B0606020202030204" pitchFamily="34" charset="0"/>
                        </a:rPr>
                      </a:br>
                      <a:r>
                        <a:rPr lang="en-US" sz="950" b="0" i="1" u="none" strike="noStrike" baseline="0" dirty="0" smtClean="0">
                          <a:solidFill>
                            <a:schemeClr val="tx1"/>
                          </a:solidFill>
                          <a:latin typeface="Arial Narrow" panose="020B0606020202030204" pitchFamily="34" charset="0"/>
                        </a:rPr>
                        <a:t>Victim/Witness Notification of Inmate Status</a:t>
                      </a:r>
                    </a:p>
                    <a:p>
                      <a:pPr algn="l"/>
                      <a:r>
                        <a:rPr lang="en-US" sz="950" b="0" i="0" u="none" strike="noStrike" baseline="0" dirty="0" smtClean="0">
                          <a:solidFill>
                            <a:schemeClr val="tx1"/>
                          </a:solidFill>
                          <a:latin typeface="Arial Narrow" panose="020B0606020202030204" pitchFamily="34" charset="0"/>
                        </a:rPr>
                        <a:t>Confinement:</a:t>
                      </a:r>
                    </a:p>
                    <a:p>
                      <a:pPr algn="l"/>
                      <a:r>
                        <a:rPr lang="en-US" sz="950" b="0" i="0" u="none" strike="noStrike" baseline="0" dirty="0" smtClean="0">
                          <a:solidFill>
                            <a:schemeClr val="tx1"/>
                          </a:solidFill>
                          <a:latin typeface="Arial Narrow" panose="020B0606020202030204" pitchFamily="34" charset="0"/>
                        </a:rPr>
                        <a:t>Provides information to victims and witnesses on</a:t>
                      </a:r>
                    </a:p>
                    <a:p>
                      <a:pPr algn="l"/>
                      <a:r>
                        <a:rPr lang="en-US" sz="950" b="0" i="0" u="none" strike="noStrike" baseline="0" dirty="0" smtClean="0">
                          <a:solidFill>
                            <a:schemeClr val="tx1"/>
                          </a:solidFill>
                          <a:latin typeface="Arial Narrow" panose="020B0606020202030204" pitchFamily="34" charset="0"/>
                        </a:rPr>
                        <a:t>the offender’s sentence, confinement status, clemency and parole hearings and release from confinement</a:t>
                      </a:r>
                    </a:p>
                    <a:p>
                      <a:pPr algn="l"/>
                      <a:endParaRPr lang="en-US" sz="950" b="0" i="0" u="none" strike="noStrike" baseline="0" dirty="0" smtClean="0">
                        <a:solidFill>
                          <a:schemeClr val="tx1"/>
                        </a:solidFill>
                        <a:latin typeface="Arial Narrow" panose="020B0606020202030204" pitchFamily="34" charset="0"/>
                      </a:endParaRPr>
                    </a:p>
                    <a:p>
                      <a:pPr algn="l"/>
                      <a:r>
                        <a:rPr lang="en-US" sz="950" b="1" i="0" u="none" strike="noStrike" baseline="0" dirty="0" smtClean="0">
                          <a:solidFill>
                            <a:schemeClr val="tx1"/>
                          </a:solidFill>
                          <a:latin typeface="Arial Narrow" panose="020B0606020202030204" pitchFamily="34" charset="0"/>
                        </a:rPr>
                        <a:t>DD Form 2706</a:t>
                      </a:r>
                    </a:p>
                    <a:p>
                      <a:pPr algn="l"/>
                      <a:r>
                        <a:rPr lang="en-US" sz="950" b="0" i="0" u="none" strike="noStrike" baseline="0" dirty="0" smtClean="0">
                          <a:solidFill>
                            <a:schemeClr val="tx1"/>
                          </a:solidFill>
                          <a:latin typeface="Arial Narrow" panose="020B0606020202030204" pitchFamily="34" charset="0"/>
                        </a:rPr>
                        <a:t>Annual Report:</a:t>
                      </a:r>
                    </a:p>
                    <a:p>
                      <a:pPr algn="l"/>
                      <a:r>
                        <a:rPr lang="en-US" sz="950" b="0" i="0" u="none" strike="noStrike" baseline="0" dirty="0" smtClean="0">
                          <a:solidFill>
                            <a:schemeClr val="tx1"/>
                          </a:solidFill>
                          <a:latin typeface="Arial Narrow" panose="020B0606020202030204" pitchFamily="34" charset="0"/>
                        </a:rPr>
                        <a:t>Provides statistical information to DoD on assistance rendered to victims and witnesses</a:t>
                      </a:r>
                      <a:endParaRPr lang="en-US" sz="950" b="0" dirty="0">
                        <a:solidFill>
                          <a:schemeClr val="tx1"/>
                        </a:solidFill>
                        <a:latin typeface="Arial Narrow" panose="020B0606020202030204" pitchFamily="34" charset="0"/>
                      </a:endParaRPr>
                    </a:p>
                  </a:txBody>
                  <a:tcPr>
                    <a:solidFill>
                      <a:schemeClr val="bg1"/>
                    </a:solidFill>
                  </a:tcPr>
                </a:tc>
              </a:tr>
            </a:tbl>
          </a:graphicData>
        </a:graphic>
      </p:graphicFrame>
    </p:spTree>
    <p:extLst>
      <p:ext uri="{BB962C8B-B14F-4D97-AF65-F5344CB8AC3E}">
        <p14:creationId xmlns:p14="http://schemas.microsoft.com/office/powerpoint/2010/main" val="3315410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1228</TotalTime>
  <Words>354</Words>
  <Application>Microsoft Office PowerPoint</Application>
  <PresentationFormat>On-screen Show (4:3)</PresentationFormat>
  <Paragraphs>92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Yables CIV William</dc:creator>
  <cp:lastModifiedBy>Savino 1stLt Angelissa D</cp:lastModifiedBy>
  <cp:revision>30</cp:revision>
  <cp:lastPrinted>2015-03-25T19:39:06Z</cp:lastPrinted>
  <dcterms:created xsi:type="dcterms:W3CDTF">2015-03-23T13:01:54Z</dcterms:created>
  <dcterms:modified xsi:type="dcterms:W3CDTF">2015-06-04T20:20:26Z</dcterms:modified>
</cp:coreProperties>
</file>