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9"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8" autoAdjust="0"/>
  </p:normalViewPr>
  <p:slideViewPr>
    <p:cSldViewPr>
      <p:cViewPr>
        <p:scale>
          <a:sx n="100" d="100"/>
          <a:sy n="100" d="100"/>
        </p:scale>
        <p:origin x="-210" y="-1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C6E969-4AC5-4A0E-B933-A998A0BB5485}" type="datetimeFigureOut">
              <a:rPr lang="en-US" smtClean="0"/>
              <a:t>9/4/2013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2BDE7-D4CB-4AC6-A244-D55E28255E50}" type="slidenum">
              <a:rPr lang="en-US" smtClean="0"/>
              <a:t>‹#›</a:t>
            </a:fld>
            <a:endParaRPr lang="en-US"/>
          </a:p>
        </p:txBody>
      </p:sp>
    </p:spTree>
    <p:extLst>
      <p:ext uri="{BB962C8B-B14F-4D97-AF65-F5344CB8AC3E}">
        <p14:creationId xmlns:p14="http://schemas.microsoft.com/office/powerpoint/2010/main" val="708198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009495-9794-4C57-AF86-A96EBA7AAADB}" type="datetimeFigureOut">
              <a:rPr lang="en-US" smtClean="0"/>
              <a:t>9/4/2013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B5134-2BFF-4102-8DB9-23025E1FBC78}" type="slidenum">
              <a:rPr lang="en-US" smtClean="0"/>
              <a:t>‹#›</a:t>
            </a:fld>
            <a:endParaRPr lang="en-US"/>
          </a:p>
        </p:txBody>
      </p:sp>
    </p:spTree>
    <p:extLst>
      <p:ext uri="{BB962C8B-B14F-4D97-AF65-F5344CB8AC3E}">
        <p14:creationId xmlns:p14="http://schemas.microsoft.com/office/powerpoint/2010/main" val="186474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009495-9794-4C57-AF86-A96EBA7AAADB}" type="datetimeFigureOut">
              <a:rPr lang="en-US" smtClean="0"/>
              <a:t>9/4/2013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B5134-2BFF-4102-8DB9-23025E1FBC78}" type="slidenum">
              <a:rPr lang="en-US" smtClean="0"/>
              <a:t>‹#›</a:t>
            </a:fld>
            <a:endParaRPr lang="en-US"/>
          </a:p>
        </p:txBody>
      </p:sp>
    </p:spTree>
    <p:extLst>
      <p:ext uri="{BB962C8B-B14F-4D97-AF65-F5344CB8AC3E}">
        <p14:creationId xmlns:p14="http://schemas.microsoft.com/office/powerpoint/2010/main" val="2230612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009495-9794-4C57-AF86-A96EBA7AAADB}" type="datetimeFigureOut">
              <a:rPr lang="en-US" smtClean="0"/>
              <a:t>9/4/2013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B5134-2BFF-4102-8DB9-23025E1FBC78}" type="slidenum">
              <a:rPr lang="en-US" smtClean="0"/>
              <a:t>‹#›</a:t>
            </a:fld>
            <a:endParaRPr lang="en-US"/>
          </a:p>
        </p:txBody>
      </p:sp>
    </p:spTree>
    <p:extLst>
      <p:ext uri="{BB962C8B-B14F-4D97-AF65-F5344CB8AC3E}">
        <p14:creationId xmlns:p14="http://schemas.microsoft.com/office/powerpoint/2010/main" val="381674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009495-9794-4C57-AF86-A96EBA7AAADB}" type="datetimeFigureOut">
              <a:rPr lang="en-US" smtClean="0"/>
              <a:t>9/4/2013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B5134-2BFF-4102-8DB9-23025E1FBC78}" type="slidenum">
              <a:rPr lang="en-US" smtClean="0"/>
              <a:t>‹#›</a:t>
            </a:fld>
            <a:endParaRPr lang="en-US"/>
          </a:p>
        </p:txBody>
      </p:sp>
    </p:spTree>
    <p:extLst>
      <p:ext uri="{BB962C8B-B14F-4D97-AF65-F5344CB8AC3E}">
        <p14:creationId xmlns:p14="http://schemas.microsoft.com/office/powerpoint/2010/main" val="1627197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009495-9794-4C57-AF86-A96EBA7AAADB}" type="datetimeFigureOut">
              <a:rPr lang="en-US" smtClean="0"/>
              <a:t>9/4/2013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B5134-2BFF-4102-8DB9-23025E1FBC78}" type="slidenum">
              <a:rPr lang="en-US" smtClean="0"/>
              <a:t>‹#›</a:t>
            </a:fld>
            <a:endParaRPr lang="en-US"/>
          </a:p>
        </p:txBody>
      </p:sp>
    </p:spTree>
    <p:extLst>
      <p:ext uri="{BB962C8B-B14F-4D97-AF65-F5344CB8AC3E}">
        <p14:creationId xmlns:p14="http://schemas.microsoft.com/office/powerpoint/2010/main" val="1811674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009495-9794-4C57-AF86-A96EBA7AAADB}" type="datetimeFigureOut">
              <a:rPr lang="en-US" smtClean="0"/>
              <a:t>9/4/2013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3B5134-2BFF-4102-8DB9-23025E1FBC78}" type="slidenum">
              <a:rPr lang="en-US" smtClean="0"/>
              <a:t>‹#›</a:t>
            </a:fld>
            <a:endParaRPr lang="en-US"/>
          </a:p>
        </p:txBody>
      </p:sp>
    </p:spTree>
    <p:extLst>
      <p:ext uri="{BB962C8B-B14F-4D97-AF65-F5344CB8AC3E}">
        <p14:creationId xmlns:p14="http://schemas.microsoft.com/office/powerpoint/2010/main" val="454252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009495-9794-4C57-AF86-A96EBA7AAADB}" type="datetimeFigureOut">
              <a:rPr lang="en-US" smtClean="0"/>
              <a:t>9/4/2013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3B5134-2BFF-4102-8DB9-23025E1FBC78}" type="slidenum">
              <a:rPr lang="en-US" smtClean="0"/>
              <a:t>‹#›</a:t>
            </a:fld>
            <a:endParaRPr lang="en-US"/>
          </a:p>
        </p:txBody>
      </p:sp>
    </p:spTree>
    <p:extLst>
      <p:ext uri="{BB962C8B-B14F-4D97-AF65-F5344CB8AC3E}">
        <p14:creationId xmlns:p14="http://schemas.microsoft.com/office/powerpoint/2010/main" val="4262119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009495-9794-4C57-AF86-A96EBA7AAADB}" type="datetimeFigureOut">
              <a:rPr lang="en-US" smtClean="0"/>
              <a:t>9/4/2013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3B5134-2BFF-4102-8DB9-23025E1FBC78}" type="slidenum">
              <a:rPr lang="en-US" smtClean="0"/>
              <a:t>‹#›</a:t>
            </a:fld>
            <a:endParaRPr lang="en-US"/>
          </a:p>
        </p:txBody>
      </p:sp>
    </p:spTree>
    <p:extLst>
      <p:ext uri="{BB962C8B-B14F-4D97-AF65-F5344CB8AC3E}">
        <p14:creationId xmlns:p14="http://schemas.microsoft.com/office/powerpoint/2010/main" val="3540670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009495-9794-4C57-AF86-A96EBA7AAADB}" type="datetimeFigureOut">
              <a:rPr lang="en-US" smtClean="0"/>
              <a:t>9/4/2013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3B5134-2BFF-4102-8DB9-23025E1FBC78}" type="slidenum">
              <a:rPr lang="en-US" smtClean="0"/>
              <a:t>‹#›</a:t>
            </a:fld>
            <a:endParaRPr lang="en-US"/>
          </a:p>
        </p:txBody>
      </p:sp>
    </p:spTree>
    <p:extLst>
      <p:ext uri="{BB962C8B-B14F-4D97-AF65-F5344CB8AC3E}">
        <p14:creationId xmlns:p14="http://schemas.microsoft.com/office/powerpoint/2010/main" val="2921712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009495-9794-4C57-AF86-A96EBA7AAADB}" type="datetimeFigureOut">
              <a:rPr lang="en-US" smtClean="0"/>
              <a:t>9/4/2013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3B5134-2BFF-4102-8DB9-23025E1FBC78}" type="slidenum">
              <a:rPr lang="en-US" smtClean="0"/>
              <a:t>‹#›</a:t>
            </a:fld>
            <a:endParaRPr lang="en-US"/>
          </a:p>
        </p:txBody>
      </p:sp>
    </p:spTree>
    <p:extLst>
      <p:ext uri="{BB962C8B-B14F-4D97-AF65-F5344CB8AC3E}">
        <p14:creationId xmlns:p14="http://schemas.microsoft.com/office/powerpoint/2010/main" val="960338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009495-9794-4C57-AF86-A96EBA7AAADB}" type="datetimeFigureOut">
              <a:rPr lang="en-US" smtClean="0"/>
              <a:t>9/4/2013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3B5134-2BFF-4102-8DB9-23025E1FBC78}" type="slidenum">
              <a:rPr lang="en-US" smtClean="0"/>
              <a:t>‹#›</a:t>
            </a:fld>
            <a:endParaRPr lang="en-US"/>
          </a:p>
        </p:txBody>
      </p:sp>
    </p:spTree>
    <p:extLst>
      <p:ext uri="{BB962C8B-B14F-4D97-AF65-F5344CB8AC3E}">
        <p14:creationId xmlns:p14="http://schemas.microsoft.com/office/powerpoint/2010/main" val="393425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09495-9794-4C57-AF86-A96EBA7AAADB}" type="datetimeFigureOut">
              <a:rPr lang="en-US" smtClean="0"/>
              <a:t>9/4/2013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B5134-2BFF-4102-8DB9-23025E1FBC78}" type="slidenum">
              <a:rPr lang="en-US" smtClean="0"/>
              <a:t>‹#›</a:t>
            </a:fld>
            <a:endParaRPr lang="en-US"/>
          </a:p>
        </p:txBody>
      </p:sp>
    </p:spTree>
    <p:extLst>
      <p:ext uri="{BB962C8B-B14F-4D97-AF65-F5344CB8AC3E}">
        <p14:creationId xmlns:p14="http://schemas.microsoft.com/office/powerpoint/2010/main" val="4221423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352800"/>
            <a:ext cx="8686800" cy="1447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814" y="3491046"/>
            <a:ext cx="8480426" cy="1197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ular Callout 7"/>
          <p:cNvSpPr/>
          <p:nvPr/>
        </p:nvSpPr>
        <p:spPr>
          <a:xfrm>
            <a:off x="1096760" y="1742800"/>
            <a:ext cx="2819400" cy="1443446"/>
          </a:xfrm>
          <a:prstGeom prst="wedgeRectCallout">
            <a:avLst>
              <a:gd name="adj1" fmla="val -25460"/>
              <a:gd name="adj2" fmla="val 73747"/>
            </a:avLst>
          </a:prstGeom>
          <a:solidFill>
            <a:srgbClr val="92D050"/>
          </a:solidFill>
        </p:spPr>
        <p:style>
          <a:lnRef idx="0">
            <a:schemeClr val="accent3"/>
          </a:lnRef>
          <a:fillRef idx="3">
            <a:schemeClr val="accent3"/>
          </a:fillRef>
          <a:effectRef idx="3">
            <a:schemeClr val="accent3"/>
          </a:effectRef>
          <a:fontRef idx="minor">
            <a:schemeClr val="lt1"/>
          </a:fontRef>
        </p:style>
        <p:txBody>
          <a:bodyPr rtlCol="0" anchor="t"/>
          <a:lstStyle/>
          <a:p>
            <a:r>
              <a:rPr lang="en-US" sz="1200" dirty="0" smtClean="0">
                <a:solidFill>
                  <a:schemeClr val="tx1"/>
                </a:solidFill>
              </a:rPr>
              <a:t>The Relative Value (based on how the report compares to the RS’s rating history for a given grade) is broken down into thirds.  NOTE!  90 RV is NOT the magic #!  Over half of </a:t>
            </a:r>
            <a:r>
              <a:rPr lang="en-US" sz="1200" dirty="0" smtClean="0">
                <a:solidFill>
                  <a:schemeClr val="tx1"/>
                </a:solidFill>
              </a:rPr>
              <a:t>an RS’s </a:t>
            </a:r>
            <a:r>
              <a:rPr lang="en-US" sz="1200" dirty="0" smtClean="0">
                <a:solidFill>
                  <a:schemeClr val="tx1"/>
                </a:solidFill>
              </a:rPr>
              <a:t>reports will fall under 90!  However, it is better to have a higher percentage in the upper column.  </a:t>
            </a:r>
            <a:endParaRPr lang="en-US" sz="1200" dirty="0">
              <a:solidFill>
                <a:schemeClr val="tx1"/>
              </a:solidFill>
            </a:endParaRPr>
          </a:p>
        </p:txBody>
      </p:sp>
      <p:sp>
        <p:nvSpPr>
          <p:cNvPr id="9" name="Rectangular Callout 8"/>
          <p:cNvSpPr/>
          <p:nvPr/>
        </p:nvSpPr>
        <p:spPr>
          <a:xfrm>
            <a:off x="4982960" y="1738446"/>
            <a:ext cx="3733800" cy="1066800"/>
          </a:xfrm>
          <a:prstGeom prst="wedgeRectCallout">
            <a:avLst>
              <a:gd name="adj1" fmla="val -11037"/>
              <a:gd name="adj2" fmla="val 118763"/>
            </a:avLst>
          </a:prstGeom>
          <a:solidFill>
            <a:srgbClr val="92D050"/>
          </a:solidFill>
        </p:spPr>
        <p:style>
          <a:lnRef idx="0">
            <a:schemeClr val="accent3"/>
          </a:lnRef>
          <a:fillRef idx="3">
            <a:schemeClr val="accent3"/>
          </a:fillRef>
          <a:effectRef idx="3">
            <a:schemeClr val="accent3"/>
          </a:effectRef>
          <a:fontRef idx="minor">
            <a:schemeClr val="lt1"/>
          </a:fontRef>
        </p:style>
        <p:txBody>
          <a:bodyPr rtlCol="0" anchor="t"/>
          <a:lstStyle/>
          <a:p>
            <a:r>
              <a:rPr lang="en-US" sz="1200" dirty="0" smtClean="0">
                <a:solidFill>
                  <a:schemeClr val="tx1"/>
                </a:solidFill>
              </a:rPr>
              <a:t>The Comparative Assessment (</a:t>
            </a:r>
            <a:r>
              <a:rPr lang="en-US" sz="1200" dirty="0" smtClean="0">
                <a:solidFill>
                  <a:schemeClr val="tx1"/>
                </a:solidFill>
              </a:rPr>
              <a:t>RO’s </a:t>
            </a:r>
            <a:r>
              <a:rPr lang="en-US" sz="1200" dirty="0" smtClean="0">
                <a:solidFill>
                  <a:schemeClr val="tx1"/>
                </a:solidFill>
              </a:rPr>
              <a:t>marks in relation to your peers) is broken down into three groups: </a:t>
            </a:r>
          </a:p>
          <a:p>
            <a:r>
              <a:rPr lang="en-US" sz="1200" dirty="0" smtClean="0">
                <a:solidFill>
                  <a:schemeClr val="tx1"/>
                </a:solidFill>
              </a:rPr>
              <a:t>Above – how many ranked above you (lower # is better!) </a:t>
            </a:r>
          </a:p>
          <a:p>
            <a:r>
              <a:rPr lang="en-US" sz="1200" dirty="0" smtClean="0">
                <a:solidFill>
                  <a:schemeClr val="tx1"/>
                </a:solidFill>
              </a:rPr>
              <a:t>With – how many ranked with you</a:t>
            </a:r>
          </a:p>
          <a:p>
            <a:r>
              <a:rPr lang="en-US" sz="1200" dirty="0" smtClean="0">
                <a:solidFill>
                  <a:schemeClr val="tx1"/>
                </a:solidFill>
              </a:rPr>
              <a:t>Below – how many ranked below you (higher # is better!)</a:t>
            </a:r>
            <a:endParaRPr lang="en-US" sz="1200" dirty="0">
              <a:solidFill>
                <a:schemeClr val="tx1"/>
              </a:solidFill>
            </a:endParaRPr>
          </a:p>
        </p:txBody>
      </p:sp>
      <p:sp>
        <p:nvSpPr>
          <p:cNvPr id="10" name="Rectangular Callout 9"/>
          <p:cNvSpPr/>
          <p:nvPr/>
        </p:nvSpPr>
        <p:spPr>
          <a:xfrm>
            <a:off x="6091124" y="5181600"/>
            <a:ext cx="2057400" cy="838200"/>
          </a:xfrm>
          <a:prstGeom prst="wedgeRectCallout">
            <a:avLst>
              <a:gd name="adj1" fmla="val 70602"/>
              <a:gd name="adj2" fmla="val -118018"/>
            </a:avLst>
          </a:prstGeom>
          <a:solidFill>
            <a:srgbClr val="92D050"/>
          </a:solidFill>
        </p:spPr>
        <p:style>
          <a:lnRef idx="0">
            <a:schemeClr val="accent3"/>
          </a:lnRef>
          <a:fillRef idx="3">
            <a:schemeClr val="accent3"/>
          </a:fillRef>
          <a:effectRef idx="3">
            <a:schemeClr val="accent3"/>
          </a:effectRef>
          <a:fontRef idx="minor">
            <a:schemeClr val="lt1"/>
          </a:fontRef>
        </p:style>
        <p:txBody>
          <a:bodyPr rtlCol="0" anchor="t"/>
          <a:lstStyle/>
          <a:p>
            <a:r>
              <a:rPr lang="en-US" sz="1200" dirty="0" smtClean="0">
                <a:solidFill>
                  <a:schemeClr val="tx1"/>
                </a:solidFill>
              </a:rPr>
              <a:t>The </a:t>
            </a:r>
            <a:r>
              <a:rPr lang="en-US" sz="1200" dirty="0">
                <a:solidFill>
                  <a:schemeClr val="tx1"/>
                </a:solidFill>
              </a:rPr>
              <a:t>comparative assessment </a:t>
            </a:r>
            <a:r>
              <a:rPr lang="en-US" sz="1200" dirty="0" smtClean="0">
                <a:solidFill>
                  <a:schemeClr val="tx1"/>
                </a:solidFill>
              </a:rPr>
              <a:t>“</a:t>
            </a:r>
            <a:r>
              <a:rPr lang="en-US" sz="1200" dirty="0" err="1" smtClean="0">
                <a:solidFill>
                  <a:schemeClr val="tx1"/>
                </a:solidFill>
              </a:rPr>
              <a:t>Insuf</a:t>
            </a:r>
            <a:r>
              <a:rPr lang="en-US" sz="1200" dirty="0" smtClean="0">
                <a:solidFill>
                  <a:schemeClr val="tx1"/>
                </a:solidFill>
              </a:rPr>
              <a:t>” reflects the number of  </a:t>
            </a:r>
            <a:r>
              <a:rPr lang="en-US" sz="1200" dirty="0">
                <a:solidFill>
                  <a:schemeClr val="tx1"/>
                </a:solidFill>
              </a:rPr>
              <a:t>reports where the RO had insufficient </a:t>
            </a:r>
            <a:r>
              <a:rPr lang="en-US" sz="1200" dirty="0" smtClean="0">
                <a:solidFill>
                  <a:schemeClr val="tx1"/>
                </a:solidFill>
              </a:rPr>
              <a:t>observation.</a:t>
            </a:r>
            <a:endParaRPr lang="en-US" sz="1200" dirty="0">
              <a:solidFill>
                <a:schemeClr val="tx1"/>
              </a:solidFill>
            </a:endParaRPr>
          </a:p>
        </p:txBody>
      </p:sp>
      <p:sp>
        <p:nvSpPr>
          <p:cNvPr id="7" name="Rectangular Callout 6"/>
          <p:cNvSpPr/>
          <p:nvPr/>
        </p:nvSpPr>
        <p:spPr>
          <a:xfrm>
            <a:off x="5562600" y="5181600"/>
            <a:ext cx="2585924" cy="976446"/>
          </a:xfrm>
          <a:prstGeom prst="wedgeRectCallout">
            <a:avLst>
              <a:gd name="adj1" fmla="val -18287"/>
              <a:gd name="adj2" fmla="val -114901"/>
            </a:avLst>
          </a:prstGeom>
          <a:solidFill>
            <a:srgbClr val="92D050"/>
          </a:solidFill>
        </p:spPr>
        <p:style>
          <a:lnRef idx="0">
            <a:schemeClr val="accent3"/>
          </a:lnRef>
          <a:fillRef idx="3">
            <a:schemeClr val="accent3"/>
          </a:fillRef>
          <a:effectRef idx="3">
            <a:schemeClr val="accent3"/>
          </a:effectRef>
          <a:fontRef idx="minor">
            <a:schemeClr val="lt1"/>
          </a:fontRef>
        </p:style>
        <p:txBody>
          <a:bodyPr rtlCol="0" anchor="t"/>
          <a:lstStyle/>
          <a:p>
            <a:r>
              <a:rPr lang="en-US" sz="1200" dirty="0" smtClean="0">
                <a:solidFill>
                  <a:schemeClr val="tx1"/>
                </a:solidFill>
              </a:rPr>
              <a:t>The </a:t>
            </a:r>
            <a:r>
              <a:rPr lang="en-US" sz="1200" dirty="0" smtClean="0">
                <a:solidFill>
                  <a:schemeClr val="tx1"/>
                </a:solidFill>
              </a:rPr>
              <a:t>two columns labeled </a:t>
            </a:r>
            <a:r>
              <a:rPr lang="en-US" sz="1200" dirty="0" smtClean="0">
                <a:solidFill>
                  <a:schemeClr val="tx1"/>
                </a:solidFill>
              </a:rPr>
              <a:t>“</a:t>
            </a:r>
            <a:r>
              <a:rPr lang="en-US" sz="1200" dirty="0" err="1" smtClean="0">
                <a:solidFill>
                  <a:schemeClr val="tx1"/>
                </a:solidFill>
              </a:rPr>
              <a:t>Insuf</a:t>
            </a:r>
            <a:r>
              <a:rPr lang="en-US" sz="1200" dirty="0" smtClean="0">
                <a:solidFill>
                  <a:schemeClr val="tx1"/>
                </a:solidFill>
              </a:rPr>
              <a:t>” </a:t>
            </a:r>
            <a:r>
              <a:rPr lang="en-US" sz="1200" dirty="0" smtClean="0">
                <a:solidFill>
                  <a:schemeClr val="tx1"/>
                </a:solidFill>
              </a:rPr>
              <a:t>reflect </a:t>
            </a:r>
            <a:r>
              <a:rPr lang="en-US" sz="1200" dirty="0" smtClean="0">
                <a:solidFill>
                  <a:schemeClr val="tx1"/>
                </a:solidFill>
              </a:rPr>
              <a:t>the number of  </a:t>
            </a:r>
            <a:r>
              <a:rPr lang="en-US" sz="1200" dirty="0">
                <a:solidFill>
                  <a:schemeClr val="tx1"/>
                </a:solidFill>
              </a:rPr>
              <a:t>reports where the RO had insufficient </a:t>
            </a:r>
            <a:r>
              <a:rPr lang="en-US" sz="1200" dirty="0" smtClean="0">
                <a:solidFill>
                  <a:schemeClr val="tx1"/>
                </a:solidFill>
              </a:rPr>
              <a:t>observation and are therefore not included in the percentages.</a:t>
            </a:r>
            <a:endParaRPr lang="en-US" sz="1200" dirty="0">
              <a:solidFill>
                <a:schemeClr val="tx1"/>
              </a:solidFill>
            </a:endParaRPr>
          </a:p>
        </p:txBody>
      </p:sp>
      <p:sp>
        <p:nvSpPr>
          <p:cNvPr id="11" name="Rectangular Callout 10"/>
          <p:cNvSpPr/>
          <p:nvPr/>
        </p:nvSpPr>
        <p:spPr>
          <a:xfrm>
            <a:off x="1325360" y="4938846"/>
            <a:ext cx="2819400" cy="1219200"/>
          </a:xfrm>
          <a:prstGeom prst="wedgeRectCallout">
            <a:avLst>
              <a:gd name="adj1" fmla="val 57320"/>
              <a:gd name="adj2" fmla="val -76849"/>
            </a:avLst>
          </a:prstGeom>
          <a:solidFill>
            <a:srgbClr val="92D050"/>
          </a:solidFill>
        </p:spPr>
        <p:style>
          <a:lnRef idx="0">
            <a:schemeClr val="accent3"/>
          </a:lnRef>
          <a:fillRef idx="3">
            <a:schemeClr val="accent3"/>
          </a:fillRef>
          <a:effectRef idx="3">
            <a:schemeClr val="accent3"/>
          </a:effectRef>
          <a:fontRef idx="minor">
            <a:schemeClr val="lt1"/>
          </a:fontRef>
        </p:style>
        <p:txBody>
          <a:bodyPr rtlCol="0" anchor="t"/>
          <a:lstStyle/>
          <a:p>
            <a:r>
              <a:rPr lang="en-US" sz="1200" dirty="0">
                <a:solidFill>
                  <a:schemeClr val="tx1"/>
                </a:solidFill>
              </a:rPr>
              <a:t>The number of reports in </a:t>
            </a:r>
            <a:r>
              <a:rPr lang="en-US" sz="1200" dirty="0" smtClean="0">
                <a:solidFill>
                  <a:schemeClr val="tx1"/>
                </a:solidFill>
              </a:rPr>
              <a:t>this column </a:t>
            </a:r>
            <a:r>
              <a:rPr lang="en-US" sz="1200" dirty="0">
                <a:solidFill>
                  <a:schemeClr val="tx1"/>
                </a:solidFill>
              </a:rPr>
              <a:t>reflect all reports that have no relative value, which includes the RS's first two observed reports, all academic reports, all end of service reports, all reserve training reports, and not observed </a:t>
            </a:r>
            <a:r>
              <a:rPr lang="en-US" sz="1200" dirty="0" smtClean="0">
                <a:solidFill>
                  <a:schemeClr val="tx1"/>
                </a:solidFill>
              </a:rPr>
              <a:t>reports</a:t>
            </a:r>
            <a:r>
              <a:rPr lang="en-US" sz="1200" dirty="0">
                <a:solidFill>
                  <a:schemeClr val="tx1"/>
                </a:solidFill>
              </a:rPr>
              <a:t>.</a:t>
            </a:r>
          </a:p>
        </p:txBody>
      </p:sp>
      <p:sp>
        <p:nvSpPr>
          <p:cNvPr id="4" name="Rectangular Callout 3"/>
          <p:cNvSpPr/>
          <p:nvPr/>
        </p:nvSpPr>
        <p:spPr>
          <a:xfrm>
            <a:off x="1325360" y="4938846"/>
            <a:ext cx="2819400" cy="1219200"/>
          </a:xfrm>
          <a:prstGeom prst="wedgeRectCallout">
            <a:avLst>
              <a:gd name="adj1" fmla="val -9089"/>
              <a:gd name="adj2" fmla="val -76849"/>
            </a:avLst>
          </a:prstGeom>
          <a:solidFill>
            <a:srgbClr val="92D050"/>
          </a:solidFill>
        </p:spPr>
        <p:style>
          <a:lnRef idx="0">
            <a:schemeClr val="accent3"/>
          </a:lnRef>
          <a:fillRef idx="3">
            <a:schemeClr val="accent3"/>
          </a:fillRef>
          <a:effectRef idx="3">
            <a:schemeClr val="accent3"/>
          </a:effectRef>
          <a:fontRef idx="minor">
            <a:schemeClr val="lt1"/>
          </a:fontRef>
        </p:style>
        <p:txBody>
          <a:bodyPr rtlCol="0" anchor="t"/>
          <a:lstStyle/>
          <a:p>
            <a:r>
              <a:rPr lang="en-US" sz="1200" dirty="0">
                <a:solidFill>
                  <a:schemeClr val="tx1"/>
                </a:solidFill>
              </a:rPr>
              <a:t>The number of reports in </a:t>
            </a:r>
            <a:r>
              <a:rPr lang="en-US" sz="1200" dirty="0" smtClean="0">
                <a:solidFill>
                  <a:schemeClr val="tx1"/>
                </a:solidFill>
              </a:rPr>
              <a:t>these columns </a:t>
            </a:r>
            <a:r>
              <a:rPr lang="en-US" sz="1200" dirty="0">
                <a:solidFill>
                  <a:schemeClr val="tx1"/>
                </a:solidFill>
              </a:rPr>
              <a:t>reflect all reports that have no relative value, which includes the RS's first two observed reports, all academic reports, all end of service reports, all reserve training reports, and not observed </a:t>
            </a:r>
            <a:r>
              <a:rPr lang="en-US" sz="1200" dirty="0" smtClean="0">
                <a:solidFill>
                  <a:schemeClr val="tx1"/>
                </a:solidFill>
              </a:rPr>
              <a:t>reports</a:t>
            </a:r>
            <a:r>
              <a:rPr lang="en-US" sz="1200" dirty="0">
                <a:solidFill>
                  <a:schemeClr val="tx1"/>
                </a:solidFill>
              </a:rPr>
              <a:t>.</a:t>
            </a:r>
          </a:p>
        </p:txBody>
      </p:sp>
      <p:sp>
        <p:nvSpPr>
          <p:cNvPr id="12"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smtClean="0"/>
              <a:t>New addition to the Master Brief Sheets</a:t>
            </a:r>
            <a:endParaRPr lang="en-US" sz="3600" dirty="0"/>
          </a:p>
        </p:txBody>
      </p:sp>
    </p:spTree>
    <p:extLst>
      <p:ext uri="{BB962C8B-B14F-4D97-AF65-F5344CB8AC3E}">
        <p14:creationId xmlns:p14="http://schemas.microsoft.com/office/powerpoint/2010/main" val="723418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341293"/>
            <a:ext cx="6989618" cy="5242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81000" y="304800"/>
            <a:ext cx="8077200" cy="923330"/>
          </a:xfrm>
          <a:prstGeom prst="rect">
            <a:avLst/>
          </a:prstGeom>
          <a:noFill/>
        </p:spPr>
        <p:txBody>
          <a:bodyPr wrap="square" rtlCol="0">
            <a:spAutoFit/>
          </a:bodyPr>
          <a:lstStyle/>
          <a:p>
            <a:pPr algn="ctr"/>
            <a:r>
              <a:rPr lang="en-US" dirty="0" smtClean="0"/>
              <a:t>Example of the Briefing Guide screen used by promotion board members that provides data on the RV Summary and </a:t>
            </a:r>
            <a:r>
              <a:rPr lang="en-US" dirty="0"/>
              <a:t>Comparative </a:t>
            </a:r>
            <a:r>
              <a:rPr lang="en-US" dirty="0" smtClean="0"/>
              <a:t>Assessment.  There is also another screen available for board use labeled “RS/RO Summary.” </a:t>
            </a:r>
            <a:endParaRPr lang="en-US" dirty="0"/>
          </a:p>
        </p:txBody>
      </p:sp>
    </p:spTree>
    <p:extLst>
      <p:ext uri="{BB962C8B-B14F-4D97-AF65-F5344CB8AC3E}">
        <p14:creationId xmlns:p14="http://schemas.microsoft.com/office/powerpoint/2010/main" val="350634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4419600" cy="3314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3390900"/>
            <a:ext cx="4419600" cy="3314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76200"/>
            <a:ext cx="4400550" cy="33004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8200" y="3390900"/>
            <a:ext cx="4419600" cy="3314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64290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6AE1D9F2B4FD944C9633ADA8A30C8A1C" ma:contentTypeVersion="2" ma:contentTypeDescription="Create a new document." ma:contentTypeScope="" ma:versionID="fa1ab95834edd9059e6748a92cf8401d">
  <xsd:schema xmlns:xsd="http://www.w3.org/2001/XMLSchema" xmlns:xs="http://www.w3.org/2001/XMLSchema" xmlns:p="http://schemas.microsoft.com/office/2006/metadata/properties" xmlns:ns2="e6c0d5ac-c769-4c7a-b76e-89ae6284b110" targetNamespace="http://schemas.microsoft.com/office/2006/metadata/properties" ma:root="true" ma:fieldsID="2dfc2844d3245dd3b4971a792d4f2265" ns2:_="">
    <xsd:import namespace="e6c0d5ac-c769-4c7a-b76e-89ae6284b110"/>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c0d5ac-c769-4c7a-b76e-89ae6284b110"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e6c0d5ac-c769-4c7a-b76e-89ae6284b110">7DQTRESYKVE4-79-109</_dlc_DocId>
    <_dlc_DocIdUrl xmlns="e6c0d5ac-c769-4c7a-b76e-89ae6284b110">
      <Url>https://www.tecom.usmc.mil/comcam/_layouts/DocIdRedir.aspx?ID=7DQTRESYKVE4-79-109</Url>
      <Description>7DQTRESYKVE4-79-109</Description>
    </_dlc_DocIdUrl>
  </documentManagement>
</p:properties>
</file>

<file path=customXml/itemProps1.xml><?xml version="1.0" encoding="utf-8"?>
<ds:datastoreItem xmlns:ds="http://schemas.openxmlformats.org/officeDocument/2006/customXml" ds:itemID="{5838DF86-432C-4626-97CC-18C8AD480D54}"/>
</file>

<file path=customXml/itemProps2.xml><?xml version="1.0" encoding="utf-8"?>
<ds:datastoreItem xmlns:ds="http://schemas.openxmlformats.org/officeDocument/2006/customXml" ds:itemID="{9A849D3C-4A32-45EF-8F46-952AE84133F0}"/>
</file>

<file path=customXml/itemProps3.xml><?xml version="1.0" encoding="utf-8"?>
<ds:datastoreItem xmlns:ds="http://schemas.openxmlformats.org/officeDocument/2006/customXml" ds:itemID="{A6665599-B288-4EBE-B63A-559E6404F4E0}"/>
</file>

<file path=customXml/itemProps4.xml><?xml version="1.0" encoding="utf-8"?>
<ds:datastoreItem xmlns:ds="http://schemas.openxmlformats.org/officeDocument/2006/customXml" ds:itemID="{DA3313BB-BF6A-4A21-BD28-34C61E65EE17}"/>
</file>

<file path=docProps/app.xml><?xml version="1.0" encoding="utf-8"?>
<Properties xmlns="http://schemas.openxmlformats.org/officeDocument/2006/extended-properties" xmlns:vt="http://schemas.openxmlformats.org/officeDocument/2006/docPropsVTypes">
  <TotalTime>447</TotalTime>
  <Words>291</Words>
  <Application>Microsoft Office PowerPoint</Application>
  <PresentationFormat>On-screen Show (4:3)</PresentationFormat>
  <Paragraphs>11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Schaller MGySgt Daniel T</dc:creator>
  <cp:lastModifiedBy>Schaller MGySgt Daniel T</cp:lastModifiedBy>
  <cp:revision>11</cp:revision>
  <dcterms:created xsi:type="dcterms:W3CDTF">2013-09-04T13:59:49Z</dcterms:created>
  <dcterms:modified xsi:type="dcterms:W3CDTF">2013-09-04T21:28:36Z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0x0101006AE1D9F2B4FD944C9633ADA8A30C8A1C</vt:lpwstr>
  </property>
  <property fmtid="{D5CDD505-2E9C-101B-9397-08002B2CF9AE}" pid="3" name="_dlc_DocIdItemGuid">
    <vt:lpwstr>d61f2487-eccc-49a9-9ba9-a65a7602b6db</vt:lpwstr>
  </property>
</Properties>
</file>