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sigs" ContentType="application/vnd.openxmlformats-package.digital-signature-origin"/>
  <Override PartName="/ppt/slides/slide50.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slides/slide4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_xmlsignatures/sig1.xml" ContentType="application/vnd.openxmlformats-package.digital-signature-xmlsignature+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digital-signature/origin" Target="_xmlsignatures/origin.sigs"/><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8" r:id="rId5"/>
    <p:sldId id="283" r:id="rId6"/>
    <p:sldId id="284" r:id="rId7"/>
    <p:sldId id="303" r:id="rId8"/>
    <p:sldId id="286" r:id="rId9"/>
    <p:sldId id="287" r:id="rId10"/>
    <p:sldId id="288" r:id="rId11"/>
    <p:sldId id="304" r:id="rId12"/>
    <p:sldId id="309" r:id="rId13"/>
    <p:sldId id="305" r:id="rId14"/>
    <p:sldId id="306" r:id="rId15"/>
    <p:sldId id="307" r:id="rId16"/>
    <p:sldId id="308" r:id="rId17"/>
    <p:sldId id="285" r:id="rId18"/>
    <p:sldId id="310" r:id="rId19"/>
    <p:sldId id="311" r:id="rId20"/>
    <p:sldId id="312" r:id="rId21"/>
    <p:sldId id="313" r:id="rId22"/>
    <p:sldId id="314" r:id="rId23"/>
    <p:sldId id="256" r:id="rId24"/>
    <p:sldId id="259" r:id="rId25"/>
    <p:sldId id="274" r:id="rId26"/>
    <p:sldId id="275" r:id="rId27"/>
    <p:sldId id="276" r:id="rId28"/>
    <p:sldId id="277" r:id="rId29"/>
    <p:sldId id="278" r:id="rId30"/>
    <p:sldId id="279" r:id="rId31"/>
    <p:sldId id="280" r:id="rId32"/>
    <p:sldId id="281" r:id="rId33"/>
    <p:sldId id="282" r:id="rId34"/>
    <p:sldId id="316" r:id="rId35"/>
    <p:sldId id="322" r:id="rId36"/>
    <p:sldId id="318" r:id="rId37"/>
    <p:sldId id="319" r:id="rId38"/>
    <p:sldId id="335" r:id="rId39"/>
    <p:sldId id="327" r:id="rId40"/>
    <p:sldId id="320" r:id="rId41"/>
    <p:sldId id="321" r:id="rId42"/>
    <p:sldId id="323" r:id="rId43"/>
    <p:sldId id="317" r:id="rId44"/>
    <p:sldId id="324" r:id="rId45"/>
    <p:sldId id="290" r:id="rId46"/>
    <p:sldId id="328" r:id="rId47"/>
    <p:sldId id="325" r:id="rId48"/>
    <p:sldId id="326" r:id="rId49"/>
    <p:sldId id="329" r:id="rId50"/>
    <p:sldId id="298" r:id="rId51"/>
    <p:sldId id="332" r:id="rId52"/>
    <p:sldId id="289" r:id="rId53"/>
    <p:sldId id="333" r:id="rId54"/>
    <p:sldId id="33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43" autoAdjust="0"/>
  </p:normalViewPr>
  <p:slideViewPr>
    <p:cSldViewPr snapToGrid="0">
      <p:cViewPr>
        <p:scale>
          <a:sx n="100" d="100"/>
          <a:sy n="100" d="100"/>
        </p:scale>
        <p:origin x="-2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customXml" Target="../customXml/item4.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6E7FF-6D55-4ED3-8C22-7916031C0D22}" type="datetimeFigureOut">
              <a:rPr lang="en-US" smtClean="0"/>
              <a:pPr/>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D9B7E3-A31E-471E-96A1-0C7E21299917}" type="slidenum">
              <a:rPr lang="en-US" smtClean="0"/>
              <a:pPr/>
              <a:t>‹#›</a:t>
            </a:fld>
            <a:endParaRPr lang="en-US"/>
          </a:p>
        </p:txBody>
      </p:sp>
    </p:spTree>
    <p:extLst>
      <p:ext uri="{BB962C8B-B14F-4D97-AF65-F5344CB8AC3E}">
        <p14:creationId xmlns:p14="http://schemas.microsoft.com/office/powerpoint/2010/main" val="250326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0DB22E-539A-49EC-8DA6-3AF8B058191A}" type="slidenum">
              <a:rPr lang="en-US"/>
              <a:pPr/>
              <a:t>1</a:t>
            </a:fld>
            <a:endParaRPr lang="en-US"/>
          </a:p>
        </p:txBody>
      </p:sp>
      <p:sp>
        <p:nvSpPr>
          <p:cNvPr id="228354" name="Rectangle 2"/>
          <p:cNvSpPr>
            <a:spLocks noGrp="1" noRot="1" noChangeAspect="1" noChangeArrowheads="1" noTextEdit="1"/>
          </p:cNvSpPr>
          <p:nvPr>
            <p:ph type="sldImg"/>
          </p:nvPr>
        </p:nvSpPr>
        <p:spPr>
          <a:xfrm>
            <a:off x="1144588" y="685800"/>
            <a:ext cx="4570412" cy="3429000"/>
          </a:xfrm>
          <a:ln/>
        </p:spPr>
      </p:sp>
      <p:sp>
        <p:nvSpPr>
          <p:cNvPr id="228355" name="Rectangle 3"/>
          <p:cNvSpPr>
            <a:spLocks noGrp="1" noChangeArrowheads="1"/>
          </p:cNvSpPr>
          <p:nvPr>
            <p:ph type="body" idx="1"/>
          </p:nvPr>
        </p:nvSpPr>
        <p:spPr>
          <a:xfrm>
            <a:off x="914400" y="4344485"/>
            <a:ext cx="5029200" cy="4112951"/>
          </a:xfrm>
        </p:spPr>
        <p:txBody>
          <a:bodyPr/>
          <a:lstStyle/>
          <a:p>
            <a:r>
              <a:rPr lang="en-US"/>
              <a:t>Greetings and salutations.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D684F0A-C069-495C-A6AD-BF42E44C4227}" type="slidenum">
              <a:rPr lang="en-US"/>
              <a:pPr/>
              <a:t>49</a:t>
            </a:fld>
            <a:endParaRPr lang="en-US"/>
          </a:p>
        </p:txBody>
      </p:sp>
      <p:sp>
        <p:nvSpPr>
          <p:cNvPr id="176130" name="Rectangle 2"/>
          <p:cNvSpPr>
            <a:spLocks noGrp="1" noRot="1" noChangeAspect="1" noChangeArrowheads="1" noTextEdit="1"/>
          </p:cNvSpPr>
          <p:nvPr>
            <p:ph type="sldImg"/>
          </p:nvPr>
        </p:nvSpPr>
        <p:spPr>
          <a:xfrm>
            <a:off x="1144588" y="684213"/>
            <a:ext cx="4572000" cy="3430587"/>
          </a:xfrm>
          <a:ln/>
        </p:spPr>
      </p:sp>
      <p:sp>
        <p:nvSpPr>
          <p:cNvPr id="176131" name="Rectangle 3"/>
          <p:cNvSpPr>
            <a:spLocks noGrp="1" noChangeArrowheads="1"/>
          </p:cNvSpPr>
          <p:nvPr>
            <p:ph type="body" idx="1"/>
          </p:nvPr>
        </p:nvSpPr>
        <p:spPr>
          <a:xfrm>
            <a:off x="915989" y="4344486"/>
            <a:ext cx="5026025" cy="4114559"/>
          </a:xfrm>
        </p:spPr>
        <p:txBody>
          <a:bodyPr/>
          <a:lstStyle/>
          <a:p>
            <a:r>
              <a:rPr lang="en-US"/>
              <a:t>Reporting officials need to review their profiles and stay in touch to ensure their markings philosophy remains consistent.  Many requests to have reports modified by the Board for Correction of Naval Records centers around reporting officials erroneously evaluating their Marines.  Most of these issues could be avoided if the reporting official was aware of his/her profile.  The profile can validate your marking philosophy.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you know the trends and have a basic background in the PES system, we will discuss how to access MMSB’s site and the tools they have available.</a:t>
            </a:r>
          </a:p>
          <a:p>
            <a:endParaRPr lang="en-US" dirty="0" smtClean="0"/>
          </a:p>
          <a:p>
            <a:r>
              <a:rPr lang="en-US" dirty="0" smtClean="0"/>
              <a:t>http://www.marines.mil/Pages/Default.aspx</a:t>
            </a:r>
          </a:p>
          <a:p>
            <a:r>
              <a:rPr lang="en-US" dirty="0" smtClean="0"/>
              <a:t>http://www.marines.mil/usmc/Pages/Marines.aspx</a:t>
            </a:r>
          </a:p>
          <a:p>
            <a:r>
              <a:rPr lang="en-US" dirty="0" smtClean="0"/>
              <a:t>https://www.manpower.usmc.mil/portal/page/portal/M_RA_HOME</a:t>
            </a:r>
            <a:endParaRPr lang="en-US" dirty="0"/>
          </a:p>
        </p:txBody>
      </p:sp>
      <p:sp>
        <p:nvSpPr>
          <p:cNvPr id="4" name="Slide Number Placeholder 3"/>
          <p:cNvSpPr>
            <a:spLocks noGrp="1"/>
          </p:cNvSpPr>
          <p:nvPr>
            <p:ph type="sldNum" sz="quarter" idx="10"/>
          </p:nvPr>
        </p:nvSpPr>
        <p:spPr/>
        <p:txBody>
          <a:bodyPr/>
          <a:lstStyle/>
          <a:p>
            <a:fld id="{BBD4F15D-5D6D-48D7-A393-2E60A7F50B61}"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https://www.manpower.usmc.mil/portal/page/portal/M_RA_HOME/MRA_SubMain/</a:t>
            </a:r>
            <a:endParaRPr lang="en-US" dirty="0"/>
          </a:p>
        </p:txBody>
      </p:sp>
      <p:sp>
        <p:nvSpPr>
          <p:cNvPr id="4" name="Slide Number Placeholder 3"/>
          <p:cNvSpPr>
            <a:spLocks noGrp="1"/>
          </p:cNvSpPr>
          <p:nvPr>
            <p:ph type="sldNum" sz="quarter" idx="10"/>
          </p:nvPr>
        </p:nvSpPr>
        <p:spPr/>
        <p:txBody>
          <a:bodyPr/>
          <a:lstStyle/>
          <a:p>
            <a:fld id="{BBD4F15D-5D6D-48D7-A393-2E60A7F50B61}"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https://www.manpower.usmc.mil/portal/page/portal/M_RA_HOME/MM</a:t>
            </a:r>
            <a:endParaRPr lang="en-US" dirty="0"/>
          </a:p>
        </p:txBody>
      </p:sp>
      <p:sp>
        <p:nvSpPr>
          <p:cNvPr id="4" name="Slide Number Placeholder 3"/>
          <p:cNvSpPr>
            <a:spLocks noGrp="1"/>
          </p:cNvSpPr>
          <p:nvPr>
            <p:ph type="sldNum" sz="quarter" idx="10"/>
          </p:nvPr>
        </p:nvSpPr>
        <p:spPr/>
        <p:txBody>
          <a:bodyPr/>
          <a:lstStyle/>
          <a:p>
            <a:fld id="{BBD4F15D-5D6D-48D7-A393-2E60A7F50B61}"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https://www.mmsb.usmc.mil/PesQuery/Date_Gap.aspx</a:t>
            </a:r>
            <a:endParaRPr lang="en-US" dirty="0"/>
          </a:p>
        </p:txBody>
      </p:sp>
      <p:sp>
        <p:nvSpPr>
          <p:cNvPr id="4" name="Slide Number Placeholder 3"/>
          <p:cNvSpPr>
            <a:spLocks noGrp="1"/>
          </p:cNvSpPr>
          <p:nvPr>
            <p:ph type="sldNum" sz="quarter" idx="10"/>
          </p:nvPr>
        </p:nvSpPr>
        <p:spPr/>
        <p:txBody>
          <a:bodyPr/>
          <a:lstStyle/>
          <a:p>
            <a:fld id="{BBD4F15D-5D6D-48D7-A393-2E60A7F50B61}"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 Master Brief Sheet provides personal, training, service, and performance data. It is divided into two sections: administrative information and the performance evaluation summary. The master brief sheet is the primary document utilized by members of selection boards when tasked with building a case for such major events as selection for promotion, command, PME, and/or retention.  Each Marine should ensure their master brief sheet contains the most current and accurate information.  We recommend it be audited every two years and definitely 6-12 months prior to being considered for selection boards. Enlisted Marines should review their master brief sheet well in advance of requesting reenlistment or retirement as date gaps may cause delays until fixed.</a:t>
            </a:r>
          </a:p>
        </p:txBody>
      </p:sp>
      <p:sp>
        <p:nvSpPr>
          <p:cNvPr id="4" name="Slide Number Placeholder 3"/>
          <p:cNvSpPr>
            <a:spLocks noGrp="1"/>
          </p:cNvSpPr>
          <p:nvPr>
            <p:ph type="sldNum" sz="quarter" idx="10"/>
          </p:nvPr>
        </p:nvSpPr>
        <p:spPr/>
        <p:txBody>
          <a:bodyPr/>
          <a:lstStyle/>
          <a:p>
            <a:fld id="{63D9B7E3-A31E-471E-96A1-0C7E21299917}" type="slidenum">
              <a:rPr lang="en-US" smtClean="0"/>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281927-CD90-4905-87BE-38C972E35FD2}" type="slidenum">
              <a:rPr lang="en-US"/>
              <a:pPr/>
              <a:t>42</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The Master Brief Sheet provides personal, training, service, and performance data. It is divided into two sections: administrative information and the performance evaluation summary. The master brief sheet is the primary document utilized by members of selection boards when tasked with building a case for such major events as selection for promotion, command, PME, and/or retention.  Each Marine should ensure their master brief sheet contains the most current and accurate information.  We recommend it be audited every two years and definitely 6-12 months prior to being considered for selection boards. Enlisted Marines should review their master brief sheet well in advance of requesting reenlistment or retirement as date gaps may cause delays until fixed.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Rank/MOS</a:t>
            </a:r>
          </a:p>
          <a:p>
            <a:r>
              <a:rPr lang="en-US" dirty="0" smtClean="0"/>
              <a:t>Occasion</a:t>
            </a:r>
          </a:p>
          <a:p>
            <a:r>
              <a:rPr lang="en-US" dirty="0" smtClean="0"/>
              <a:t>Type</a:t>
            </a:r>
          </a:p>
          <a:p>
            <a:r>
              <a:rPr lang="en-US" dirty="0" smtClean="0"/>
              <a:t>Dates</a:t>
            </a:r>
          </a:p>
          <a:p>
            <a:r>
              <a:rPr lang="en-US" dirty="0" smtClean="0"/>
              <a:t>Period covered (observed </a:t>
            </a:r>
            <a:r>
              <a:rPr lang="en-US" dirty="0" err="1" smtClean="0"/>
              <a:t>vs</a:t>
            </a:r>
            <a:r>
              <a:rPr lang="en-US" dirty="0" smtClean="0"/>
              <a:t> non)</a:t>
            </a:r>
          </a:p>
          <a:p>
            <a:r>
              <a:rPr lang="en-US" dirty="0" smtClean="0"/>
              <a:t>Commendatory</a:t>
            </a:r>
          </a:p>
          <a:p>
            <a:r>
              <a:rPr lang="en-US" dirty="0" smtClean="0"/>
              <a:t>Adverse</a:t>
            </a:r>
          </a:p>
          <a:p>
            <a:r>
              <a:rPr lang="en-US" dirty="0" smtClean="0"/>
              <a:t>Billet Description</a:t>
            </a:r>
          </a:p>
          <a:p>
            <a:r>
              <a:rPr lang="en-US" dirty="0" smtClean="0"/>
              <a:t>Command</a:t>
            </a:r>
            <a:endParaRPr lang="en-US" dirty="0"/>
          </a:p>
        </p:txBody>
      </p:sp>
      <p:sp>
        <p:nvSpPr>
          <p:cNvPr id="4" name="Slide Number Placeholder 3"/>
          <p:cNvSpPr>
            <a:spLocks noGrp="1"/>
          </p:cNvSpPr>
          <p:nvPr>
            <p:ph type="sldNum" sz="quarter" idx="10"/>
          </p:nvPr>
        </p:nvSpPr>
        <p:spPr/>
        <p:txBody>
          <a:bodyPr/>
          <a:lstStyle/>
          <a:p>
            <a:fld id="{63D9B7E3-A31E-471E-96A1-0C7E21299917}" type="slidenum">
              <a:rPr lang="en-US" smtClean="0"/>
              <a:pPr/>
              <a:t>45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682D5F7-5507-4F96-97E7-EC5AF7E761AB}" type="slidenum">
              <a:rPr lang="en-US"/>
              <a:pPr/>
              <a:t>47</a:t>
            </a:fld>
            <a:endParaRPr lang="en-US"/>
          </a:p>
        </p:txBody>
      </p:sp>
      <p:sp>
        <p:nvSpPr>
          <p:cNvPr id="80898" name="Rectangle 2"/>
          <p:cNvSpPr>
            <a:spLocks noGrp="1" noRot="1" noChangeAspect="1" noChangeArrowheads="1" noTextEdit="1"/>
          </p:cNvSpPr>
          <p:nvPr>
            <p:ph type="sldImg"/>
          </p:nvPr>
        </p:nvSpPr>
        <p:spPr>
          <a:xfrm>
            <a:off x="1144588" y="684213"/>
            <a:ext cx="4572000" cy="3430587"/>
          </a:xfrm>
          <a:ln/>
        </p:spPr>
      </p:sp>
      <p:sp>
        <p:nvSpPr>
          <p:cNvPr id="80899" name="Rectangle 3"/>
          <p:cNvSpPr>
            <a:spLocks noGrp="1" noChangeArrowheads="1"/>
          </p:cNvSpPr>
          <p:nvPr>
            <p:ph type="body" idx="1"/>
          </p:nvPr>
        </p:nvSpPr>
        <p:spPr>
          <a:xfrm>
            <a:off x="915989" y="4344486"/>
            <a:ext cx="5026025" cy="4114559"/>
          </a:xfrm>
        </p:spPr>
        <p:txBody>
          <a:bodyPr/>
          <a:lstStyle/>
          <a:p>
            <a:r>
              <a:rPr lang="en-US"/>
              <a:t>Reporting officials need to review their profiles and stay in touch to ensure their markings philosophy remains consistent.  Many requests to have reports modified by the Board for Correction of Naval Records centers around reporting officials erroneously evaluating their Marines.  Most of these issues could be avoided if the reporting official was aware of his/her profile.  The profile can validate your marking philosophy.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3"/>
          <p:cNvSpPr>
            <a:spLocks noGrp="1" noChangeArrowheads="1"/>
          </p:cNvSpPr>
          <p:nvPr>
            <p:ph type="title" idx="4294967295"/>
          </p:nvPr>
        </p:nvSpPr>
        <p:spPr>
          <a:xfrm>
            <a:off x="0" y="2895600"/>
            <a:ext cx="9144000" cy="1054100"/>
          </a:xfrm>
          <a:prstGeom prst="rect">
            <a:avLst/>
          </a:prstGeom>
        </p:spPr>
        <p:txBody>
          <a:bodyPr/>
          <a:lstStyle/>
          <a:p>
            <a:r>
              <a:rPr lang="en-US" sz="4200" b="1" dirty="0" err="1" smtClean="0"/>
              <a:t>FitRepping</a:t>
            </a:r>
            <a:r>
              <a:rPr lang="en-US" sz="4200" b="1" dirty="0" smtClean="0"/>
              <a:t> 101</a:t>
            </a:r>
            <a:endParaRPr lang="en-US" sz="4200" b="1" dirty="0"/>
          </a:p>
        </p:txBody>
      </p:sp>
      <p:pic>
        <p:nvPicPr>
          <p:cNvPr id="3" name="Picture 4"/>
          <p:cNvPicPr>
            <a:picLocks noChangeArrowheads="1"/>
          </p:cNvPicPr>
          <p:nvPr userDrawn="1"/>
        </p:nvPicPr>
        <p:blipFill>
          <a:blip r:embed="rId2" cstate="print"/>
          <a:srcRect/>
          <a:stretch>
            <a:fillRect/>
          </a:stretch>
        </p:blipFill>
        <p:spPr bwMode="auto">
          <a:xfrm>
            <a:off x="534988" y="685800"/>
            <a:ext cx="2436812" cy="2303462"/>
          </a:xfrm>
          <a:prstGeom prst="rect">
            <a:avLst/>
          </a:prstGeom>
          <a:noFill/>
          <a:ln w="12700">
            <a:noFill/>
            <a:miter lim="800000"/>
            <a:headEnd/>
            <a:tailEnd/>
          </a:ln>
          <a:effectLst/>
        </p:spPr>
      </p:pic>
      <p:pic>
        <p:nvPicPr>
          <p:cNvPr id="4" name="Picture 2"/>
          <p:cNvPicPr>
            <a:picLocks noChangeAspect="1" noChangeArrowheads="1"/>
          </p:cNvPicPr>
          <p:nvPr userDrawn="1"/>
        </p:nvPicPr>
        <p:blipFill>
          <a:blip r:embed="rId3" cstate="print"/>
          <a:srcRect/>
          <a:stretch>
            <a:fillRect/>
          </a:stretch>
        </p:blipFill>
        <p:spPr bwMode="auto">
          <a:xfrm>
            <a:off x="6889875" y="685800"/>
            <a:ext cx="1568325" cy="2441448"/>
          </a:xfrm>
          <a:prstGeom prst="rect">
            <a:avLst/>
          </a:prstGeom>
          <a:noFill/>
          <a:ln w="9525">
            <a:noFill/>
            <a:miter lim="800000"/>
            <a:headEnd/>
            <a:tailEnd/>
          </a:ln>
          <a:effectLst/>
        </p:spPr>
      </p:pic>
      <p:sp>
        <p:nvSpPr>
          <p:cNvPr id="5" name="Rectangle 3"/>
          <p:cNvSpPr txBox="1">
            <a:spLocks noChangeArrowheads="1"/>
          </p:cNvSpPr>
          <p:nvPr userDrawn="1"/>
        </p:nvSpPr>
        <p:spPr>
          <a:xfrm>
            <a:off x="0" y="5334000"/>
            <a:ext cx="9144000" cy="1524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effectLst/>
                <a:uLnTx/>
                <a:uFillTx/>
                <a:latin typeface="+mj-lt"/>
                <a:ea typeface="+mj-ea"/>
                <a:cs typeface="+mj-cs"/>
              </a:rPr>
              <a:t>A VERY basic overview of Fitness Reports,</a:t>
            </a:r>
            <a:r>
              <a:rPr kumimoji="0" lang="en-US" sz="1800" b="1" i="0" u="none" strike="noStrike" kern="0" cap="none" spc="0" normalizeH="0" noProof="0" dirty="0" smtClean="0">
                <a:ln>
                  <a:noFill/>
                </a:ln>
                <a:effectLst/>
                <a:uLnTx/>
                <a:uFillTx/>
                <a:latin typeface="+mj-lt"/>
                <a:ea typeface="+mj-ea"/>
                <a:cs typeface="+mj-cs"/>
              </a:rPr>
              <a:t> Trends the boards see, MMSB and its tools, the MBS, and a few other pieces of knowledge.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b="1" kern="0" baseline="0" dirty="0">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en-US" sz="1800" b="1" i="0" u="none" strike="noStrike" kern="0" cap="none" spc="0" normalizeH="0" noProof="0" dirty="0" smtClean="0">
                <a:ln>
                  <a:noFill/>
                </a:ln>
                <a:effectLst/>
                <a:uLnTx/>
                <a:uFillTx/>
                <a:latin typeface="+mj-lt"/>
                <a:ea typeface="+mj-ea"/>
                <a:cs typeface="+mj-cs"/>
              </a:rPr>
              <a:t>Prepared in </a:t>
            </a:r>
            <a:r>
              <a:rPr kumimoji="0" lang="en-US" sz="1800" b="1" i="0" u="none" strike="noStrike" kern="0" cap="none" spc="0" normalizeH="0" noProof="0" dirty="0" smtClean="0">
                <a:ln>
                  <a:noFill/>
                </a:ln>
                <a:effectLst/>
                <a:uLnTx/>
                <a:uFillTx/>
                <a:latin typeface="+mj-lt"/>
                <a:ea typeface="+mj-ea"/>
                <a:cs typeface="+mj-cs"/>
              </a:rPr>
              <a:t>April 2012 </a:t>
            </a:r>
            <a:r>
              <a:rPr kumimoji="0" lang="en-US" sz="1800" b="1" i="0" u="none" strike="noStrike" kern="0" cap="none" spc="0" normalizeH="0" noProof="0" dirty="0" smtClean="0">
                <a:ln>
                  <a:noFill/>
                </a:ln>
                <a:effectLst/>
                <a:uLnTx/>
                <a:uFillTx/>
                <a:latin typeface="+mj-lt"/>
                <a:ea typeface="+mj-ea"/>
                <a:cs typeface="+mj-cs"/>
              </a:rPr>
              <a:t>by GySgt Daniel R. Mitchell, 2d RADIO BN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69"/>
          <p:cNvPicPr>
            <a:picLocks noChangeArrowheads="1"/>
          </p:cNvPicPr>
          <p:nvPr userDrawn="1"/>
        </p:nvPicPr>
        <p:blipFill>
          <a:blip r:embed="rId2" cstate="print"/>
          <a:srcRect/>
          <a:stretch>
            <a:fillRect/>
          </a:stretch>
        </p:blipFill>
        <p:spPr bwMode="auto">
          <a:xfrm>
            <a:off x="7848600" y="152400"/>
            <a:ext cx="1143000" cy="1143000"/>
          </a:xfrm>
          <a:prstGeom prst="rect">
            <a:avLst/>
          </a:prstGeom>
          <a:noFill/>
          <a:ln w="12700">
            <a:noFill/>
            <a:miter lim="800000"/>
            <a:headEnd/>
            <a:tailEnd/>
          </a:ln>
          <a:effectLst/>
        </p:spPr>
      </p:pic>
      <p:pic>
        <p:nvPicPr>
          <p:cNvPr id="8" name="Picture 2"/>
          <p:cNvPicPr>
            <a:picLocks noChangeAspect="1" noChangeArrowheads="1"/>
          </p:cNvPicPr>
          <p:nvPr userDrawn="1"/>
        </p:nvPicPr>
        <p:blipFill>
          <a:blip r:embed="rId3" cstate="print"/>
          <a:srcRect/>
          <a:stretch>
            <a:fillRect/>
          </a:stretch>
        </p:blipFill>
        <p:spPr bwMode="auto">
          <a:xfrm>
            <a:off x="155448" y="155448"/>
            <a:ext cx="755650" cy="1176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8" name="Picture 369"/>
          <p:cNvPicPr>
            <a:picLocks noChangeArrowheads="1"/>
          </p:cNvPicPr>
          <p:nvPr userDrawn="1"/>
        </p:nvPicPr>
        <p:blipFill>
          <a:blip r:embed="rId2" cstate="print"/>
          <a:srcRect/>
          <a:stretch>
            <a:fillRect/>
          </a:stretch>
        </p:blipFill>
        <p:spPr bwMode="auto">
          <a:xfrm>
            <a:off x="7848600" y="152400"/>
            <a:ext cx="1143000" cy="1143000"/>
          </a:xfrm>
          <a:prstGeom prst="rect">
            <a:avLst/>
          </a:prstGeom>
          <a:noFill/>
          <a:ln w="12700">
            <a:noFill/>
            <a:miter lim="800000"/>
            <a:headEnd/>
            <a:tailEnd/>
          </a:ln>
          <a:effectLst/>
        </p:spPr>
      </p:pic>
      <p:pic>
        <p:nvPicPr>
          <p:cNvPr id="9" name="Picture 2"/>
          <p:cNvPicPr>
            <a:picLocks noChangeAspect="1" noChangeArrowheads="1"/>
          </p:cNvPicPr>
          <p:nvPr userDrawn="1"/>
        </p:nvPicPr>
        <p:blipFill>
          <a:blip r:embed="rId3" cstate="print"/>
          <a:srcRect/>
          <a:stretch>
            <a:fillRect/>
          </a:stretch>
        </p:blipFill>
        <p:spPr bwMode="auto">
          <a:xfrm>
            <a:off x="155448" y="155448"/>
            <a:ext cx="755650" cy="1176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6" name="Picture 369"/>
          <p:cNvPicPr>
            <a:picLocks noChangeArrowheads="1"/>
          </p:cNvPicPr>
          <p:nvPr userDrawn="1"/>
        </p:nvPicPr>
        <p:blipFill>
          <a:blip r:embed="rId2" cstate="print"/>
          <a:srcRect/>
          <a:stretch>
            <a:fillRect/>
          </a:stretch>
        </p:blipFill>
        <p:spPr bwMode="auto">
          <a:xfrm>
            <a:off x="7848600" y="152400"/>
            <a:ext cx="1143000" cy="1143000"/>
          </a:xfrm>
          <a:prstGeom prst="rect">
            <a:avLst/>
          </a:prstGeom>
          <a:noFill/>
          <a:ln w="12700">
            <a:noFill/>
            <a:miter lim="800000"/>
            <a:headEnd/>
            <a:tailEnd/>
          </a:ln>
          <a:effectLst/>
        </p:spPr>
      </p:pic>
      <p:pic>
        <p:nvPicPr>
          <p:cNvPr id="7" name="Picture 2"/>
          <p:cNvPicPr>
            <a:picLocks noChangeAspect="1" noChangeArrowheads="1"/>
          </p:cNvPicPr>
          <p:nvPr userDrawn="1"/>
        </p:nvPicPr>
        <p:blipFill>
          <a:blip r:embed="rId3" cstate="print"/>
          <a:srcRect/>
          <a:stretch>
            <a:fillRect/>
          </a:stretch>
        </p:blipFill>
        <p:spPr bwMode="auto">
          <a:xfrm>
            <a:off x="155448" y="155448"/>
            <a:ext cx="755650" cy="1176338"/>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010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tfdw-web.manpower.usmc.mil/lookup/"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mef.usmc.mil/" TargetMode="External"/><Relationship Id="rId2" Type="http://schemas.openxmlformats.org/officeDocument/2006/relationships/hyperlink" Target="https://www.manpower.usmc.mil/portal/page/portal/M_RA_HOME/MM/SB/a_MMSB_30_PERFORMANCE_EVALUATION/E_MMSB_PES_FITREP_GAP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idx="4294967295"/>
          </p:nvPr>
        </p:nvSpPr>
        <p:spPr>
          <a:xfrm>
            <a:off x="0" y="2895600"/>
            <a:ext cx="9144000" cy="1054100"/>
          </a:xfrm>
          <a:prstGeom prst="rect">
            <a:avLst/>
          </a:prstGeom>
        </p:spPr>
        <p:txBody>
          <a:bodyPr/>
          <a:lstStyle/>
          <a:p>
            <a:r>
              <a:rPr lang="en-US" sz="4200" b="1" dirty="0" err="1" smtClean="0"/>
              <a:t>FitRepping</a:t>
            </a:r>
            <a:r>
              <a:rPr lang="en-US" sz="4200" b="1" dirty="0" smtClean="0"/>
              <a:t> 101</a:t>
            </a:r>
            <a:endParaRPr lang="en-US" sz="42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APES</a:t>
            </a:r>
          </a:p>
        </p:txBody>
      </p:sp>
      <p:grpSp>
        <p:nvGrpSpPr>
          <p:cNvPr id="5" name="Group 4"/>
          <p:cNvGrpSpPr/>
          <p:nvPr/>
        </p:nvGrpSpPr>
        <p:grpSpPr>
          <a:xfrm>
            <a:off x="1323429" y="1371600"/>
            <a:ext cx="6525171" cy="5210175"/>
            <a:chOff x="2304504" y="1371600"/>
            <a:chExt cx="6525171" cy="5210175"/>
          </a:xfrm>
        </p:grpSpPr>
        <p:pic>
          <p:nvPicPr>
            <p:cNvPr id="3" name="Picture 2"/>
            <p:cNvPicPr>
              <a:picLocks noChangeAspect="1" noChangeArrowheads="1"/>
            </p:cNvPicPr>
            <p:nvPr/>
          </p:nvPicPr>
          <p:blipFill>
            <a:blip r:embed="rId2" cstate="print"/>
            <a:srcRect/>
            <a:stretch>
              <a:fillRect/>
            </a:stretch>
          </p:blipFill>
          <p:spPr bwMode="auto">
            <a:xfrm>
              <a:off x="2304504" y="1371600"/>
              <a:ext cx="6525171" cy="5210175"/>
            </a:xfrm>
            <a:prstGeom prst="rect">
              <a:avLst/>
            </a:prstGeom>
            <a:ln>
              <a:solidFill>
                <a:schemeClr val="tx1"/>
              </a:solidFill>
            </a:ln>
            <a:effectLst>
              <a:outerShdw blurRad="292100" dist="139700" dir="2700000" algn="tl" rotWithShape="0">
                <a:srgbClr val="333333">
                  <a:alpha val="65000"/>
                </a:srgbClr>
              </a:outerShdw>
            </a:effectLst>
          </p:spPr>
        </p:pic>
        <p:sp>
          <p:nvSpPr>
            <p:cNvPr id="4" name="Right Arrow 3"/>
            <p:cNvSpPr/>
            <p:nvPr/>
          </p:nvSpPr>
          <p:spPr>
            <a:xfrm rot="10800000">
              <a:off x="3657600" y="1828800"/>
              <a:ext cx="595507" cy="2847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APES</a:t>
            </a:r>
          </a:p>
        </p:txBody>
      </p:sp>
      <p:grpSp>
        <p:nvGrpSpPr>
          <p:cNvPr id="5" name="Group 4"/>
          <p:cNvGrpSpPr/>
          <p:nvPr/>
        </p:nvGrpSpPr>
        <p:grpSpPr>
          <a:xfrm>
            <a:off x="1237059" y="1295400"/>
            <a:ext cx="6763941" cy="5257800"/>
            <a:chOff x="1447800" y="1371600"/>
            <a:chExt cx="7058025" cy="5486400"/>
          </a:xfrm>
        </p:grpSpPr>
        <p:pic>
          <p:nvPicPr>
            <p:cNvPr id="3" name="Picture 8"/>
            <p:cNvPicPr>
              <a:picLocks noChangeAspect="1" noChangeArrowheads="1"/>
            </p:cNvPicPr>
            <p:nvPr/>
          </p:nvPicPr>
          <p:blipFill>
            <a:blip r:embed="rId2" cstate="print"/>
            <a:srcRect/>
            <a:stretch>
              <a:fillRect/>
            </a:stretch>
          </p:blipFill>
          <p:spPr bwMode="auto">
            <a:xfrm>
              <a:off x="1606814" y="1371600"/>
              <a:ext cx="6899011" cy="5486400"/>
            </a:xfrm>
            <a:prstGeom prst="rect">
              <a:avLst/>
            </a:prstGeom>
            <a:ln>
              <a:solidFill>
                <a:schemeClr val="tx1"/>
              </a:solidFill>
            </a:ln>
            <a:effectLst>
              <a:outerShdw blurRad="292100" dist="139700" dir="2700000" algn="tl" rotWithShape="0">
                <a:srgbClr val="333333">
                  <a:alpha val="65000"/>
                </a:srgbClr>
              </a:outerShdw>
            </a:effectLst>
          </p:spPr>
        </p:pic>
        <p:sp>
          <p:nvSpPr>
            <p:cNvPr id="4" name="Right Arrow 3"/>
            <p:cNvSpPr/>
            <p:nvPr/>
          </p:nvSpPr>
          <p:spPr>
            <a:xfrm>
              <a:off x="1447800" y="3886200"/>
              <a:ext cx="595507" cy="2847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205038" y="1514475"/>
            <a:ext cx="6600825" cy="5086350"/>
            <a:chOff x="2205038" y="1514475"/>
            <a:chExt cx="6600825" cy="5086350"/>
          </a:xfrm>
        </p:grpSpPr>
        <p:pic>
          <p:nvPicPr>
            <p:cNvPr id="29" name="Picture 2"/>
            <p:cNvPicPr>
              <a:picLocks noChangeAspect="1" noChangeArrowheads="1"/>
            </p:cNvPicPr>
            <p:nvPr/>
          </p:nvPicPr>
          <p:blipFill>
            <a:blip r:embed="rId2" cstate="print"/>
            <a:srcRect/>
            <a:stretch>
              <a:fillRect/>
            </a:stretch>
          </p:blipFill>
          <p:spPr bwMode="auto">
            <a:xfrm>
              <a:off x="2205038" y="1514475"/>
              <a:ext cx="6600825" cy="5086350"/>
            </a:xfrm>
            <a:prstGeom prst="rect">
              <a:avLst/>
            </a:prstGeom>
            <a:ln>
              <a:solidFill>
                <a:schemeClr val="tx1"/>
              </a:solidFill>
            </a:ln>
            <a:effectLst>
              <a:outerShdw blurRad="292100" dist="139700" dir="2700000" algn="tl" rotWithShape="0">
                <a:srgbClr val="333333">
                  <a:alpha val="65000"/>
                </a:srgbClr>
              </a:outerShdw>
            </a:effectLst>
          </p:spPr>
        </p:pic>
        <p:sp>
          <p:nvSpPr>
            <p:cNvPr id="35" name="TextBox 34"/>
            <p:cNvSpPr txBox="1"/>
            <p:nvPr/>
          </p:nvSpPr>
          <p:spPr>
            <a:xfrm>
              <a:off x="2912268" y="3898107"/>
              <a:ext cx="383438" cy="200055"/>
            </a:xfrm>
            <a:prstGeom prst="rect">
              <a:avLst/>
            </a:prstGeom>
            <a:noFill/>
          </p:spPr>
          <p:txBody>
            <a:bodyPr wrap="none" rtlCol="0">
              <a:spAutoFit/>
            </a:bodyPr>
            <a:lstStyle/>
            <a:p>
              <a:r>
                <a:rPr lang="en-US" sz="700" b="1" dirty="0" smtClean="0">
                  <a:latin typeface="Arial" pitchFamily="34" charset="0"/>
                  <a:cs typeface="Arial" pitchFamily="34" charset="0"/>
                </a:rPr>
                <a:t>1234</a:t>
              </a:r>
              <a:endParaRPr lang="en-US" sz="700" b="1" dirty="0">
                <a:latin typeface="Arial" pitchFamily="34" charset="0"/>
                <a:cs typeface="Arial" pitchFamily="34" charset="0"/>
              </a:endParaRPr>
            </a:p>
          </p:txBody>
        </p:sp>
        <p:sp>
          <p:nvSpPr>
            <p:cNvPr id="36" name="TextBox 35"/>
            <p:cNvSpPr txBox="1"/>
            <p:nvPr/>
          </p:nvSpPr>
          <p:spPr>
            <a:xfrm>
              <a:off x="6015038" y="3902871"/>
              <a:ext cx="689612" cy="200055"/>
            </a:xfrm>
            <a:prstGeom prst="rect">
              <a:avLst/>
            </a:prstGeom>
            <a:noFill/>
          </p:spPr>
          <p:txBody>
            <a:bodyPr wrap="none" rtlCol="0">
              <a:spAutoFit/>
            </a:bodyPr>
            <a:lstStyle/>
            <a:p>
              <a:r>
                <a:rPr lang="en-US" sz="700" b="1" dirty="0" smtClean="0">
                  <a:latin typeface="Arial" pitchFamily="34" charset="0"/>
                  <a:cs typeface="Arial" pitchFamily="34" charset="0"/>
                </a:rPr>
                <a:t>ROCKSTAR</a:t>
              </a:r>
              <a:endParaRPr lang="en-US" sz="700" b="1" dirty="0">
                <a:latin typeface="Arial" pitchFamily="34" charset="0"/>
                <a:cs typeface="Arial" pitchFamily="34" charset="0"/>
              </a:endParaRPr>
            </a:p>
          </p:txBody>
        </p:sp>
        <p:sp>
          <p:nvSpPr>
            <p:cNvPr id="37" name="Rectangle 36"/>
            <p:cNvSpPr/>
            <p:nvPr/>
          </p:nvSpPr>
          <p:spPr>
            <a:xfrm>
              <a:off x="4343400" y="4495800"/>
              <a:ext cx="2263140" cy="10134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MROW</a:t>
            </a:r>
          </a:p>
        </p:txBody>
      </p:sp>
      <p:sp>
        <p:nvSpPr>
          <p:cNvPr id="10" name="Right Arrow 9"/>
          <p:cNvSpPr/>
          <p:nvPr/>
        </p:nvSpPr>
        <p:spPr>
          <a:xfrm rot="7991790">
            <a:off x="7437834" y="4438650"/>
            <a:ext cx="570694" cy="2728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0"/>
          <p:cNvPicPr>
            <a:picLocks noChangeAspect="1" noChangeArrowheads="1"/>
          </p:cNvPicPr>
          <p:nvPr/>
        </p:nvPicPr>
        <p:blipFill>
          <a:blip r:embed="rId3" cstate="print"/>
          <a:srcRect/>
          <a:stretch>
            <a:fillRect/>
          </a:stretch>
        </p:blipFill>
        <p:spPr bwMode="auto">
          <a:xfrm>
            <a:off x="3046186" y="1235982"/>
            <a:ext cx="5002439" cy="4478104"/>
          </a:xfrm>
          <a:prstGeom prst="rect">
            <a:avLst/>
          </a:prstGeom>
          <a:noFill/>
          <a:ln w="9525">
            <a:noFill/>
            <a:miter lim="800000"/>
            <a:headEnd/>
            <a:tailEnd/>
          </a:ln>
        </p:spPr>
      </p:pic>
      <p:sp>
        <p:nvSpPr>
          <p:cNvPr id="13" name="TextBox 12"/>
          <p:cNvSpPr txBox="1"/>
          <p:nvPr/>
        </p:nvSpPr>
        <p:spPr>
          <a:xfrm>
            <a:off x="5303040" y="1750218"/>
            <a:ext cx="447558" cy="246221"/>
          </a:xfrm>
          <a:prstGeom prst="rect">
            <a:avLst/>
          </a:prstGeom>
          <a:noFill/>
        </p:spPr>
        <p:txBody>
          <a:bodyPr wrap="none" rtlCol="0">
            <a:spAutoFit/>
          </a:bodyPr>
          <a:lstStyle/>
          <a:p>
            <a:r>
              <a:rPr lang="en-US" sz="1000" b="1" dirty="0" smtClean="0"/>
              <a:t>6789</a:t>
            </a:r>
            <a:endParaRPr lang="en-US" sz="1000" b="1" dirty="0"/>
          </a:p>
        </p:txBody>
      </p:sp>
      <p:sp>
        <p:nvSpPr>
          <p:cNvPr id="14" name="TextBox 13"/>
          <p:cNvSpPr txBox="1"/>
          <p:nvPr/>
        </p:nvSpPr>
        <p:spPr>
          <a:xfrm>
            <a:off x="5300670" y="1928809"/>
            <a:ext cx="942975" cy="246221"/>
          </a:xfrm>
          <a:prstGeom prst="rect">
            <a:avLst/>
          </a:prstGeom>
          <a:noFill/>
        </p:spPr>
        <p:txBody>
          <a:bodyPr wrap="square" rtlCol="0">
            <a:spAutoFit/>
          </a:bodyPr>
          <a:lstStyle/>
          <a:p>
            <a:r>
              <a:rPr lang="en-US" sz="1000" b="1" dirty="0" smtClean="0"/>
              <a:t>OFFICER</a:t>
            </a:r>
            <a:endParaRPr lang="en-US" sz="1000" b="1" dirty="0"/>
          </a:p>
        </p:txBody>
      </p:sp>
      <p:sp>
        <p:nvSpPr>
          <p:cNvPr id="15" name="Right Arrow 14"/>
          <p:cNvSpPr/>
          <p:nvPr/>
        </p:nvSpPr>
        <p:spPr>
          <a:xfrm>
            <a:off x="4595955" y="2903601"/>
            <a:ext cx="570694" cy="2728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3"/>
          <p:cNvGrpSpPr/>
          <p:nvPr/>
        </p:nvGrpSpPr>
        <p:grpSpPr>
          <a:xfrm>
            <a:off x="3019425" y="1215447"/>
            <a:ext cx="5059191" cy="4536074"/>
            <a:chOff x="2990088" y="1234497"/>
            <a:chExt cx="5059191" cy="4536074"/>
          </a:xfrm>
        </p:grpSpPr>
        <p:pic>
          <p:nvPicPr>
            <p:cNvPr id="20" name="Picture 2"/>
            <p:cNvPicPr>
              <a:picLocks noChangeAspect="1" noChangeArrowheads="1"/>
            </p:cNvPicPr>
            <p:nvPr/>
          </p:nvPicPr>
          <p:blipFill>
            <a:blip r:embed="rId4" cstate="print"/>
            <a:srcRect/>
            <a:stretch>
              <a:fillRect/>
            </a:stretch>
          </p:blipFill>
          <p:spPr bwMode="auto">
            <a:xfrm>
              <a:off x="2990088" y="1234497"/>
              <a:ext cx="5059191" cy="4536074"/>
            </a:xfrm>
            <a:prstGeom prst="rect">
              <a:avLst/>
            </a:prstGeom>
            <a:noFill/>
            <a:ln w="9525">
              <a:noFill/>
              <a:miter lim="800000"/>
              <a:headEnd/>
              <a:tailEnd/>
            </a:ln>
          </p:spPr>
        </p:pic>
        <p:sp>
          <p:nvSpPr>
            <p:cNvPr id="21" name="TextBox 20"/>
            <p:cNvSpPr txBox="1"/>
            <p:nvPr/>
          </p:nvSpPr>
          <p:spPr>
            <a:xfrm>
              <a:off x="5279812" y="1748663"/>
              <a:ext cx="447558" cy="246221"/>
            </a:xfrm>
            <a:prstGeom prst="rect">
              <a:avLst/>
            </a:prstGeom>
            <a:noFill/>
          </p:spPr>
          <p:txBody>
            <a:bodyPr wrap="none" rtlCol="0">
              <a:spAutoFit/>
            </a:bodyPr>
            <a:lstStyle/>
            <a:p>
              <a:r>
                <a:rPr lang="en-US" sz="1000" b="1" dirty="0" smtClean="0"/>
                <a:t>6789</a:t>
              </a:r>
              <a:endParaRPr lang="en-US" sz="1000" b="1" dirty="0"/>
            </a:p>
          </p:txBody>
        </p:sp>
        <p:sp>
          <p:nvSpPr>
            <p:cNvPr id="22" name="TextBox 21"/>
            <p:cNvSpPr txBox="1"/>
            <p:nvPr/>
          </p:nvSpPr>
          <p:spPr>
            <a:xfrm>
              <a:off x="5276680" y="1942748"/>
              <a:ext cx="942975" cy="246221"/>
            </a:xfrm>
            <a:prstGeom prst="rect">
              <a:avLst/>
            </a:prstGeom>
            <a:noFill/>
          </p:spPr>
          <p:txBody>
            <a:bodyPr wrap="square" rtlCol="0">
              <a:spAutoFit/>
            </a:bodyPr>
            <a:lstStyle/>
            <a:p>
              <a:r>
                <a:rPr lang="en-US" sz="1000" b="1" dirty="0" smtClean="0"/>
                <a:t>OFFICER</a:t>
              </a:r>
              <a:endParaRPr lang="en-US" sz="1000" b="1" dirty="0"/>
            </a:p>
          </p:txBody>
        </p:sp>
        <p:sp>
          <p:nvSpPr>
            <p:cNvPr id="23" name="TextBox 22"/>
            <p:cNvSpPr txBox="1"/>
            <p:nvPr/>
          </p:nvSpPr>
          <p:spPr>
            <a:xfrm>
              <a:off x="4063830" y="3587398"/>
              <a:ext cx="2140120" cy="230832"/>
            </a:xfrm>
            <a:prstGeom prst="rect">
              <a:avLst/>
            </a:prstGeom>
            <a:noFill/>
          </p:spPr>
          <p:txBody>
            <a:bodyPr wrap="square" rtlCol="0">
              <a:spAutoFit/>
            </a:bodyPr>
            <a:lstStyle/>
            <a:p>
              <a:r>
                <a:rPr lang="en-US" sz="900" dirty="0" smtClean="0"/>
                <a:t>O2     OFFICER   EYEM         A   0206  0206</a:t>
              </a:r>
              <a:endParaRPr lang="en-US" sz="900" dirty="0"/>
            </a:p>
          </p:txBody>
        </p:sp>
      </p:grpSp>
      <p:sp>
        <p:nvSpPr>
          <p:cNvPr id="25" name="Right Arrow 24"/>
          <p:cNvSpPr/>
          <p:nvPr/>
        </p:nvSpPr>
        <p:spPr>
          <a:xfrm>
            <a:off x="4256484" y="4010025"/>
            <a:ext cx="570694" cy="2728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0" y="2133600"/>
            <a:ext cx="2209800" cy="646331"/>
          </a:xfrm>
          <a:prstGeom prst="rect">
            <a:avLst/>
          </a:prstGeom>
          <a:noFill/>
        </p:spPr>
        <p:txBody>
          <a:bodyPr wrap="square" rtlCol="0">
            <a:spAutoFit/>
          </a:bodyPr>
          <a:lstStyle/>
          <a:p>
            <a:pPr>
              <a:buFont typeface="Wingdings" pitchFamily="2" charset="2"/>
              <a:buChar char="Ø"/>
            </a:pPr>
            <a:r>
              <a:rPr lang="en-US" sz="1200" dirty="0" smtClean="0"/>
              <a:t>MRO information is automatically entered based off your MOL information</a:t>
            </a:r>
            <a:endParaRPr lang="en-US" sz="1200" dirty="0"/>
          </a:p>
        </p:txBody>
      </p:sp>
      <p:sp>
        <p:nvSpPr>
          <p:cNvPr id="26" name="TextBox 25"/>
          <p:cNvSpPr txBox="1"/>
          <p:nvPr/>
        </p:nvSpPr>
        <p:spPr>
          <a:xfrm>
            <a:off x="0" y="2743200"/>
            <a:ext cx="2209800" cy="830997"/>
          </a:xfrm>
          <a:prstGeom prst="rect">
            <a:avLst/>
          </a:prstGeom>
          <a:noFill/>
        </p:spPr>
        <p:txBody>
          <a:bodyPr wrap="square" rtlCol="0">
            <a:spAutoFit/>
          </a:bodyPr>
          <a:lstStyle/>
          <a:p>
            <a:pPr>
              <a:buFont typeface="Wingdings" pitchFamily="2" charset="2"/>
              <a:buChar char="Ø"/>
            </a:pPr>
            <a:r>
              <a:rPr lang="en-US" sz="1200" dirty="0" smtClean="0"/>
              <a:t> Next you need to enter the RS information</a:t>
            </a:r>
          </a:p>
          <a:p>
            <a:pPr>
              <a:buFont typeface="Wingdings" pitchFamily="2" charset="2"/>
              <a:buChar char="Ø"/>
            </a:pPr>
            <a:r>
              <a:rPr lang="en-US" sz="1200" dirty="0" smtClean="0"/>
              <a:t> Select the “Search for RS” to do this.</a:t>
            </a:r>
            <a:endParaRPr lang="en-US" sz="1200" dirty="0"/>
          </a:p>
        </p:txBody>
      </p:sp>
      <p:sp>
        <p:nvSpPr>
          <p:cNvPr id="27" name="TextBox 26"/>
          <p:cNvSpPr txBox="1"/>
          <p:nvPr/>
        </p:nvSpPr>
        <p:spPr>
          <a:xfrm>
            <a:off x="0" y="3468469"/>
            <a:ext cx="2209800" cy="461665"/>
          </a:xfrm>
          <a:prstGeom prst="rect">
            <a:avLst/>
          </a:prstGeom>
          <a:noFill/>
        </p:spPr>
        <p:txBody>
          <a:bodyPr wrap="square" rtlCol="0">
            <a:spAutoFit/>
          </a:bodyPr>
          <a:lstStyle/>
          <a:p>
            <a:pPr>
              <a:buFont typeface="Wingdings" pitchFamily="2" charset="2"/>
              <a:buChar char="Ø"/>
            </a:pPr>
            <a:r>
              <a:rPr lang="en-US" sz="1200" dirty="0" smtClean="0"/>
              <a:t> This pop-up window will appear</a:t>
            </a:r>
            <a:endParaRPr lang="en-US" sz="1200" dirty="0"/>
          </a:p>
        </p:txBody>
      </p:sp>
      <p:sp>
        <p:nvSpPr>
          <p:cNvPr id="30" name="TextBox 29"/>
          <p:cNvSpPr txBox="1"/>
          <p:nvPr/>
        </p:nvSpPr>
        <p:spPr>
          <a:xfrm>
            <a:off x="0" y="3886200"/>
            <a:ext cx="2209800" cy="276999"/>
          </a:xfrm>
          <a:prstGeom prst="rect">
            <a:avLst/>
          </a:prstGeom>
          <a:noFill/>
        </p:spPr>
        <p:txBody>
          <a:bodyPr wrap="square" rtlCol="0">
            <a:spAutoFit/>
          </a:bodyPr>
          <a:lstStyle/>
          <a:p>
            <a:pPr>
              <a:buFont typeface="Wingdings" pitchFamily="2" charset="2"/>
              <a:buChar char="Ø"/>
            </a:pPr>
            <a:r>
              <a:rPr lang="en-US" sz="1200" dirty="0" smtClean="0"/>
              <a:t> Enter your RS’s last 4</a:t>
            </a:r>
            <a:endParaRPr lang="en-US" sz="1200" dirty="0"/>
          </a:p>
        </p:txBody>
      </p:sp>
      <p:sp>
        <p:nvSpPr>
          <p:cNvPr id="31" name="TextBox 30"/>
          <p:cNvSpPr txBox="1"/>
          <p:nvPr/>
        </p:nvSpPr>
        <p:spPr>
          <a:xfrm>
            <a:off x="0" y="4114800"/>
            <a:ext cx="2209800" cy="276999"/>
          </a:xfrm>
          <a:prstGeom prst="rect">
            <a:avLst/>
          </a:prstGeom>
          <a:noFill/>
        </p:spPr>
        <p:txBody>
          <a:bodyPr wrap="square" rtlCol="0">
            <a:spAutoFit/>
          </a:bodyPr>
          <a:lstStyle/>
          <a:p>
            <a:pPr>
              <a:buFont typeface="Wingdings" pitchFamily="2" charset="2"/>
              <a:buChar char="Ø"/>
            </a:pPr>
            <a:r>
              <a:rPr lang="en-US" sz="1200" dirty="0" smtClean="0"/>
              <a:t> Enter your RS’s last name</a:t>
            </a:r>
            <a:endParaRPr lang="en-US" sz="1200" dirty="0"/>
          </a:p>
        </p:txBody>
      </p:sp>
      <p:sp>
        <p:nvSpPr>
          <p:cNvPr id="32" name="TextBox 31"/>
          <p:cNvSpPr txBox="1"/>
          <p:nvPr/>
        </p:nvSpPr>
        <p:spPr>
          <a:xfrm>
            <a:off x="0" y="4343400"/>
            <a:ext cx="2209800" cy="276999"/>
          </a:xfrm>
          <a:prstGeom prst="rect">
            <a:avLst/>
          </a:prstGeom>
          <a:noFill/>
        </p:spPr>
        <p:txBody>
          <a:bodyPr wrap="square" rtlCol="0">
            <a:spAutoFit/>
          </a:bodyPr>
          <a:lstStyle/>
          <a:p>
            <a:pPr>
              <a:buFont typeface="Wingdings" pitchFamily="2" charset="2"/>
              <a:buChar char="Ø"/>
            </a:pPr>
            <a:r>
              <a:rPr lang="en-US" sz="1200" dirty="0" smtClean="0"/>
              <a:t> Hit the “Search” button</a:t>
            </a:r>
            <a:endParaRPr lang="en-US" sz="1200" dirty="0"/>
          </a:p>
        </p:txBody>
      </p:sp>
      <p:sp>
        <p:nvSpPr>
          <p:cNvPr id="33" name="TextBox 32"/>
          <p:cNvSpPr txBox="1"/>
          <p:nvPr/>
        </p:nvSpPr>
        <p:spPr>
          <a:xfrm>
            <a:off x="0" y="4567535"/>
            <a:ext cx="2209800" cy="461665"/>
          </a:xfrm>
          <a:prstGeom prst="rect">
            <a:avLst/>
          </a:prstGeom>
          <a:noFill/>
        </p:spPr>
        <p:txBody>
          <a:bodyPr wrap="square" rtlCol="0">
            <a:spAutoFit/>
          </a:bodyPr>
          <a:lstStyle/>
          <a:p>
            <a:pPr>
              <a:buFont typeface="Wingdings" pitchFamily="2" charset="2"/>
              <a:buChar char="Ø"/>
            </a:pPr>
            <a:r>
              <a:rPr lang="en-US" sz="1200" dirty="0" smtClean="0"/>
              <a:t> The pop-up will populate with the RS’s information</a:t>
            </a:r>
            <a:endParaRPr lang="en-US" sz="1200" dirty="0"/>
          </a:p>
        </p:txBody>
      </p:sp>
      <p:sp>
        <p:nvSpPr>
          <p:cNvPr id="34" name="TextBox 33"/>
          <p:cNvSpPr txBox="1"/>
          <p:nvPr/>
        </p:nvSpPr>
        <p:spPr>
          <a:xfrm>
            <a:off x="0" y="4948535"/>
            <a:ext cx="2209800" cy="646331"/>
          </a:xfrm>
          <a:prstGeom prst="rect">
            <a:avLst/>
          </a:prstGeom>
          <a:noFill/>
        </p:spPr>
        <p:txBody>
          <a:bodyPr wrap="square" rtlCol="0">
            <a:spAutoFit/>
          </a:bodyPr>
          <a:lstStyle/>
          <a:p>
            <a:pPr>
              <a:buFont typeface="Wingdings" pitchFamily="2" charset="2"/>
              <a:buChar char="Ø"/>
            </a:pPr>
            <a:r>
              <a:rPr lang="en-US" sz="1200" dirty="0" smtClean="0"/>
              <a:t> Make sure the name is yellow (this means it is selected) and click “Select”</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 presetClass="entr" presetSubtype="3"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1+#ppt_w/2"/>
                                          </p:val>
                                        </p:tav>
                                        <p:tav tm="100000">
                                          <p:val>
                                            <p:strVal val="#ppt_x"/>
                                          </p:val>
                                        </p:tav>
                                      </p:tavLst>
                                    </p:anim>
                                    <p:anim calcmode="lin" valueType="num">
                                      <p:cBhvr additive="base">
                                        <p:cTn id="11"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0"/>
                            </p:stCondLst>
                            <p:childTnLst>
                              <p:par>
                                <p:cTn id="17" presetID="13" presetClass="entr" presetSubtype="16"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plus(i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par>
                          <p:cTn id="24" fill="hold">
                            <p:stCondLst>
                              <p:cond delay="0"/>
                            </p:stCondLst>
                            <p:childTnLst>
                              <p:par>
                                <p:cTn id="25" presetID="6" presetClass="entr" presetSubtype="16"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par>
                          <p:cTn id="32" fill="hold">
                            <p:stCondLst>
                              <p:cond delay="0"/>
                            </p:stCondLst>
                            <p:childTnLst>
                              <p:par>
                                <p:cTn id="33" presetID="6" presetClass="entr" presetSubtype="16" fill="hold" grpId="0" nodeType="afterEffect">
                                  <p:stCondLst>
                                    <p:cond delay="50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par>
                          <p:cTn id="40" fill="hold">
                            <p:stCondLst>
                              <p:cond delay="0"/>
                            </p:stCondLst>
                            <p:childTnLst>
                              <p:par>
                                <p:cTn id="41" presetID="2" presetClass="entr" presetSubtype="8" fill="hold" grpId="0" nodeType="afterEffect">
                                  <p:stCondLst>
                                    <p:cond delay="5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par>
                          <p:cTn id="49" fill="hold">
                            <p:stCondLst>
                              <p:cond delay="0"/>
                            </p:stCondLst>
                            <p:childTnLst>
                              <p:par>
                                <p:cTn id="50" presetID="22" presetClass="entr" presetSubtype="1" fill="hold" nodeType="afterEffect">
                                  <p:stCondLst>
                                    <p:cond delay="30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par>
                          <p:cTn id="57" fill="hold">
                            <p:stCondLst>
                              <p:cond delay="0"/>
                            </p:stCondLst>
                            <p:childTnLst>
                              <p:par>
                                <p:cTn id="58" presetID="2" presetClass="entr" presetSubtype="8" fill="hold" grpId="0" nodeType="afterEffect">
                                  <p:stCondLst>
                                    <p:cond delay="30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0-#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animBg="1"/>
      <p:bldP spid="25" grpId="0" animBg="1"/>
      <p:bldP spid="26" grpId="0"/>
      <p:bldP spid="27"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233613" y="1438275"/>
            <a:ext cx="6600825" cy="5086350"/>
            <a:chOff x="2205038" y="1514475"/>
            <a:chExt cx="6600825" cy="5086350"/>
          </a:xfrm>
        </p:grpSpPr>
        <p:pic>
          <p:nvPicPr>
            <p:cNvPr id="24" name="Picture 23"/>
            <p:cNvPicPr>
              <a:picLocks noChangeAspect="1" noChangeArrowheads="1"/>
            </p:cNvPicPr>
            <p:nvPr/>
          </p:nvPicPr>
          <p:blipFill>
            <a:blip r:embed="rId2" cstate="print"/>
            <a:srcRect/>
            <a:stretch>
              <a:fillRect/>
            </a:stretch>
          </p:blipFill>
          <p:spPr bwMode="auto">
            <a:xfrm>
              <a:off x="2205038" y="1514475"/>
              <a:ext cx="6600825" cy="5086350"/>
            </a:xfrm>
            <a:prstGeom prst="rect">
              <a:avLst/>
            </a:prstGeom>
            <a:ln>
              <a:solidFill>
                <a:schemeClr val="tx1"/>
              </a:solidFill>
            </a:ln>
            <a:effectLst>
              <a:outerShdw blurRad="292100" dist="139700" dir="2700000" algn="tl" rotWithShape="0">
                <a:srgbClr val="333333">
                  <a:alpha val="65000"/>
                </a:srgbClr>
              </a:outerShdw>
            </a:effectLst>
          </p:spPr>
        </p:pic>
        <p:sp>
          <p:nvSpPr>
            <p:cNvPr id="25" name="TextBox 24"/>
            <p:cNvSpPr txBox="1"/>
            <p:nvPr/>
          </p:nvSpPr>
          <p:spPr>
            <a:xfrm>
              <a:off x="2912268" y="3898107"/>
              <a:ext cx="383438" cy="200055"/>
            </a:xfrm>
            <a:prstGeom prst="rect">
              <a:avLst/>
            </a:prstGeom>
            <a:noFill/>
          </p:spPr>
          <p:txBody>
            <a:bodyPr wrap="none" rtlCol="0">
              <a:spAutoFit/>
            </a:bodyPr>
            <a:lstStyle/>
            <a:p>
              <a:r>
                <a:rPr lang="en-US" sz="700" b="1" dirty="0" smtClean="0">
                  <a:latin typeface="Arial" pitchFamily="34" charset="0"/>
                  <a:cs typeface="Arial" pitchFamily="34" charset="0"/>
                </a:rPr>
                <a:t>1234</a:t>
              </a:r>
              <a:endParaRPr lang="en-US" sz="700" b="1" dirty="0">
                <a:latin typeface="Arial" pitchFamily="34" charset="0"/>
                <a:cs typeface="Arial" pitchFamily="34" charset="0"/>
              </a:endParaRPr>
            </a:p>
          </p:txBody>
        </p:sp>
        <p:sp>
          <p:nvSpPr>
            <p:cNvPr id="26" name="TextBox 25"/>
            <p:cNvSpPr txBox="1"/>
            <p:nvPr/>
          </p:nvSpPr>
          <p:spPr>
            <a:xfrm>
              <a:off x="6015038" y="3902871"/>
              <a:ext cx="689612" cy="200055"/>
            </a:xfrm>
            <a:prstGeom prst="rect">
              <a:avLst/>
            </a:prstGeom>
            <a:noFill/>
          </p:spPr>
          <p:txBody>
            <a:bodyPr wrap="none" rtlCol="0">
              <a:spAutoFit/>
            </a:bodyPr>
            <a:lstStyle/>
            <a:p>
              <a:r>
                <a:rPr lang="en-US" sz="700" b="1" dirty="0" smtClean="0">
                  <a:latin typeface="Arial" pitchFamily="34" charset="0"/>
                  <a:cs typeface="Arial" pitchFamily="34" charset="0"/>
                </a:rPr>
                <a:t>ROCKSTAR</a:t>
              </a:r>
              <a:endParaRPr lang="en-US" sz="700" b="1" dirty="0">
                <a:latin typeface="Arial" pitchFamily="34" charset="0"/>
                <a:cs typeface="Arial" pitchFamily="34" charset="0"/>
              </a:endParaRPr>
            </a:p>
          </p:txBody>
        </p:sp>
      </p:grpSp>
      <p:sp>
        <p:nvSpPr>
          <p:cNvPr id="4"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MROW</a:t>
            </a:r>
          </a:p>
        </p:txBody>
      </p:sp>
      <p:sp>
        <p:nvSpPr>
          <p:cNvPr id="6" name="TextBox 5"/>
          <p:cNvSpPr txBox="1"/>
          <p:nvPr/>
        </p:nvSpPr>
        <p:spPr>
          <a:xfrm>
            <a:off x="6967903" y="5105082"/>
            <a:ext cx="1095172" cy="215444"/>
          </a:xfrm>
          <a:prstGeom prst="rect">
            <a:avLst/>
          </a:prstGeom>
          <a:noFill/>
        </p:spPr>
        <p:txBody>
          <a:bodyPr wrap="none" rtlCol="0">
            <a:spAutoFit/>
          </a:bodyPr>
          <a:lstStyle/>
          <a:p>
            <a:r>
              <a:rPr lang="en-US" sz="800" dirty="0" smtClean="0"/>
              <a:t>6789                OFFICER</a:t>
            </a:r>
            <a:endParaRPr lang="en-US" sz="800" dirty="0"/>
          </a:p>
        </p:txBody>
      </p:sp>
      <p:sp>
        <p:nvSpPr>
          <p:cNvPr id="8" name="Rounded Rectangle 7"/>
          <p:cNvSpPr/>
          <p:nvPr/>
        </p:nvSpPr>
        <p:spPr>
          <a:xfrm>
            <a:off x="4334300" y="4385674"/>
            <a:ext cx="2288462" cy="10943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635463" y="4385675"/>
            <a:ext cx="2186132" cy="10943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365527" y="5734563"/>
            <a:ext cx="6437462" cy="5674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2096869"/>
            <a:ext cx="2209800" cy="646331"/>
          </a:xfrm>
          <a:prstGeom prst="rect">
            <a:avLst/>
          </a:prstGeom>
          <a:noFill/>
        </p:spPr>
        <p:txBody>
          <a:bodyPr wrap="square" rtlCol="0">
            <a:spAutoFit/>
          </a:bodyPr>
          <a:lstStyle/>
          <a:p>
            <a:pPr>
              <a:buFont typeface="Wingdings" pitchFamily="2" charset="2"/>
              <a:buChar char="Ø"/>
            </a:pPr>
            <a:r>
              <a:rPr lang="en-US" sz="1200" dirty="0" smtClean="0"/>
              <a:t> Now your information and your RS’s information are entered in APES</a:t>
            </a:r>
            <a:endParaRPr lang="en-US" sz="1200" dirty="0"/>
          </a:p>
        </p:txBody>
      </p:sp>
      <p:sp>
        <p:nvSpPr>
          <p:cNvPr id="15" name="TextBox 14"/>
          <p:cNvSpPr txBox="1"/>
          <p:nvPr/>
        </p:nvSpPr>
        <p:spPr>
          <a:xfrm>
            <a:off x="0" y="2761862"/>
            <a:ext cx="2209800" cy="461665"/>
          </a:xfrm>
          <a:prstGeom prst="rect">
            <a:avLst/>
          </a:prstGeom>
          <a:noFill/>
        </p:spPr>
        <p:txBody>
          <a:bodyPr wrap="square" rtlCol="0">
            <a:spAutoFit/>
          </a:bodyPr>
          <a:lstStyle/>
          <a:p>
            <a:pPr>
              <a:buFont typeface="Wingdings" pitchFamily="2" charset="2"/>
              <a:buChar char="Ø"/>
            </a:pPr>
            <a:r>
              <a:rPr lang="en-US" sz="1200" dirty="0" smtClean="0"/>
              <a:t> Next you need to enter the occasion (OC) and dates.</a:t>
            </a:r>
          </a:p>
        </p:txBody>
      </p:sp>
      <p:sp>
        <p:nvSpPr>
          <p:cNvPr id="16" name="Rectangle 15"/>
          <p:cNvSpPr/>
          <p:nvPr/>
        </p:nvSpPr>
        <p:spPr>
          <a:xfrm>
            <a:off x="0" y="3886200"/>
            <a:ext cx="2209800" cy="461665"/>
          </a:xfrm>
          <a:prstGeom prst="rect">
            <a:avLst/>
          </a:prstGeom>
        </p:spPr>
        <p:txBody>
          <a:bodyPr wrap="square">
            <a:spAutoFit/>
          </a:bodyPr>
          <a:lstStyle/>
          <a:p>
            <a:pPr>
              <a:buFont typeface="Wingdings" pitchFamily="2" charset="2"/>
              <a:buChar char="Ø"/>
            </a:pPr>
            <a:r>
              <a:rPr lang="en-US" sz="1200" dirty="0" smtClean="0"/>
              <a:t> Pick the From and To dates from the calendar options</a:t>
            </a:r>
            <a:endParaRPr lang="en-US" sz="1200" dirty="0"/>
          </a:p>
        </p:txBody>
      </p:sp>
      <p:sp>
        <p:nvSpPr>
          <p:cNvPr id="17" name="Rectangle 16"/>
          <p:cNvSpPr/>
          <p:nvPr/>
        </p:nvSpPr>
        <p:spPr>
          <a:xfrm>
            <a:off x="1" y="3334138"/>
            <a:ext cx="2209800" cy="461665"/>
          </a:xfrm>
          <a:prstGeom prst="rect">
            <a:avLst/>
          </a:prstGeom>
        </p:spPr>
        <p:txBody>
          <a:bodyPr wrap="square">
            <a:spAutoFit/>
          </a:bodyPr>
          <a:lstStyle/>
          <a:p>
            <a:pPr>
              <a:buFont typeface="Wingdings" pitchFamily="2" charset="2"/>
              <a:buChar char="Ø"/>
            </a:pPr>
            <a:r>
              <a:rPr lang="en-US" sz="1200" dirty="0" smtClean="0"/>
              <a:t> Pick the OC from the drop down</a:t>
            </a:r>
          </a:p>
        </p:txBody>
      </p:sp>
      <p:sp>
        <p:nvSpPr>
          <p:cNvPr id="18" name="Rounded Rectangle 17"/>
          <p:cNvSpPr/>
          <p:nvPr/>
        </p:nvSpPr>
        <p:spPr>
          <a:xfrm>
            <a:off x="2476652" y="5877438"/>
            <a:ext cx="999714" cy="278887"/>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794402" y="5877438"/>
            <a:ext cx="749148" cy="278887"/>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620027" y="5874263"/>
            <a:ext cx="698348" cy="278887"/>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3754112">
            <a:off x="2911152" y="5682343"/>
            <a:ext cx="373224" cy="195943"/>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cstate="print"/>
          <a:srcRect/>
          <a:stretch>
            <a:fillRect/>
          </a:stretch>
        </p:blipFill>
        <p:spPr bwMode="auto">
          <a:xfrm>
            <a:off x="2873537" y="4416102"/>
            <a:ext cx="485775" cy="2019300"/>
          </a:xfrm>
          <a:prstGeom prst="rect">
            <a:avLst/>
          </a:prstGeom>
          <a:ln>
            <a:solidFill>
              <a:schemeClr val="tx1"/>
            </a:solidFill>
          </a:ln>
          <a:effectLst>
            <a:outerShdw blurRad="292100" dist="139700" dir="2700000" algn="tl" rotWithShape="0">
              <a:srgbClr val="333333">
                <a:alpha val="65000"/>
              </a:srgbClr>
            </a:outerShdw>
          </a:effectLst>
        </p:spPr>
      </p:pic>
      <p:sp>
        <p:nvSpPr>
          <p:cNvPr id="23" name="Rectangle 22"/>
          <p:cNvSpPr/>
          <p:nvPr/>
        </p:nvSpPr>
        <p:spPr>
          <a:xfrm>
            <a:off x="0" y="4385588"/>
            <a:ext cx="2202024" cy="769441"/>
          </a:xfrm>
          <a:prstGeom prst="rect">
            <a:avLst/>
          </a:prstGeom>
        </p:spPr>
        <p:txBody>
          <a:bodyPr wrap="square">
            <a:spAutoFit/>
          </a:bodyPr>
          <a:lstStyle/>
          <a:p>
            <a:r>
              <a:rPr lang="en-US" sz="1100" b="1" dirty="0" smtClean="0"/>
              <a:t>** I have been unsuccessful when attempting to just enter the date, so be sure to pick them by clicking on the calendar **</a:t>
            </a:r>
            <a:endParaRPr lang="en-US" sz="1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 presetClass="entr" presetSubtype="4"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500" fill="hold"/>
                                        <p:tgtEl>
                                          <p:spTgt spid="10"/>
                                        </p:tgtEl>
                                        <p:attrNameLst>
                                          <p:attrName>ppt_x</p:attrName>
                                        </p:attrNameLst>
                                      </p:cBhvr>
                                      <p:tavLst>
                                        <p:tav tm="0">
                                          <p:val>
                                            <p:strVal val="#ppt_x"/>
                                          </p:val>
                                        </p:tav>
                                        <p:tav tm="100000">
                                          <p:val>
                                            <p:strVal val="#ppt_x"/>
                                          </p:val>
                                        </p:tav>
                                      </p:tavLst>
                                    </p:anim>
                                    <p:anim calcmode="lin" valueType="num">
                                      <p:cBhvr additive="base">
                                        <p:cTn id="10" dur="500" fill="hold"/>
                                        <p:tgtEl>
                                          <p:spTgt spid="10"/>
                                        </p:tgtEl>
                                        <p:attrNameLst>
                                          <p:attrName>ppt_y</p:attrName>
                                        </p:attrNameLst>
                                      </p:cBhvr>
                                      <p:tavLst>
                                        <p:tav tm="0">
                                          <p:val>
                                            <p:strVal val="1+#ppt_h/2"/>
                                          </p:val>
                                        </p:tav>
                                        <p:tav tm="100000">
                                          <p:val>
                                            <p:strVal val="#ppt_y"/>
                                          </p:val>
                                        </p:tav>
                                      </p:tavLst>
                                    </p:anim>
                                  </p:childTnLst>
                                </p:cTn>
                              </p:par>
                              <p:par>
                                <p:cTn id="11" presetID="1" presetClass="exit"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0"/>
                            </p:stCondLst>
                            <p:childTnLst>
                              <p:par>
                                <p:cTn id="20" presetID="2" presetClass="entr" presetSubtype="4" fill="hold" grpId="0" nodeType="afterEffect">
                                  <p:stCondLst>
                                    <p:cond delay="3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800"/>
                            </p:stCondLst>
                            <p:childTnLst>
                              <p:par>
                                <p:cTn id="25" presetID="2" presetClass="entr" presetSubtype="9" fill="hold" grpId="0" nodeType="afterEffect">
                                  <p:stCondLst>
                                    <p:cond delay="5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par>
                          <p:cTn id="29" fill="hold">
                            <p:stCondLst>
                              <p:cond delay="1800"/>
                            </p:stCondLst>
                            <p:childTnLst>
                              <p:par>
                                <p:cTn id="30" presetID="1" presetClass="exit" presetSubtype="0" fill="hold" grpId="1" nodeType="afterEffect">
                                  <p:stCondLst>
                                    <p:cond delay="500"/>
                                  </p:stCondLst>
                                  <p:childTnLst>
                                    <p:set>
                                      <p:cBhvr>
                                        <p:cTn id="31" dur="1" fill="hold">
                                          <p:stCondLst>
                                            <p:cond delay="0"/>
                                          </p:stCondLst>
                                        </p:cTn>
                                        <p:tgtEl>
                                          <p:spTgt spid="22"/>
                                        </p:tgtEl>
                                        <p:attrNameLst>
                                          <p:attrName>style.visibility</p:attrName>
                                        </p:attrNameLst>
                                      </p:cBhvr>
                                      <p:to>
                                        <p:strVal val="hidden"/>
                                      </p:to>
                                    </p:set>
                                  </p:childTnLst>
                                </p:cTn>
                              </p:par>
                            </p:childTnLst>
                          </p:cTn>
                        </p:par>
                        <p:par>
                          <p:cTn id="32" fill="hold">
                            <p:stCondLst>
                              <p:cond delay="2300"/>
                            </p:stCondLst>
                            <p:childTnLst>
                              <p:par>
                                <p:cTn id="33" presetID="20" presetClass="entr" presetSubtype="0" fill="hold" nodeType="afterEffect">
                                  <p:stCondLst>
                                    <p:cond delay="300"/>
                                  </p:stCondLst>
                                  <p:childTnLst>
                                    <p:set>
                                      <p:cBhvr>
                                        <p:cTn id="34" dur="1" fill="hold">
                                          <p:stCondLst>
                                            <p:cond delay="0"/>
                                          </p:stCondLst>
                                        </p:cTn>
                                        <p:tgtEl>
                                          <p:spTgt spid="1028"/>
                                        </p:tgtEl>
                                        <p:attrNameLst>
                                          <p:attrName>style.visibility</p:attrName>
                                        </p:attrNameLst>
                                      </p:cBhvr>
                                      <p:to>
                                        <p:strVal val="visible"/>
                                      </p:to>
                                    </p:set>
                                    <p:animEffect transition="in" filter="wedge">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8"/>
                                        </p:tgtEl>
                                        <p:attrNameLst>
                                          <p:attrName>style.visibility</p:attrName>
                                        </p:attrNameLst>
                                      </p:cBhvr>
                                      <p:to>
                                        <p:strVal val="hidden"/>
                                      </p:to>
                                    </p:set>
                                  </p:childTnLst>
                                </p:cTn>
                              </p:par>
                            </p:childTnLst>
                          </p:cTn>
                        </p:par>
                        <p:par>
                          <p:cTn id="42" fill="hold">
                            <p:stCondLst>
                              <p:cond delay="0"/>
                            </p:stCondLst>
                            <p:childTnLst>
                              <p:par>
                                <p:cTn id="43" presetID="1" presetClass="entr" presetSubtype="0" fill="hold" grpId="0" nodeType="afterEffect">
                                  <p:stCondLst>
                                    <p:cond delay="500"/>
                                  </p:stCondLst>
                                  <p:childTnLst>
                                    <p:set>
                                      <p:cBhvr>
                                        <p:cTn id="44" dur="1" fill="hold">
                                          <p:stCondLst>
                                            <p:cond delay="0"/>
                                          </p:stCondLst>
                                        </p:cTn>
                                        <p:tgtEl>
                                          <p:spTgt spid="16"/>
                                        </p:tgtEl>
                                        <p:attrNameLst>
                                          <p:attrName>style.visibility</p:attrName>
                                        </p:attrNameLst>
                                      </p:cBhvr>
                                      <p:to>
                                        <p:strVal val="visible"/>
                                      </p:to>
                                    </p:set>
                                  </p:childTnLst>
                                </p:cTn>
                              </p:par>
                            </p:childTnLst>
                          </p:cTn>
                        </p:par>
                        <p:par>
                          <p:cTn id="45" fill="hold">
                            <p:stCondLst>
                              <p:cond delay="500"/>
                            </p:stCondLst>
                            <p:childTnLst>
                              <p:par>
                                <p:cTn id="46" presetID="2" presetClass="entr" presetSubtype="4" fill="hold" grpId="0" nodeType="afterEffect">
                                  <p:stCondLst>
                                    <p:cond delay="5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1" presetClass="entr" presetSubtype="0" fill="hold" grpId="0" nodeType="afterEffect">
                                  <p:stCondLst>
                                    <p:cond delay="200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p:bldP spid="16" grpId="0"/>
      <p:bldP spid="17" grpId="0"/>
      <p:bldP spid="18" grpId="0" animBg="1"/>
      <p:bldP spid="18" grpId="1" animBg="1"/>
      <p:bldP spid="19" grpId="0" animBg="1"/>
      <p:bldP spid="20" grpId="0" animBg="1"/>
      <p:bldP spid="22" grpId="0" animBg="1"/>
      <p:bldP spid="22" grpId="1"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169670" y="1600200"/>
            <a:ext cx="6873745" cy="4665313"/>
          </a:xfrm>
          <a:prstGeom prst="rect">
            <a:avLst/>
          </a:prstGeom>
          <a:ln>
            <a:solidFill>
              <a:schemeClr val="tx1"/>
            </a:solidFill>
          </a:ln>
          <a:effectLst>
            <a:outerShdw blurRad="292100" dist="139700" dir="2700000" algn="tl" rotWithShape="0">
              <a:srgbClr val="333333">
                <a:alpha val="65000"/>
              </a:srgbClr>
            </a:outerShdw>
          </a:effectLst>
        </p:spPr>
      </p:pic>
      <p:sp>
        <p:nvSpPr>
          <p:cNvPr id="4"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MROW</a:t>
            </a:r>
          </a:p>
        </p:txBody>
      </p:sp>
      <p:sp>
        <p:nvSpPr>
          <p:cNvPr id="5" name="TextBox 4"/>
          <p:cNvSpPr txBox="1"/>
          <p:nvPr/>
        </p:nvSpPr>
        <p:spPr>
          <a:xfrm>
            <a:off x="0" y="2096869"/>
            <a:ext cx="2209800" cy="830997"/>
          </a:xfrm>
          <a:prstGeom prst="rect">
            <a:avLst/>
          </a:prstGeom>
          <a:noFill/>
        </p:spPr>
        <p:txBody>
          <a:bodyPr wrap="square" rtlCol="0">
            <a:spAutoFit/>
          </a:bodyPr>
          <a:lstStyle/>
          <a:p>
            <a:pPr>
              <a:buFont typeface="Wingdings" pitchFamily="2" charset="2"/>
              <a:buChar char="Ø"/>
            </a:pPr>
            <a:r>
              <a:rPr lang="en-US" sz="1200" dirty="0" smtClean="0"/>
              <a:t> Information from MCTFS and the information you just selected is automatically filled in your new MRO Worksheet</a:t>
            </a:r>
            <a:endParaRPr lang="en-US" sz="1200" dirty="0"/>
          </a:p>
        </p:txBody>
      </p:sp>
      <p:sp>
        <p:nvSpPr>
          <p:cNvPr id="6" name="TextBox 5"/>
          <p:cNvSpPr txBox="1"/>
          <p:nvPr/>
        </p:nvSpPr>
        <p:spPr>
          <a:xfrm>
            <a:off x="0" y="3217128"/>
            <a:ext cx="2209800" cy="830997"/>
          </a:xfrm>
          <a:prstGeom prst="rect">
            <a:avLst/>
          </a:prstGeom>
          <a:noFill/>
        </p:spPr>
        <p:txBody>
          <a:bodyPr wrap="square" rtlCol="0">
            <a:spAutoFit/>
          </a:bodyPr>
          <a:lstStyle/>
          <a:p>
            <a:pPr>
              <a:buFont typeface="Wingdings" pitchFamily="2" charset="2"/>
              <a:buChar char="Ø"/>
            </a:pPr>
            <a:r>
              <a:rPr lang="en-US" sz="1200" dirty="0" smtClean="0"/>
              <a:t> Certain fields are highlighted for you to fill in, but there are others that also need your attention</a:t>
            </a:r>
            <a:endParaRPr lang="en-US" sz="1200" dirty="0"/>
          </a:p>
        </p:txBody>
      </p:sp>
      <p:sp>
        <p:nvSpPr>
          <p:cNvPr id="7" name="Rectangle 6"/>
          <p:cNvSpPr/>
          <p:nvPr/>
        </p:nvSpPr>
        <p:spPr>
          <a:xfrm>
            <a:off x="3858013" y="3607398"/>
            <a:ext cx="1109663" cy="2145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63074" y="3890768"/>
            <a:ext cx="1561713" cy="5953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24604" y="5126638"/>
            <a:ext cx="823914" cy="4333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3755" y="5126638"/>
            <a:ext cx="1768876" cy="4333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96413" y="5140925"/>
            <a:ext cx="978306" cy="2095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MROW</a:t>
            </a:r>
          </a:p>
        </p:txBody>
      </p:sp>
      <p:pic>
        <p:nvPicPr>
          <p:cNvPr id="3074" name="Picture 2"/>
          <p:cNvPicPr>
            <a:picLocks noChangeAspect="1" noChangeArrowheads="1"/>
          </p:cNvPicPr>
          <p:nvPr/>
        </p:nvPicPr>
        <p:blipFill>
          <a:blip r:embed="rId2" cstate="print"/>
          <a:srcRect/>
          <a:stretch>
            <a:fillRect/>
          </a:stretch>
        </p:blipFill>
        <p:spPr bwMode="auto">
          <a:xfrm>
            <a:off x="2667000" y="1828800"/>
            <a:ext cx="6349833" cy="4361347"/>
          </a:xfrm>
          <a:prstGeom prst="rect">
            <a:avLst/>
          </a:prstGeom>
          <a:ln>
            <a:solidFill>
              <a:schemeClr val="tx1"/>
            </a:solidFill>
          </a:ln>
          <a:effectLst>
            <a:outerShdw blurRad="292100" dist="139700" dir="2700000" algn="tl" rotWithShape="0">
              <a:srgbClr val="333333">
                <a:alpha val="65000"/>
              </a:srgbClr>
            </a:outerShdw>
          </a:effectLst>
        </p:spPr>
      </p:pic>
      <p:sp>
        <p:nvSpPr>
          <p:cNvPr id="4" name="Rectangle 3"/>
          <p:cNvSpPr/>
          <p:nvPr/>
        </p:nvSpPr>
        <p:spPr>
          <a:xfrm>
            <a:off x="6863544" y="3010728"/>
            <a:ext cx="1002676" cy="2182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600200"/>
            <a:ext cx="2667000" cy="830997"/>
          </a:xfrm>
          <a:prstGeom prst="rect">
            <a:avLst/>
          </a:prstGeom>
          <a:noFill/>
        </p:spPr>
        <p:txBody>
          <a:bodyPr wrap="square" rtlCol="0">
            <a:spAutoFit/>
          </a:bodyPr>
          <a:lstStyle/>
          <a:p>
            <a:pPr>
              <a:buFont typeface="Wingdings" pitchFamily="2" charset="2"/>
              <a:buChar char="Ø"/>
            </a:pPr>
            <a:r>
              <a:rPr lang="en-US" sz="1200" dirty="0" smtClean="0"/>
              <a:t> Now that your personal information, dates, and scores have been entered, there are a few more administrative portions needing attention.</a:t>
            </a:r>
            <a:endParaRPr lang="en-US" sz="1200" dirty="0"/>
          </a:p>
        </p:txBody>
      </p:sp>
      <p:sp>
        <p:nvSpPr>
          <p:cNvPr id="6" name="Rectangle 5"/>
          <p:cNvSpPr/>
          <p:nvPr/>
        </p:nvSpPr>
        <p:spPr>
          <a:xfrm>
            <a:off x="3562350" y="2645568"/>
            <a:ext cx="1765430" cy="7899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a:stretch>
            <a:fillRect/>
          </a:stretch>
        </p:blipFill>
        <p:spPr bwMode="auto">
          <a:xfrm>
            <a:off x="6905625" y="3100389"/>
            <a:ext cx="738186" cy="80897"/>
          </a:xfrm>
          <a:prstGeom prst="rect">
            <a:avLst/>
          </a:prstGeom>
          <a:noFill/>
          <a:ln w="9525">
            <a:noFill/>
            <a:miter lim="800000"/>
            <a:headEnd/>
            <a:tailEnd/>
          </a:ln>
        </p:spPr>
      </p:pic>
      <p:sp>
        <p:nvSpPr>
          <p:cNvPr id="7" name="TextBox 6"/>
          <p:cNvSpPr txBox="1"/>
          <p:nvPr/>
        </p:nvSpPr>
        <p:spPr>
          <a:xfrm>
            <a:off x="0" y="2999601"/>
            <a:ext cx="2667000" cy="276999"/>
          </a:xfrm>
          <a:prstGeom prst="rect">
            <a:avLst/>
          </a:prstGeom>
          <a:noFill/>
        </p:spPr>
        <p:txBody>
          <a:bodyPr wrap="square" rtlCol="0">
            <a:spAutoFit/>
          </a:bodyPr>
          <a:lstStyle/>
          <a:p>
            <a:pPr>
              <a:buFont typeface="Wingdings" pitchFamily="2" charset="2"/>
              <a:buChar char="Ø"/>
            </a:pPr>
            <a:r>
              <a:rPr lang="en-US" sz="1200" dirty="0" smtClean="0"/>
              <a:t> Duty Preferences are next.</a:t>
            </a:r>
          </a:p>
        </p:txBody>
      </p:sp>
      <p:sp>
        <p:nvSpPr>
          <p:cNvPr id="10" name="Rectangle 9"/>
          <p:cNvSpPr/>
          <p:nvPr/>
        </p:nvSpPr>
        <p:spPr>
          <a:xfrm>
            <a:off x="152400" y="3276600"/>
            <a:ext cx="2667000" cy="707886"/>
          </a:xfrm>
          <a:prstGeom prst="rect">
            <a:avLst/>
          </a:prstGeom>
        </p:spPr>
        <p:txBody>
          <a:bodyPr wrap="square">
            <a:spAutoFit/>
          </a:bodyPr>
          <a:lstStyle/>
          <a:p>
            <a:pPr>
              <a:buFont typeface="Wingdings" pitchFamily="2" charset="2"/>
              <a:buChar char="Ø"/>
            </a:pPr>
            <a:r>
              <a:rPr lang="en-US" sz="1000" dirty="0" smtClean="0"/>
              <a:t> Yes, they seem arbitrary since the monitor assigns duty stations, but it is good to still have this filled in – BLANKS LOOK BAD and perception is key!</a:t>
            </a:r>
            <a:endParaRPr lang="en-US" sz="1000" dirty="0"/>
          </a:p>
        </p:txBody>
      </p:sp>
      <p:sp>
        <p:nvSpPr>
          <p:cNvPr id="12" name="TextBox 11"/>
          <p:cNvSpPr txBox="1"/>
          <p:nvPr/>
        </p:nvSpPr>
        <p:spPr>
          <a:xfrm>
            <a:off x="0" y="4045612"/>
            <a:ext cx="2667000" cy="984885"/>
          </a:xfrm>
          <a:prstGeom prst="rect">
            <a:avLst/>
          </a:prstGeom>
          <a:noFill/>
        </p:spPr>
        <p:txBody>
          <a:bodyPr wrap="square" rtlCol="0">
            <a:spAutoFit/>
          </a:bodyPr>
          <a:lstStyle/>
          <a:p>
            <a:pPr>
              <a:buFont typeface="Wingdings" pitchFamily="2" charset="2"/>
              <a:buChar char="Ø"/>
            </a:pPr>
            <a:r>
              <a:rPr lang="en-US" sz="1200" dirty="0" smtClean="0"/>
              <a:t> Duty Codes and Descriptive Titles are available from MCTFSCODESMAN (MCO P1080.20M).</a:t>
            </a:r>
          </a:p>
          <a:p>
            <a:pPr>
              <a:buFont typeface="Wingdings" pitchFamily="2" charset="2"/>
              <a:buChar char="Ø"/>
            </a:pPr>
            <a:endParaRPr lang="en-US" sz="1200" dirty="0" smtClean="0"/>
          </a:p>
          <a:p>
            <a:r>
              <a:rPr lang="en-US" sz="1000" u="sng" dirty="0" smtClean="0">
                <a:hlinkClick r:id="rId4"/>
              </a:rPr>
              <a:t>https://tfdw-web.manpower.usmc.mil/lookup/</a:t>
            </a:r>
            <a:endParaRPr lang="en-US" sz="1000" dirty="0" smtClean="0"/>
          </a:p>
        </p:txBody>
      </p:sp>
      <p:sp>
        <p:nvSpPr>
          <p:cNvPr id="13" name="TextBox 12"/>
          <p:cNvSpPr txBox="1"/>
          <p:nvPr/>
        </p:nvSpPr>
        <p:spPr>
          <a:xfrm>
            <a:off x="0" y="2473404"/>
            <a:ext cx="2667000" cy="461665"/>
          </a:xfrm>
          <a:prstGeom prst="rect">
            <a:avLst/>
          </a:prstGeom>
          <a:noFill/>
        </p:spPr>
        <p:txBody>
          <a:bodyPr wrap="square" rtlCol="0">
            <a:spAutoFit/>
          </a:bodyPr>
          <a:lstStyle/>
          <a:p>
            <a:pPr>
              <a:buFont typeface="Wingdings" pitchFamily="2" charset="2"/>
              <a:buChar char="Ø"/>
            </a:pPr>
            <a:r>
              <a:rPr lang="en-US" sz="1200" dirty="0" smtClean="0"/>
              <a:t> Be sure your RS’s “Duty Assignment” is properly annotated</a:t>
            </a:r>
            <a:endParaRPr lang="en-US" sz="1200" dirty="0"/>
          </a:p>
        </p:txBody>
      </p:sp>
      <p:sp>
        <p:nvSpPr>
          <p:cNvPr id="14" name="Rectangle 13"/>
          <p:cNvSpPr/>
          <p:nvPr/>
        </p:nvSpPr>
        <p:spPr>
          <a:xfrm>
            <a:off x="0" y="5241476"/>
            <a:ext cx="2667000" cy="646331"/>
          </a:xfrm>
          <a:prstGeom prst="rect">
            <a:avLst/>
          </a:prstGeom>
        </p:spPr>
        <p:txBody>
          <a:bodyPr wrap="square">
            <a:spAutoFit/>
          </a:bodyPr>
          <a:lstStyle/>
          <a:p>
            <a:pPr>
              <a:buFont typeface="Wingdings" pitchFamily="2" charset="2"/>
              <a:buChar char="Ø"/>
            </a:pPr>
            <a:r>
              <a:rPr lang="en-US" sz="1200" dirty="0" smtClean="0"/>
              <a:t> They are essentially the MCC and Name of the unit you would like to go to in the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8" presetClass="entr" presetSubtype="16"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1000"/>
                                        <p:tgtEl>
                                          <p:spTgt spid="4"/>
                                        </p:tgtEl>
                                      </p:cBhvr>
                                    </p:animEffect>
                                  </p:childTnLst>
                                </p:cTn>
                              </p:par>
                            </p:childTnLst>
                          </p:cTn>
                        </p:par>
                        <p:par>
                          <p:cTn id="11" fill="hold">
                            <p:stCondLst>
                              <p:cond delay="1500"/>
                            </p:stCondLst>
                            <p:childTnLst>
                              <p:par>
                                <p:cTn id="12" presetID="22" presetClass="entr" presetSubtype="8" fill="hold" nodeType="afterEffect">
                                  <p:stCondLst>
                                    <p:cond delay="500"/>
                                  </p:stCondLst>
                                  <p:childTnLst>
                                    <p:set>
                                      <p:cBhvr>
                                        <p:cTn id="13" dur="1" fill="hold">
                                          <p:stCondLst>
                                            <p:cond delay="0"/>
                                          </p:stCondLst>
                                        </p:cTn>
                                        <p:tgtEl>
                                          <p:spTgt spid="3075"/>
                                        </p:tgtEl>
                                        <p:attrNameLst>
                                          <p:attrName>style.visibility</p:attrName>
                                        </p:attrNameLst>
                                      </p:cBhvr>
                                      <p:to>
                                        <p:strVal val="visible"/>
                                      </p:to>
                                    </p:set>
                                    <p:animEffect transition="in" filter="wipe(left)">
                                      <p:cBhvr>
                                        <p:cTn id="14" dur="1000"/>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8" presetClass="entr" presetSubtype="16"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1000"/>
                                        <p:tgtEl>
                                          <p:spTgt spid="6"/>
                                        </p:tgtEl>
                                      </p:cBhvr>
                                    </p:animEffect>
                                  </p:childTnLst>
                                </p:cTn>
                              </p:par>
                            </p:childTnLst>
                          </p:cTn>
                        </p:par>
                        <p:par>
                          <p:cTn id="23" fill="hold">
                            <p:stCondLst>
                              <p:cond delay="1500"/>
                            </p:stCondLst>
                            <p:childTnLst>
                              <p:par>
                                <p:cTn id="24" presetID="22" presetClass="entr" presetSubtype="1" fill="hold" grpId="0" nodeType="afterEffect">
                                  <p:stCondLst>
                                    <p:cond delay="200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4000"/>
                            </p:stCondLst>
                            <p:childTnLst>
                              <p:par>
                                <p:cTn id="28" presetID="22" presetClass="entr" presetSubtype="1" fill="hold" grpId="0" nodeType="afterEffect">
                                  <p:stCondLst>
                                    <p:cond delay="150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2000"/>
                                        <p:tgtEl>
                                          <p:spTgt spid="12"/>
                                        </p:tgtEl>
                                      </p:cBhvr>
                                    </p:animEffect>
                                  </p:childTnLst>
                                </p:cTn>
                              </p:par>
                            </p:childTnLst>
                          </p:cTn>
                        </p:par>
                        <p:par>
                          <p:cTn id="31" fill="hold">
                            <p:stCondLst>
                              <p:cond delay="7500"/>
                            </p:stCondLst>
                            <p:childTnLst>
                              <p:par>
                                <p:cTn id="32" presetID="22" presetClass="entr" presetSubtype="1" fill="hold" grpId="0" nodeType="afterEffect">
                                  <p:stCondLst>
                                    <p:cond delay="150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10"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0200"/>
            <a:ext cx="9144000" cy="1569660"/>
          </a:xfrm>
          <a:prstGeom prst="rect">
            <a:avLst/>
          </a:prstGeom>
        </p:spPr>
        <p:txBody>
          <a:bodyPr wrap="square">
            <a:spAutoFit/>
          </a:bodyPr>
          <a:lstStyle/>
          <a:p>
            <a:pPr fontAlgn="base">
              <a:spcBef>
                <a:spcPct val="0"/>
              </a:spcBef>
              <a:spcAft>
                <a:spcPct val="0"/>
              </a:spcAft>
            </a:pPr>
            <a:r>
              <a:rPr lang="en-US" sz="1200" u="sng" kern="0" dirty="0" smtClean="0"/>
              <a:t>Performance Evaluation System (PES) Manual</a:t>
            </a:r>
            <a:endParaRPr lang="en-US" sz="1200" kern="0" dirty="0" smtClean="0"/>
          </a:p>
          <a:p>
            <a:pPr lvl="0" fontAlgn="base">
              <a:spcBef>
                <a:spcPct val="0"/>
              </a:spcBef>
              <a:spcAft>
                <a:spcPct val="0"/>
              </a:spcAft>
            </a:pPr>
            <a:r>
              <a:rPr lang="en-US" sz="1200" kern="0" dirty="0" smtClean="0"/>
              <a:t>MCO P1610.7F W CH 1</a:t>
            </a:r>
          </a:p>
          <a:p>
            <a:pPr lvl="0" fontAlgn="base">
              <a:spcBef>
                <a:spcPct val="0"/>
              </a:spcBef>
              <a:spcAft>
                <a:spcPct val="0"/>
              </a:spcAft>
            </a:pPr>
            <a:endParaRPr lang="en-US" sz="1200" kern="0" dirty="0" smtClean="0"/>
          </a:p>
          <a:p>
            <a:r>
              <a:rPr lang="en-US" sz="1200" b="1" dirty="0" smtClean="0"/>
              <a:t>4004. INSTRUCTIONS FOR COMPLETING SECTION B (BILLET DESCRIPTION)</a:t>
            </a:r>
          </a:p>
          <a:p>
            <a:r>
              <a:rPr lang="en-US" sz="1200" b="1" dirty="0" smtClean="0"/>
              <a:t>1. </a:t>
            </a:r>
            <a:r>
              <a:rPr lang="en-US" sz="1200" b="1" u="sng" dirty="0" smtClean="0"/>
              <a:t>Purpose</a:t>
            </a:r>
            <a:r>
              <a:rPr lang="en-US" sz="1200" b="1" dirty="0" smtClean="0"/>
              <a:t>.</a:t>
            </a:r>
            <a:r>
              <a:rPr lang="en-US" sz="1200" dirty="0" smtClean="0"/>
              <a:t> This section of the fitness report provides the reporting senior an opportunity to describe the scope of duties which form the basis for evaluating the MRO during the reporting period.  The billet description should not restate the prerequisites of the Marine’s MOS; it should highlight for the reader of the report the nature of the billet and the MRO’s significant responsibilities as they relate to the accomplishment of his or her unit’s or organization’s mission during the reporting period.</a:t>
            </a:r>
            <a:endParaRPr lang="en-US" sz="1200" dirty="0"/>
          </a:p>
        </p:txBody>
      </p:sp>
      <p:sp>
        <p:nvSpPr>
          <p:cNvPr id="3"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MROW</a:t>
            </a:r>
          </a:p>
        </p:txBody>
      </p:sp>
      <p:pic>
        <p:nvPicPr>
          <p:cNvPr id="4098" name="Picture 2"/>
          <p:cNvPicPr>
            <a:picLocks noChangeAspect="1" noChangeArrowheads="1"/>
          </p:cNvPicPr>
          <p:nvPr/>
        </p:nvPicPr>
        <p:blipFill>
          <a:blip r:embed="rId2" cstate="print"/>
          <a:srcRect/>
          <a:stretch>
            <a:fillRect/>
          </a:stretch>
        </p:blipFill>
        <p:spPr bwMode="auto">
          <a:xfrm>
            <a:off x="304800" y="3362256"/>
            <a:ext cx="8534400" cy="3190944"/>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2743200" y="5181600"/>
            <a:ext cx="4038600" cy="230832"/>
          </a:xfrm>
          <a:prstGeom prst="rect">
            <a:avLst/>
          </a:prstGeom>
          <a:noFill/>
        </p:spPr>
        <p:txBody>
          <a:bodyPr wrap="square" rtlCol="0">
            <a:spAutoFit/>
          </a:bodyPr>
          <a:lstStyle/>
          <a:p>
            <a:pPr algn="just"/>
            <a:r>
              <a:rPr lang="en-US" sz="900" b="1" dirty="0" smtClean="0">
                <a:solidFill>
                  <a:srgbClr val="FF0000"/>
                </a:solidFill>
              </a:rPr>
              <a:t>LOOK                   AT                   ALL                   THIS                    OPEN                    SPACE!</a:t>
            </a:r>
            <a:endParaRPr lang="en-US" sz="900" b="1" dirty="0">
              <a:solidFill>
                <a:srgbClr val="FF0000"/>
              </a:solidFill>
            </a:endParaRPr>
          </a:p>
        </p:txBody>
      </p:sp>
      <p:sp>
        <p:nvSpPr>
          <p:cNvPr id="6" name="Right Arrow 5"/>
          <p:cNvSpPr/>
          <p:nvPr/>
        </p:nvSpPr>
        <p:spPr>
          <a:xfrm>
            <a:off x="1600200" y="4953000"/>
            <a:ext cx="381000" cy="228600"/>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81200" y="4953000"/>
            <a:ext cx="4038600" cy="230832"/>
          </a:xfrm>
          <a:prstGeom prst="rect">
            <a:avLst/>
          </a:prstGeom>
          <a:noFill/>
        </p:spPr>
        <p:txBody>
          <a:bodyPr wrap="square" rtlCol="0">
            <a:spAutoFit/>
          </a:bodyPr>
          <a:lstStyle/>
          <a:p>
            <a:pPr algn="just"/>
            <a:r>
              <a:rPr lang="en-US" sz="900" b="1" dirty="0" smtClean="0">
                <a:solidFill>
                  <a:srgbClr val="FF0000"/>
                </a:solidFill>
              </a:rPr>
              <a:t>DON’T LEAVE BLANK LINES!</a:t>
            </a:r>
            <a:endParaRPr lang="en-US" sz="900" b="1" dirty="0">
              <a:solidFill>
                <a:srgbClr val="FF0000"/>
              </a:solidFill>
            </a:endParaRPr>
          </a:p>
        </p:txBody>
      </p:sp>
      <p:sp>
        <p:nvSpPr>
          <p:cNvPr id="8" name="TextBox 7"/>
          <p:cNvSpPr txBox="1"/>
          <p:nvPr/>
        </p:nvSpPr>
        <p:spPr>
          <a:xfrm>
            <a:off x="1981200" y="5638800"/>
            <a:ext cx="4876800" cy="400110"/>
          </a:xfrm>
          <a:prstGeom prst="rect">
            <a:avLst/>
          </a:prstGeom>
          <a:noFill/>
        </p:spPr>
        <p:txBody>
          <a:bodyPr wrap="square" rtlCol="0">
            <a:spAutoFit/>
          </a:bodyPr>
          <a:lstStyle/>
          <a:p>
            <a:pPr algn="just"/>
            <a:r>
              <a:rPr lang="en-US" sz="2000" b="1" dirty="0" smtClean="0">
                <a:solidFill>
                  <a:srgbClr val="FF0000"/>
                </a:solidFill>
              </a:rPr>
              <a:t>ALL THIS SHOULD BE FILLED IN AS WELL!</a:t>
            </a:r>
            <a:endParaRPr lang="en-US" sz="2000" b="1" dirty="0">
              <a:solidFill>
                <a:srgbClr val="FF0000"/>
              </a:solidFill>
            </a:endParaRPr>
          </a:p>
        </p:txBody>
      </p:sp>
      <p:sp>
        <p:nvSpPr>
          <p:cNvPr id="9" name="Right Arrow 8"/>
          <p:cNvSpPr/>
          <p:nvPr/>
        </p:nvSpPr>
        <p:spPr>
          <a:xfrm rot="20400000">
            <a:off x="5839286" y="5358104"/>
            <a:ext cx="381000" cy="228600"/>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200000">
            <a:off x="5881297" y="6050612"/>
            <a:ext cx="381000" cy="228600"/>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3200000">
            <a:off x="2162503" y="5429710"/>
            <a:ext cx="381000" cy="228600"/>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8799979">
            <a:off x="2162502" y="6010121"/>
            <a:ext cx="381000" cy="228600"/>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indefinite" fill="hold" grpId="0" nodeType="afterEffect">
                                  <p:stCondLst>
                                    <p:cond delay="2000"/>
                                  </p:stCondLst>
                                  <p:childTnLst>
                                    <p:anim calcmode="discrete" valueType="str">
                                      <p:cBhvr>
                                        <p:cTn id="9" dur="1000" fill="hold"/>
                                        <p:tgtEl>
                                          <p:spTgt spid="5"/>
                                        </p:tgtEl>
                                        <p:attrNameLst>
                                          <p:attrName>style.visibility</p:attrName>
                                        </p:attrNameLst>
                                      </p:cBhvr>
                                      <p:tavLst>
                                        <p:tav tm="0">
                                          <p:val>
                                            <p:strVal val="hidden"/>
                                          </p:val>
                                        </p:tav>
                                        <p:tav tm="50000">
                                          <p:val>
                                            <p:strVal val="visible"/>
                                          </p:val>
                                        </p:tav>
                                      </p:tavLst>
                                    </p:anim>
                                  </p:childTnLst>
                                </p:cTn>
                              </p:par>
                            </p:childTnLst>
                          </p:cTn>
                        </p:par>
                        <p:par>
                          <p:cTn id="10" fill="hold">
                            <p:stCondLst>
                              <p:cond delay="3000"/>
                            </p:stCondLst>
                            <p:childTnLst>
                              <p:par>
                                <p:cTn id="11" presetID="2" presetClass="entr" presetSubtype="8"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4500"/>
                            </p:stCondLst>
                            <p:childTnLst>
                              <p:par>
                                <p:cTn id="16" presetID="1" presetClass="entr" presetSubtype="0" fill="hold" grpId="1"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4500"/>
                            </p:stCondLst>
                            <p:childTnLst>
                              <p:par>
                                <p:cTn id="19" presetID="35" presetClass="emph" presetSubtype="0" repeatCount="indefinite" fill="hold" grpId="0" nodeType="afterEffect">
                                  <p:stCondLst>
                                    <p:cond delay="2000"/>
                                  </p:stCondLst>
                                  <p:childTnLst>
                                    <p:anim calcmode="discrete" valueType="str">
                                      <p:cBhvr>
                                        <p:cTn id="20" dur="1000" fill="hold"/>
                                        <p:tgtEl>
                                          <p:spTgt spid="7"/>
                                        </p:tgtEl>
                                        <p:attrNameLst>
                                          <p:attrName>style.visibility</p:attrName>
                                        </p:attrNameLst>
                                      </p:cBhvr>
                                      <p:tavLst>
                                        <p:tav tm="0">
                                          <p:val>
                                            <p:strVal val="hidden"/>
                                          </p:val>
                                        </p:tav>
                                        <p:tav tm="50000">
                                          <p:val>
                                            <p:strVal val="visible"/>
                                          </p:val>
                                        </p:tav>
                                      </p:tavLst>
                                    </p:anim>
                                  </p:childTnLst>
                                </p:cTn>
                              </p:par>
                            </p:childTnLst>
                          </p:cTn>
                        </p:par>
                        <p:par>
                          <p:cTn id="21" fill="hold">
                            <p:stCondLst>
                              <p:cond delay="7500"/>
                            </p:stCondLst>
                            <p:childTnLst>
                              <p:par>
                                <p:cTn id="22" presetID="1" presetClass="entr" presetSubtype="0" fill="hold" grpId="1" nodeType="afterEffect">
                                  <p:stCondLst>
                                    <p:cond delay="1000"/>
                                  </p:stCondLst>
                                  <p:childTnLst>
                                    <p:set>
                                      <p:cBhvr>
                                        <p:cTn id="23" dur="1" fill="hold">
                                          <p:stCondLst>
                                            <p:cond delay="0"/>
                                          </p:stCondLst>
                                        </p:cTn>
                                        <p:tgtEl>
                                          <p:spTgt spid="8"/>
                                        </p:tgtEl>
                                        <p:attrNameLst>
                                          <p:attrName>style.visibility</p:attrName>
                                        </p:attrNameLst>
                                      </p:cBhvr>
                                      <p:to>
                                        <p:strVal val="visible"/>
                                      </p:to>
                                    </p:set>
                                  </p:childTnLst>
                                </p:cTn>
                              </p:par>
                              <p:par>
                                <p:cTn id="24" presetID="8" presetClass="entr" presetSubtype="32" fill="hold" grpId="0" nodeType="withEffect">
                                  <p:stCondLst>
                                    <p:cond delay="2000"/>
                                  </p:stCondLst>
                                  <p:childTnLst>
                                    <p:set>
                                      <p:cBhvr>
                                        <p:cTn id="25" dur="1" fill="hold">
                                          <p:stCondLst>
                                            <p:cond delay="0"/>
                                          </p:stCondLst>
                                        </p:cTn>
                                        <p:tgtEl>
                                          <p:spTgt spid="11"/>
                                        </p:tgtEl>
                                        <p:attrNameLst>
                                          <p:attrName>style.visibility</p:attrName>
                                        </p:attrNameLst>
                                      </p:cBhvr>
                                      <p:to>
                                        <p:strVal val="visible"/>
                                      </p:to>
                                    </p:set>
                                    <p:animEffect transition="in" filter="diamond(out)">
                                      <p:cBhvr>
                                        <p:cTn id="26" dur="1000"/>
                                        <p:tgtEl>
                                          <p:spTgt spid="11"/>
                                        </p:tgtEl>
                                      </p:cBhvr>
                                    </p:animEffect>
                                  </p:childTnLst>
                                </p:cTn>
                              </p:par>
                              <p:par>
                                <p:cTn id="27" presetID="8" presetClass="entr" presetSubtype="32" fill="hold" grpId="0" nodeType="withEffect">
                                  <p:stCondLst>
                                    <p:cond delay="2000"/>
                                  </p:stCondLst>
                                  <p:childTnLst>
                                    <p:set>
                                      <p:cBhvr>
                                        <p:cTn id="28" dur="1" fill="hold">
                                          <p:stCondLst>
                                            <p:cond delay="0"/>
                                          </p:stCondLst>
                                        </p:cTn>
                                        <p:tgtEl>
                                          <p:spTgt spid="12"/>
                                        </p:tgtEl>
                                        <p:attrNameLst>
                                          <p:attrName>style.visibility</p:attrName>
                                        </p:attrNameLst>
                                      </p:cBhvr>
                                      <p:to>
                                        <p:strVal val="visible"/>
                                      </p:to>
                                    </p:set>
                                    <p:animEffect transition="in" filter="diamond(out)">
                                      <p:cBhvr>
                                        <p:cTn id="29" dur="1000"/>
                                        <p:tgtEl>
                                          <p:spTgt spid="12"/>
                                        </p:tgtEl>
                                      </p:cBhvr>
                                    </p:animEffect>
                                  </p:childTnLst>
                                </p:cTn>
                              </p:par>
                              <p:par>
                                <p:cTn id="30" presetID="8" presetClass="entr" presetSubtype="32" fill="hold" grpId="0"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diamond(out)">
                                      <p:cBhvr>
                                        <p:cTn id="32" dur="1000"/>
                                        <p:tgtEl>
                                          <p:spTgt spid="10"/>
                                        </p:tgtEl>
                                      </p:cBhvr>
                                    </p:animEffect>
                                  </p:childTnLst>
                                </p:cTn>
                              </p:par>
                              <p:par>
                                <p:cTn id="33" presetID="8" presetClass="entr" presetSubtype="32" fill="hold" grpId="0" nodeType="withEffect">
                                  <p:stCondLst>
                                    <p:cond delay="2000"/>
                                  </p:stCondLst>
                                  <p:childTnLst>
                                    <p:set>
                                      <p:cBhvr>
                                        <p:cTn id="34" dur="1" fill="hold">
                                          <p:stCondLst>
                                            <p:cond delay="0"/>
                                          </p:stCondLst>
                                        </p:cTn>
                                        <p:tgtEl>
                                          <p:spTgt spid="9"/>
                                        </p:tgtEl>
                                        <p:attrNameLst>
                                          <p:attrName>style.visibility</p:attrName>
                                        </p:attrNameLst>
                                      </p:cBhvr>
                                      <p:to>
                                        <p:strVal val="visible"/>
                                      </p:to>
                                    </p:set>
                                    <p:animEffect transition="in" filter="diamond(out)">
                                      <p:cBhvr>
                                        <p:cTn id="35" dur="1000"/>
                                        <p:tgtEl>
                                          <p:spTgt spid="9"/>
                                        </p:tgtEl>
                                      </p:cBhvr>
                                    </p:animEffect>
                                  </p:childTnLst>
                                </p:cTn>
                              </p:par>
                            </p:childTnLst>
                          </p:cTn>
                        </p:par>
                        <p:par>
                          <p:cTn id="36" fill="hold">
                            <p:stCondLst>
                              <p:cond delay="10500"/>
                            </p:stCondLst>
                            <p:childTnLst>
                              <p:par>
                                <p:cTn id="37" presetID="35" presetClass="emph" presetSubtype="0" repeatCount="indefinite" fill="hold" grpId="0" nodeType="afterEffect">
                                  <p:stCondLst>
                                    <p:cond delay="0"/>
                                  </p:stCondLst>
                                  <p:childTnLst>
                                    <p:anim calcmode="discrete" valueType="str">
                                      <p:cBhvr>
                                        <p:cTn id="38"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7" grpId="0"/>
      <p:bldP spid="7" grpId="1"/>
      <p:bldP spid="8" grpId="0"/>
      <p:bldP spid="8" grpId="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MROW</a:t>
            </a:r>
          </a:p>
        </p:txBody>
      </p:sp>
      <p:sp>
        <p:nvSpPr>
          <p:cNvPr id="4" name="Rectangle 3"/>
          <p:cNvSpPr/>
          <p:nvPr/>
        </p:nvSpPr>
        <p:spPr>
          <a:xfrm>
            <a:off x="0" y="1371600"/>
            <a:ext cx="9144000" cy="2492990"/>
          </a:xfrm>
          <a:prstGeom prst="rect">
            <a:avLst/>
          </a:prstGeom>
        </p:spPr>
        <p:txBody>
          <a:bodyPr wrap="square">
            <a:spAutoFit/>
          </a:bodyPr>
          <a:lstStyle/>
          <a:p>
            <a:pPr fontAlgn="base">
              <a:spcBef>
                <a:spcPct val="0"/>
              </a:spcBef>
              <a:spcAft>
                <a:spcPct val="0"/>
              </a:spcAft>
            </a:pPr>
            <a:r>
              <a:rPr lang="en-US" sz="1200" u="sng" kern="0" dirty="0" smtClean="0"/>
              <a:t>Performance Evaluation System (PES) Manual</a:t>
            </a:r>
            <a:endParaRPr lang="en-US" sz="1200" kern="0" dirty="0" smtClean="0"/>
          </a:p>
          <a:p>
            <a:pPr lvl="0" fontAlgn="base">
              <a:spcBef>
                <a:spcPct val="0"/>
              </a:spcBef>
              <a:spcAft>
                <a:spcPct val="0"/>
              </a:spcAft>
            </a:pPr>
            <a:r>
              <a:rPr lang="en-US" sz="1200" kern="0" dirty="0" smtClean="0"/>
              <a:t>MCO P1610.7F W CH 1</a:t>
            </a:r>
          </a:p>
          <a:p>
            <a:endParaRPr lang="en-US" sz="1200" dirty="0" smtClean="0"/>
          </a:p>
          <a:p>
            <a:r>
              <a:rPr lang="en-US" sz="1200" b="1" dirty="0" smtClean="0"/>
              <a:t>4005. INSTRUCTIONS FOR COMPLETING SECTION C (BILLET ACCOMPLISHMENTS)</a:t>
            </a:r>
          </a:p>
          <a:p>
            <a:r>
              <a:rPr lang="en-US" sz="1200" b="1" dirty="0" smtClean="0"/>
              <a:t>1. </a:t>
            </a:r>
            <a:r>
              <a:rPr lang="en-US" sz="1200" b="1" u="sng" dirty="0" smtClean="0"/>
              <a:t>Purpose</a:t>
            </a:r>
            <a:r>
              <a:rPr lang="en-US" sz="1200" b="1" dirty="0" smtClean="0"/>
              <a:t>. </a:t>
            </a:r>
            <a:r>
              <a:rPr lang="en-US" sz="1200" dirty="0" smtClean="0"/>
              <a:t>While section B concentrates on the MRO’s assigned duties, the focus in section C is on what the MRO accomplished (the MRO’s results and achievements).</a:t>
            </a:r>
          </a:p>
          <a:p>
            <a:pPr lvl="1"/>
            <a:r>
              <a:rPr lang="en-US" sz="1200" dirty="0" smtClean="0"/>
              <a:t>a. Highlight the MRO’s accomplishments that the RS considers most significant for the reporting period. If applicable, reporting of adverse performance should be reserved for sections D through I narrative documentation.</a:t>
            </a:r>
          </a:p>
          <a:p>
            <a:pPr lvl="1"/>
            <a:r>
              <a:rPr lang="en-US" sz="1200" dirty="0" smtClean="0"/>
              <a:t>b. Complement the information contained in the preceding section by providing an accurate account of exactly what the Marine accomplished in the billet.</a:t>
            </a:r>
          </a:p>
          <a:p>
            <a:pPr lvl="1"/>
            <a:r>
              <a:rPr lang="en-US" sz="1200" dirty="0" smtClean="0"/>
              <a:t>c. Be objective rather than qualitative in nature.</a:t>
            </a:r>
          </a:p>
          <a:p>
            <a:pPr lvl="1"/>
            <a:r>
              <a:rPr lang="en-US" sz="1200" dirty="0" smtClean="0"/>
              <a:t>d. List only the results and achievements themselves and avoid all reference to personal qualities or potential impact of the MRO’s contributions.</a:t>
            </a:r>
            <a:endParaRPr lang="en-US" sz="1200" dirty="0"/>
          </a:p>
        </p:txBody>
      </p:sp>
      <p:pic>
        <p:nvPicPr>
          <p:cNvPr id="5123" name="Picture 3"/>
          <p:cNvPicPr>
            <a:picLocks noChangeAspect="1" noChangeArrowheads="1"/>
          </p:cNvPicPr>
          <p:nvPr/>
        </p:nvPicPr>
        <p:blipFill>
          <a:blip r:embed="rId2" cstate="print"/>
          <a:srcRect/>
          <a:stretch>
            <a:fillRect/>
          </a:stretch>
        </p:blipFill>
        <p:spPr bwMode="auto">
          <a:xfrm>
            <a:off x="838200" y="3895918"/>
            <a:ext cx="7467600" cy="2801853"/>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2720340" y="5366846"/>
            <a:ext cx="4038600" cy="230832"/>
          </a:xfrm>
          <a:prstGeom prst="rect">
            <a:avLst/>
          </a:prstGeom>
          <a:noFill/>
        </p:spPr>
        <p:txBody>
          <a:bodyPr wrap="square" rtlCol="0">
            <a:spAutoFit/>
          </a:bodyPr>
          <a:lstStyle/>
          <a:p>
            <a:pPr algn="just"/>
            <a:r>
              <a:rPr lang="en-US" sz="900" b="1" dirty="0" smtClean="0">
                <a:solidFill>
                  <a:srgbClr val="FF0000"/>
                </a:solidFill>
              </a:rPr>
              <a:t>LOOK                 AT                 ALL                 THIS                  OPEN                    SPACE!</a:t>
            </a:r>
            <a:endParaRPr lang="en-US" sz="900" b="1" dirty="0">
              <a:solidFill>
                <a:srgbClr val="FF0000"/>
              </a:solidFill>
            </a:endParaRPr>
          </a:p>
        </p:txBody>
      </p:sp>
      <p:sp>
        <p:nvSpPr>
          <p:cNvPr id="7" name="TextBox 6"/>
          <p:cNvSpPr txBox="1"/>
          <p:nvPr/>
        </p:nvSpPr>
        <p:spPr>
          <a:xfrm>
            <a:off x="2232660" y="5854526"/>
            <a:ext cx="4876800" cy="400110"/>
          </a:xfrm>
          <a:prstGeom prst="rect">
            <a:avLst/>
          </a:prstGeom>
          <a:noFill/>
        </p:spPr>
        <p:txBody>
          <a:bodyPr wrap="square" rtlCol="0">
            <a:spAutoFit/>
          </a:bodyPr>
          <a:lstStyle/>
          <a:p>
            <a:pPr algn="just"/>
            <a:r>
              <a:rPr lang="en-US" sz="2000" b="1" dirty="0" smtClean="0">
                <a:solidFill>
                  <a:srgbClr val="FF0000"/>
                </a:solidFill>
              </a:rPr>
              <a:t>ALL THIS SHOULD BE FILLED IN AS WELL!</a:t>
            </a:r>
            <a:endParaRPr lang="en-US" sz="2000" b="1" dirty="0">
              <a:solidFill>
                <a:srgbClr val="FF0000"/>
              </a:solidFill>
            </a:endParaRPr>
          </a:p>
        </p:txBody>
      </p:sp>
      <p:sp>
        <p:nvSpPr>
          <p:cNvPr id="8" name="Right Arrow 7"/>
          <p:cNvSpPr/>
          <p:nvPr/>
        </p:nvSpPr>
        <p:spPr>
          <a:xfrm rot="20400000">
            <a:off x="6029677" y="5693063"/>
            <a:ext cx="274320" cy="164592"/>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200000">
            <a:off x="6093580" y="6250025"/>
            <a:ext cx="274320" cy="164592"/>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3200000">
            <a:off x="2434252" y="5736242"/>
            <a:ext cx="274320" cy="164592"/>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8799979">
            <a:off x="2444412" y="6200761"/>
            <a:ext cx="269708" cy="161825"/>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6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6000"/>
                            </p:stCondLst>
                            <p:childTnLst>
                              <p:par>
                                <p:cTn id="8" presetID="35" presetClass="emph" presetSubtype="0" repeatCount="indefinite" fill="hold" grpId="0" nodeType="afterEffect">
                                  <p:stCondLst>
                                    <p:cond delay="2000"/>
                                  </p:stCondLst>
                                  <p:childTnLst>
                                    <p:anim calcmode="discrete" valueType="str">
                                      <p:cBhvr>
                                        <p:cTn id="9" dur="1000" fill="hold"/>
                                        <p:tgtEl>
                                          <p:spTgt spid="6"/>
                                        </p:tgtEl>
                                        <p:attrNameLst>
                                          <p:attrName>style.visibility</p:attrName>
                                        </p:attrNameLst>
                                      </p:cBhvr>
                                      <p:tavLst>
                                        <p:tav tm="0">
                                          <p:val>
                                            <p:strVal val="hidden"/>
                                          </p:val>
                                        </p:tav>
                                        <p:tav tm="50000">
                                          <p:val>
                                            <p:strVal val="visible"/>
                                          </p:val>
                                        </p:tav>
                                      </p:tavLst>
                                    </p:anim>
                                  </p:childTnLst>
                                </p:cTn>
                              </p:par>
                            </p:childTnLst>
                          </p:cTn>
                        </p:par>
                        <p:par>
                          <p:cTn id="10" fill="hold">
                            <p:stCondLst>
                              <p:cond delay="9000"/>
                            </p:stCondLst>
                            <p:childTnLst>
                              <p:par>
                                <p:cTn id="11" presetID="1" presetClass="entr" presetSubtype="0" fill="hold" grpId="1"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par>
                                <p:cTn id="13" presetID="8" presetClass="entr" presetSubtype="32" fill="hold" grpId="0" nodeType="with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diamond(out)">
                                      <p:cBhvr>
                                        <p:cTn id="15" dur="1000"/>
                                        <p:tgtEl>
                                          <p:spTgt spid="10"/>
                                        </p:tgtEl>
                                      </p:cBhvr>
                                    </p:animEffect>
                                  </p:childTnLst>
                                </p:cTn>
                              </p:par>
                              <p:par>
                                <p:cTn id="16" presetID="8" presetClass="entr" presetSubtype="32" fill="hold" grpId="0" nodeType="withEffect">
                                  <p:stCondLst>
                                    <p:cond delay="2000"/>
                                  </p:stCondLst>
                                  <p:childTnLst>
                                    <p:set>
                                      <p:cBhvr>
                                        <p:cTn id="17" dur="1" fill="hold">
                                          <p:stCondLst>
                                            <p:cond delay="0"/>
                                          </p:stCondLst>
                                        </p:cTn>
                                        <p:tgtEl>
                                          <p:spTgt spid="11"/>
                                        </p:tgtEl>
                                        <p:attrNameLst>
                                          <p:attrName>style.visibility</p:attrName>
                                        </p:attrNameLst>
                                      </p:cBhvr>
                                      <p:to>
                                        <p:strVal val="visible"/>
                                      </p:to>
                                    </p:set>
                                    <p:animEffect transition="in" filter="diamond(out)">
                                      <p:cBhvr>
                                        <p:cTn id="18" dur="1000"/>
                                        <p:tgtEl>
                                          <p:spTgt spid="11"/>
                                        </p:tgtEl>
                                      </p:cBhvr>
                                    </p:animEffect>
                                  </p:childTnLst>
                                </p:cTn>
                              </p:par>
                              <p:par>
                                <p:cTn id="19" presetID="8" presetClass="entr" presetSubtype="32" fill="hold" grpId="0" nodeType="with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diamond(out)">
                                      <p:cBhvr>
                                        <p:cTn id="21" dur="1000"/>
                                        <p:tgtEl>
                                          <p:spTgt spid="9"/>
                                        </p:tgtEl>
                                      </p:cBhvr>
                                    </p:animEffect>
                                  </p:childTnLst>
                                </p:cTn>
                              </p:par>
                              <p:par>
                                <p:cTn id="22" presetID="8" presetClass="entr" presetSubtype="32" fill="hold" grpId="0" nodeType="withEffect">
                                  <p:stCondLst>
                                    <p:cond delay="2000"/>
                                  </p:stCondLst>
                                  <p:childTnLst>
                                    <p:set>
                                      <p:cBhvr>
                                        <p:cTn id="23" dur="1" fill="hold">
                                          <p:stCondLst>
                                            <p:cond delay="0"/>
                                          </p:stCondLst>
                                        </p:cTn>
                                        <p:tgtEl>
                                          <p:spTgt spid="8"/>
                                        </p:tgtEl>
                                        <p:attrNameLst>
                                          <p:attrName>style.visibility</p:attrName>
                                        </p:attrNameLst>
                                      </p:cBhvr>
                                      <p:to>
                                        <p:strVal val="visible"/>
                                      </p:to>
                                    </p:set>
                                    <p:animEffect transition="in" filter="diamond(out)">
                                      <p:cBhvr>
                                        <p:cTn id="24" dur="1000"/>
                                        <p:tgtEl>
                                          <p:spTgt spid="8"/>
                                        </p:tgtEl>
                                      </p:cBhvr>
                                    </p:animEffect>
                                  </p:childTnLst>
                                </p:cTn>
                              </p:par>
                            </p:childTnLst>
                          </p:cTn>
                        </p:par>
                        <p:par>
                          <p:cTn id="25" fill="hold">
                            <p:stCondLst>
                              <p:cond delay="12000"/>
                            </p:stCondLst>
                            <p:childTnLst>
                              <p:par>
                                <p:cTn id="26" presetID="35" presetClass="emph" presetSubtype="0" repeatCount="indefinite" fill="hold" grpId="0" nodeType="afterEffect">
                                  <p:stCondLst>
                                    <p:cond delay="0"/>
                                  </p:stCondLst>
                                  <p:childTnLst>
                                    <p:anim calcmode="discrete" valueType="str">
                                      <p:cBhvr>
                                        <p:cTn id="27"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MROW</a:t>
            </a:r>
          </a:p>
        </p:txBody>
      </p:sp>
      <p:sp>
        <p:nvSpPr>
          <p:cNvPr id="3" name="Rectangle 2"/>
          <p:cNvSpPr/>
          <p:nvPr/>
        </p:nvSpPr>
        <p:spPr>
          <a:xfrm>
            <a:off x="0" y="1590675"/>
            <a:ext cx="9144000" cy="2123658"/>
          </a:xfrm>
          <a:prstGeom prst="rect">
            <a:avLst/>
          </a:prstGeom>
        </p:spPr>
        <p:txBody>
          <a:bodyPr wrap="square">
            <a:spAutoFit/>
          </a:bodyPr>
          <a:lstStyle/>
          <a:p>
            <a:pPr fontAlgn="base">
              <a:spcBef>
                <a:spcPct val="0"/>
              </a:spcBef>
              <a:spcAft>
                <a:spcPct val="0"/>
              </a:spcAft>
            </a:pPr>
            <a:r>
              <a:rPr lang="en-US" sz="1200" u="sng" kern="0" dirty="0" smtClean="0"/>
              <a:t>Performance Evaluation System (PES) Manual</a:t>
            </a:r>
            <a:endParaRPr lang="en-US" sz="1200" kern="0" dirty="0" smtClean="0"/>
          </a:p>
          <a:p>
            <a:pPr lvl="0" fontAlgn="base">
              <a:spcBef>
                <a:spcPct val="0"/>
              </a:spcBef>
              <a:spcAft>
                <a:spcPct val="0"/>
              </a:spcAft>
            </a:pPr>
            <a:r>
              <a:rPr lang="en-US" sz="1200" kern="0" dirty="0" smtClean="0"/>
              <a:t>MCO P1610.7F W CH 1</a:t>
            </a:r>
          </a:p>
          <a:p>
            <a:endParaRPr lang="en-US" sz="1200" dirty="0" smtClean="0"/>
          </a:p>
          <a:p>
            <a:r>
              <a:rPr lang="en-US" sz="1200" b="1" dirty="0" smtClean="0"/>
              <a:t>4006. INSTRUCTIONS FOR COMPLETING SECTIONS D, E, F, AND G</a:t>
            </a:r>
          </a:p>
          <a:p>
            <a:r>
              <a:rPr lang="en-US" sz="1200" b="1" dirty="0" smtClean="0"/>
              <a:t>1. </a:t>
            </a:r>
            <a:r>
              <a:rPr lang="en-US" sz="1200" b="1" u="sng" dirty="0" smtClean="0"/>
              <a:t>General</a:t>
            </a:r>
            <a:r>
              <a:rPr lang="en-US" sz="1200" b="1" dirty="0" smtClean="0"/>
              <a:t>. </a:t>
            </a:r>
            <a:r>
              <a:rPr lang="en-US" sz="1200" dirty="0" smtClean="0"/>
              <a:t>The fitness report describes the "whole Marine" both on and off duty. This picture goes beyond the MRO’s assigned duties (section B) and what the Marine accomplished (section C); it also records the manner in which the Marine discharged those duties and responsibilities. </a:t>
            </a:r>
          </a:p>
          <a:p>
            <a:endParaRPr lang="en-US" sz="1200" b="1" dirty="0" smtClean="0"/>
          </a:p>
          <a:p>
            <a:r>
              <a:rPr lang="en-US" sz="1200" b="1" dirty="0" smtClean="0"/>
              <a:t>3. </a:t>
            </a:r>
            <a:r>
              <a:rPr lang="en-US" sz="1200" b="1" u="sng" dirty="0" smtClean="0"/>
              <a:t>Marking Philosophy</a:t>
            </a:r>
            <a:r>
              <a:rPr lang="en-US" sz="1200" b="1" dirty="0" smtClean="0"/>
              <a:t>.</a:t>
            </a:r>
          </a:p>
          <a:p>
            <a:pPr lvl="1"/>
            <a:r>
              <a:rPr lang="en-US" sz="1200" dirty="0" smtClean="0"/>
              <a:t>g. The purpose of Sections D, E, F, and G is not to find fault, nor is it to exaggerate competence of individuals, but to objectively evaluate Marines on their own merits. Attribute grades should be earned, not given; they should reflect MRO’s exhibited efforts and results; they should not be based on a preconceived or artificial fitness report average.</a:t>
            </a:r>
            <a:endParaRPr lang="en-US" sz="1200" dirty="0"/>
          </a:p>
        </p:txBody>
      </p:sp>
      <p:sp>
        <p:nvSpPr>
          <p:cNvPr id="6" name="TextBox 5"/>
          <p:cNvSpPr txBox="1"/>
          <p:nvPr/>
        </p:nvSpPr>
        <p:spPr>
          <a:xfrm>
            <a:off x="914400" y="3982819"/>
            <a:ext cx="7315200" cy="523220"/>
          </a:xfrm>
          <a:prstGeom prst="rect">
            <a:avLst/>
          </a:prstGeom>
          <a:noFill/>
        </p:spPr>
        <p:txBody>
          <a:bodyPr wrap="square" rtlCol="0">
            <a:spAutoFit/>
          </a:bodyPr>
          <a:lstStyle/>
          <a:p>
            <a:pPr>
              <a:buFont typeface="Wingdings" pitchFamily="2" charset="2"/>
              <a:buChar char="Ø"/>
            </a:pPr>
            <a:r>
              <a:rPr lang="en-US" sz="1400" dirty="0" smtClean="0"/>
              <a:t> </a:t>
            </a:r>
            <a:r>
              <a:rPr lang="en-US" sz="1400" b="1" dirty="0" smtClean="0"/>
              <a:t>D. PME/SELF EDUCATION</a:t>
            </a:r>
            <a:r>
              <a:rPr lang="en-US" sz="1400" dirty="0" smtClean="0"/>
              <a:t> includes Military schools (SERE, Career Course, Advanced Course, MCIs, Commandants Reading List, College Courses, etc…</a:t>
            </a:r>
          </a:p>
        </p:txBody>
      </p:sp>
      <p:sp>
        <p:nvSpPr>
          <p:cNvPr id="7" name="TextBox 6"/>
          <p:cNvSpPr txBox="1"/>
          <p:nvPr/>
        </p:nvSpPr>
        <p:spPr>
          <a:xfrm>
            <a:off x="914400" y="4572000"/>
            <a:ext cx="7315200" cy="523220"/>
          </a:xfrm>
          <a:prstGeom prst="rect">
            <a:avLst/>
          </a:prstGeom>
          <a:noFill/>
        </p:spPr>
        <p:txBody>
          <a:bodyPr wrap="square" rtlCol="0">
            <a:spAutoFit/>
          </a:bodyPr>
          <a:lstStyle/>
          <a:p>
            <a:pPr>
              <a:buFont typeface="Wingdings" pitchFamily="2" charset="2"/>
              <a:buChar char="Ø"/>
            </a:pPr>
            <a:r>
              <a:rPr lang="en-US" sz="1400" dirty="0" smtClean="0"/>
              <a:t> </a:t>
            </a:r>
            <a:r>
              <a:rPr lang="en-US" sz="1400" b="1" dirty="0" smtClean="0"/>
              <a:t>E.  OTHER </a:t>
            </a:r>
            <a:r>
              <a:rPr lang="en-US" sz="1400" dirty="0" smtClean="0"/>
              <a:t>includes any awards, LOAs, LOCs, community involvement (parades, funeral duty, volunteer events, etc).</a:t>
            </a:r>
          </a:p>
        </p:txBody>
      </p:sp>
      <p:sp>
        <p:nvSpPr>
          <p:cNvPr id="8" name="Rectangle 7"/>
          <p:cNvSpPr/>
          <p:nvPr/>
        </p:nvSpPr>
        <p:spPr>
          <a:xfrm>
            <a:off x="0" y="5417403"/>
            <a:ext cx="9144000" cy="353943"/>
          </a:xfrm>
          <a:prstGeom prst="rect">
            <a:avLst/>
          </a:prstGeom>
        </p:spPr>
        <p:txBody>
          <a:bodyPr wrap="square">
            <a:spAutoFit/>
          </a:bodyPr>
          <a:lstStyle/>
          <a:p>
            <a:pPr algn="ctr"/>
            <a:r>
              <a:rPr lang="en-US" sz="1700" b="1" dirty="0" smtClean="0">
                <a:solidFill>
                  <a:srgbClr val="FF0000"/>
                </a:solidFill>
              </a:rPr>
              <a:t>You get the idea – again, perception is paramount, don’t leave white space if you don’t have to!</a:t>
            </a:r>
            <a:endParaRPr lang="en-US" sz="17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MROW</a:t>
            </a:r>
          </a:p>
        </p:txBody>
      </p:sp>
      <p:pic>
        <p:nvPicPr>
          <p:cNvPr id="4" name="Picture 2"/>
          <p:cNvPicPr>
            <a:picLocks noChangeAspect="1" noChangeArrowheads="1"/>
          </p:cNvPicPr>
          <p:nvPr/>
        </p:nvPicPr>
        <p:blipFill>
          <a:blip r:embed="rId2" cstate="print"/>
          <a:srcRect/>
          <a:stretch>
            <a:fillRect/>
          </a:stretch>
        </p:blipFill>
        <p:spPr bwMode="auto">
          <a:xfrm>
            <a:off x="512177" y="1762125"/>
            <a:ext cx="8098423" cy="4857750"/>
          </a:xfrm>
          <a:prstGeom prst="rect">
            <a:avLst/>
          </a:prstGeom>
          <a:ln>
            <a:solidFill>
              <a:schemeClr val="tx1"/>
            </a:solidFill>
          </a:ln>
          <a:effectLst>
            <a:outerShdw blurRad="292100" dist="139700" dir="2700000" algn="tl" rotWithShape="0">
              <a:srgbClr val="333333">
                <a:alpha val="65000"/>
              </a:srgbClr>
            </a:outerShdw>
          </a:effectLst>
        </p:spPr>
      </p:pic>
      <p:sp>
        <p:nvSpPr>
          <p:cNvPr id="5" name="Rectangle 4"/>
          <p:cNvSpPr/>
          <p:nvPr/>
        </p:nvSpPr>
        <p:spPr>
          <a:xfrm>
            <a:off x="2158704" y="3200400"/>
            <a:ext cx="4410183" cy="116955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FILL IT UP!!</a:t>
            </a:r>
            <a:endParaRPr lang="en-US" sz="7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2133600" y="4926449"/>
            <a:ext cx="4410183" cy="116955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FILL IT UP!!</a:t>
            </a:r>
            <a:endParaRPr lang="en-US" sz="7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500"/>
                                        <p:tgtEl>
                                          <p:spTgt spid="5"/>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plus(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9144000"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Sources</a:t>
            </a:r>
          </a:p>
        </p:txBody>
      </p:sp>
      <p:sp>
        <p:nvSpPr>
          <p:cNvPr id="3" name="Rectangle 2"/>
          <p:cNvSpPr/>
          <p:nvPr/>
        </p:nvSpPr>
        <p:spPr>
          <a:xfrm>
            <a:off x="914400" y="1828800"/>
            <a:ext cx="7315200" cy="4247317"/>
          </a:xfrm>
          <a:prstGeom prst="rect">
            <a:avLst/>
          </a:prstGeom>
        </p:spPr>
        <p:txBody>
          <a:bodyPr wrap="square">
            <a:spAutoFit/>
          </a:bodyPr>
          <a:lstStyle/>
          <a:p>
            <a:pPr lvl="0" fontAlgn="base">
              <a:spcBef>
                <a:spcPct val="0"/>
              </a:spcBef>
              <a:spcAft>
                <a:spcPct val="0"/>
              </a:spcAft>
              <a:buFont typeface="Wingdings" pitchFamily="2" charset="2"/>
              <a:buChar char="Ø"/>
            </a:pPr>
            <a:r>
              <a:rPr lang="en-US" kern="0" dirty="0" smtClean="0">
                <a:solidFill>
                  <a:schemeClr val="tx1"/>
                </a:solidFill>
                <a:latin typeface="+mn-lt"/>
                <a:ea typeface="+mn-ea"/>
                <a:cs typeface="+mn-cs"/>
              </a:rPr>
              <a:t>MCO P1610.7F W CH 1 Performance Evaluation System (PES) Manual</a:t>
            </a:r>
          </a:p>
          <a:p>
            <a:pPr lvl="0" fontAlgn="base">
              <a:spcBef>
                <a:spcPct val="0"/>
              </a:spcBef>
              <a:spcAft>
                <a:spcPct val="0"/>
              </a:spcAft>
              <a:buFont typeface="Wingdings" pitchFamily="2" charset="2"/>
              <a:buChar char="Ø"/>
            </a:pPr>
            <a:endParaRPr lang="en-US" kern="0" dirty="0" smtClean="0">
              <a:solidFill>
                <a:schemeClr val="tx1"/>
              </a:solidFill>
              <a:latin typeface="+mn-lt"/>
              <a:ea typeface="+mn-ea"/>
              <a:cs typeface="+mn-cs"/>
            </a:endParaRPr>
          </a:p>
          <a:p>
            <a:pPr lvl="0" fontAlgn="base">
              <a:spcBef>
                <a:spcPct val="0"/>
              </a:spcBef>
              <a:spcAft>
                <a:spcPct val="0"/>
              </a:spcAft>
              <a:buFont typeface="Wingdings" pitchFamily="2" charset="2"/>
              <a:buChar char="Ø"/>
            </a:pPr>
            <a:r>
              <a:rPr lang="en-US" kern="0" dirty="0"/>
              <a:t> </a:t>
            </a:r>
            <a:r>
              <a:rPr lang="en-US" kern="0" dirty="0" smtClean="0"/>
              <a:t>NAVMC 10835 EF 5334 USMC Fitness Report (1610) from </a:t>
            </a:r>
            <a:r>
              <a:rPr lang="en-US" kern="0" dirty="0" smtClean="0">
                <a:hlinkClick r:id="rId2"/>
              </a:rPr>
              <a:t>https://www.manpower.usmc.mil/portal/page/portal/M_RA_HOME/MM/SB/a_MMSB_30_PERFORMANCE_EVALUATION/E_MMSB_PES_FITREP_GAPS</a:t>
            </a:r>
            <a:endParaRPr lang="en-US" kern="0" dirty="0" smtClean="0"/>
          </a:p>
          <a:p>
            <a:pPr lvl="0" fontAlgn="base">
              <a:spcBef>
                <a:spcPct val="0"/>
              </a:spcBef>
              <a:spcAft>
                <a:spcPct val="0"/>
              </a:spcAft>
              <a:buFont typeface="Wingdings" pitchFamily="2" charset="2"/>
              <a:buChar char="Ø"/>
            </a:pPr>
            <a:endParaRPr lang="en-US" kern="0" dirty="0" smtClean="0"/>
          </a:p>
          <a:p>
            <a:pPr lvl="0" fontAlgn="base">
              <a:spcBef>
                <a:spcPct val="0"/>
              </a:spcBef>
              <a:spcAft>
                <a:spcPct val="0"/>
              </a:spcAft>
              <a:buFont typeface="Wingdings" pitchFamily="2" charset="2"/>
              <a:buChar char="Ø"/>
            </a:pPr>
            <a:r>
              <a:rPr lang="en-US" dirty="0" smtClean="0"/>
              <a:t> FITREP_Brief_May_05 from </a:t>
            </a:r>
            <a:r>
              <a:rPr lang="en-US" dirty="0" smtClean="0">
                <a:hlinkClick r:id="rId3"/>
              </a:rPr>
              <a:t>http://www.i-mef.usmc.mil</a:t>
            </a:r>
            <a:r>
              <a:rPr lang="en-US" dirty="0" smtClean="0"/>
              <a:t> </a:t>
            </a:r>
          </a:p>
          <a:p>
            <a:pPr lvl="0" fontAlgn="base">
              <a:spcBef>
                <a:spcPct val="0"/>
              </a:spcBef>
              <a:spcAft>
                <a:spcPct val="0"/>
              </a:spcAft>
              <a:buFont typeface="Wingdings" pitchFamily="2" charset="2"/>
              <a:buChar char="Ø"/>
            </a:pPr>
            <a:endParaRPr lang="en-US" dirty="0" smtClean="0"/>
          </a:p>
          <a:p>
            <a:pPr lvl="0" fontAlgn="base">
              <a:spcBef>
                <a:spcPct val="0"/>
              </a:spcBef>
              <a:spcAft>
                <a:spcPct val="0"/>
              </a:spcAft>
              <a:buFont typeface="Wingdings" pitchFamily="2" charset="2"/>
              <a:buChar char="Ø"/>
            </a:pPr>
            <a:r>
              <a:rPr lang="en-US" dirty="0" smtClean="0"/>
              <a:t> MMSB_RV_PES_BRIEF_Mar_09 from Quantico National Naval Officers Association</a:t>
            </a:r>
          </a:p>
          <a:p>
            <a:pPr lvl="0" fontAlgn="base">
              <a:spcBef>
                <a:spcPct val="0"/>
              </a:spcBef>
              <a:spcAft>
                <a:spcPct val="0"/>
              </a:spcAft>
            </a:pPr>
            <a:endParaRPr lang="en-US" dirty="0" smtClean="0"/>
          </a:p>
          <a:p>
            <a:pPr lvl="0" fontAlgn="base">
              <a:spcBef>
                <a:spcPct val="0"/>
              </a:spcBef>
              <a:spcAft>
                <a:spcPct val="0"/>
              </a:spcAft>
              <a:buFont typeface="Wingdings" pitchFamily="2" charset="2"/>
              <a:buChar char="Ø"/>
            </a:pPr>
            <a:r>
              <a:rPr lang="en-US" kern="0" dirty="0" smtClean="0"/>
              <a:t> Trends from MMSB-30 Sergeant Major webpage</a:t>
            </a:r>
          </a:p>
          <a:p>
            <a:pPr lvl="0" fontAlgn="base">
              <a:spcBef>
                <a:spcPct val="0"/>
              </a:spcBef>
              <a:spcAft>
                <a:spcPct val="0"/>
              </a:spcAft>
              <a:buFont typeface="Wingdings" pitchFamily="2" charset="2"/>
              <a:buChar char="Ø"/>
            </a:pPr>
            <a:endParaRPr lang="en-US" kern="0" dirty="0" smtClean="0">
              <a:solidFill>
                <a:schemeClr val="tx1"/>
              </a:solidFill>
              <a:latin typeface="+mn-lt"/>
              <a:ea typeface="+mn-ea"/>
              <a:cs typeface="+mn-cs"/>
            </a:endParaRPr>
          </a:p>
          <a:p>
            <a:pPr lvl="0" fontAlgn="base">
              <a:spcBef>
                <a:spcPct val="0"/>
              </a:spcBef>
              <a:spcAft>
                <a:spcPct val="0"/>
              </a:spcAft>
              <a:buFont typeface="Wingdings" pitchFamily="2" charset="2"/>
              <a:buChar char="Ø"/>
            </a:pPr>
            <a:r>
              <a:rPr lang="en-US" kern="0" dirty="0" smtClean="0"/>
              <a:t> Automated reply e-mail from MMSB-20 regarding commonly updated materials</a:t>
            </a:r>
            <a:endParaRPr lang="en-US" kern="0" dirty="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04825" y="1579563"/>
            <a:ext cx="8105775" cy="4668837"/>
          </a:xfrm>
          <a:prstGeom prst="rect">
            <a:avLst/>
          </a:prstGeom>
          <a:noFill/>
          <a:ln w="9525">
            <a:noFill/>
            <a:miter lim="800000"/>
            <a:headEnd/>
            <a:tailEnd/>
          </a:ln>
          <a:effectLst/>
        </p:spPr>
        <p:txBody>
          <a:bodyPr lIns="82058" tIns="41029" rIns="82058" bIns="41029"/>
          <a:lstStyle/>
          <a:p>
            <a:pPr marL="342900" indent="-342900">
              <a:spcBef>
                <a:spcPct val="20000"/>
              </a:spcBef>
              <a:buFont typeface="Wingdings" pitchFamily="2" charset="2"/>
              <a:buChar char="Ø"/>
            </a:pPr>
            <a:r>
              <a:rPr lang="en-US" dirty="0"/>
              <a:t>Failure to provide MRO copy of report</a:t>
            </a:r>
          </a:p>
          <a:p>
            <a:pPr marL="342900" indent="-342900">
              <a:spcBef>
                <a:spcPct val="20000"/>
              </a:spcBef>
              <a:buFont typeface="Wingdings" pitchFamily="2" charset="2"/>
              <a:buChar char="Ø"/>
            </a:pPr>
            <a:r>
              <a:rPr lang="en-US" b="1" dirty="0">
                <a:solidFill>
                  <a:srgbClr val="0000FF"/>
                </a:solidFill>
              </a:rPr>
              <a:t>Failure to use the MMSB website to eliminate date gaps (Proceed/Travel/Delay)</a:t>
            </a:r>
          </a:p>
          <a:p>
            <a:pPr marL="342900" indent="-342900">
              <a:spcBef>
                <a:spcPct val="20000"/>
              </a:spcBef>
              <a:buFont typeface="Wingdings" pitchFamily="2" charset="2"/>
              <a:buChar char="Ø"/>
            </a:pPr>
            <a:r>
              <a:rPr lang="en-US" dirty="0"/>
              <a:t>Failure to use of proper occasion codes</a:t>
            </a:r>
          </a:p>
          <a:p>
            <a:pPr marL="342900" indent="-342900">
              <a:spcBef>
                <a:spcPct val="20000"/>
              </a:spcBef>
              <a:buFont typeface="Wingdings" pitchFamily="2" charset="2"/>
              <a:buChar char="Ø"/>
            </a:pPr>
            <a:r>
              <a:rPr lang="en-US" dirty="0"/>
              <a:t>Failure to generate To Temporary Duty (TD) reports</a:t>
            </a:r>
          </a:p>
          <a:p>
            <a:pPr marL="342900" indent="-342900">
              <a:spcBef>
                <a:spcPct val="20000"/>
              </a:spcBef>
              <a:buFont typeface="Wingdings" pitchFamily="2" charset="2"/>
              <a:buChar char="Ø"/>
            </a:pPr>
            <a:r>
              <a:rPr lang="en-US" dirty="0"/>
              <a:t>Inaccurate and incomplete height/weight/BF</a:t>
            </a:r>
          </a:p>
          <a:p>
            <a:pPr marL="342900" indent="-342900">
              <a:spcBef>
                <a:spcPct val="20000"/>
              </a:spcBef>
              <a:buFont typeface="Wingdings" pitchFamily="2" charset="2"/>
              <a:buChar char="Ø"/>
            </a:pPr>
            <a:r>
              <a:rPr lang="en-US" dirty="0"/>
              <a:t>Failure to complete sections B and C</a:t>
            </a:r>
          </a:p>
          <a:p>
            <a:pPr marL="342900" indent="-342900">
              <a:spcBef>
                <a:spcPct val="20000"/>
              </a:spcBef>
              <a:buFont typeface="Wingdings" pitchFamily="2" charset="2"/>
              <a:buChar char="Ø"/>
            </a:pPr>
            <a:r>
              <a:rPr lang="en-US" b="1" dirty="0">
                <a:solidFill>
                  <a:srgbClr val="0000FF"/>
                </a:solidFill>
              </a:rPr>
              <a:t>Negative and evaluative comments made in section C (Billet Accomplishments</a:t>
            </a:r>
            <a:r>
              <a:rPr lang="en-US" b="1" dirty="0" smtClean="0">
                <a:solidFill>
                  <a:srgbClr val="0000FF"/>
                </a:solidFill>
              </a:rPr>
              <a:t>)</a:t>
            </a:r>
          </a:p>
          <a:p>
            <a:pPr marL="342900" indent="-342900">
              <a:spcBef>
                <a:spcPct val="20000"/>
              </a:spcBef>
              <a:buFont typeface="Wingdings" pitchFamily="2" charset="2"/>
              <a:buChar char="Ø"/>
            </a:pPr>
            <a:r>
              <a:rPr lang="en-US" dirty="0" smtClean="0"/>
              <a:t>“Effectiveness Under Stress” and “Courage” not evaluated.</a:t>
            </a:r>
          </a:p>
          <a:p>
            <a:pPr marL="342900" indent="-342900">
              <a:spcBef>
                <a:spcPct val="20000"/>
              </a:spcBef>
              <a:buFont typeface="Wingdings" pitchFamily="2" charset="2"/>
              <a:buChar char="Ø"/>
            </a:pPr>
            <a:r>
              <a:rPr lang="en-US" b="1" dirty="0" smtClean="0">
                <a:solidFill>
                  <a:srgbClr val="0000FF"/>
                </a:solidFill>
              </a:rPr>
              <a:t>Adverse reports not referred to MRO for acknowledgment</a:t>
            </a:r>
          </a:p>
          <a:p>
            <a:pPr marL="342900" indent="-342900">
              <a:spcBef>
                <a:spcPct val="20000"/>
              </a:spcBef>
              <a:buFont typeface="Wingdings" pitchFamily="2" charset="2"/>
              <a:buChar char="Ø"/>
            </a:pPr>
            <a:r>
              <a:rPr lang="en-US" dirty="0" smtClean="0"/>
              <a:t>Adverse report not adjudicated properly by RO or 3OS.</a:t>
            </a:r>
            <a:endParaRPr lang="en-US" b="1" dirty="0" smtClean="0">
              <a:solidFill>
                <a:schemeClr val="accent2"/>
              </a:solidFill>
            </a:endParaRPr>
          </a:p>
          <a:p>
            <a:pPr marL="342900" indent="-342900">
              <a:spcBef>
                <a:spcPct val="20000"/>
              </a:spcBef>
              <a:buFont typeface="Wingdings" pitchFamily="2" charset="2"/>
              <a:buChar char="Ø"/>
            </a:pPr>
            <a:r>
              <a:rPr lang="en-US" dirty="0" smtClean="0"/>
              <a:t>Adverse reports not referred to 3OS for action.</a:t>
            </a:r>
            <a:endParaRPr lang="en-US" dirty="0" smtClean="0">
              <a:solidFill>
                <a:schemeClr val="accent2"/>
              </a:solidFill>
            </a:endParaRPr>
          </a:p>
          <a:p>
            <a:pPr marL="342900" indent="-342900">
              <a:spcBef>
                <a:spcPct val="20000"/>
              </a:spcBef>
              <a:buFont typeface="Wingdings" pitchFamily="2" charset="2"/>
              <a:buChar char="Ø"/>
            </a:pPr>
            <a:r>
              <a:rPr lang="en-US" dirty="0" smtClean="0"/>
              <a:t>Failure to use senior enlisted advisors in evaluation process.</a:t>
            </a:r>
          </a:p>
          <a:p>
            <a:pPr marL="342900" indent="-342900">
              <a:spcBef>
                <a:spcPct val="20000"/>
              </a:spcBef>
              <a:buFont typeface="Wingdings" pitchFamily="2" charset="2"/>
              <a:buChar char="Ø"/>
            </a:pPr>
            <a:r>
              <a:rPr lang="en-US" b="1" dirty="0" smtClean="0">
                <a:solidFill>
                  <a:srgbClr val="0000FF"/>
                </a:solidFill>
              </a:rPr>
              <a:t>Superior marking justifications not concrete, substantive, verifiable, or quantitative.</a:t>
            </a:r>
          </a:p>
          <a:p>
            <a:pPr marL="342900" indent="-342900">
              <a:spcBef>
                <a:spcPct val="20000"/>
              </a:spcBef>
              <a:buFont typeface="Wingdings" pitchFamily="2" charset="2"/>
              <a:buChar char="Ø"/>
            </a:pPr>
            <a:endParaRPr lang="en-US" dirty="0">
              <a:solidFill>
                <a:srgbClr val="0000FF"/>
              </a:solidFill>
            </a:endParaRPr>
          </a:p>
        </p:txBody>
      </p:sp>
      <p:sp>
        <p:nvSpPr>
          <p:cNvPr id="6" name="Rectangle 187"/>
          <p:cNvSpPr txBox="1">
            <a:spLocks noChangeArrowheads="1"/>
          </p:cNvSpPr>
          <p:nvPr/>
        </p:nvSpPr>
        <p:spPr>
          <a:xfrm>
            <a:off x="1" y="304800"/>
            <a:ext cx="9144000"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Trends</a:t>
            </a:r>
            <a:endParaRPr kumimoji="0" lang="en-US" b="1" i="0" u="none" strike="noStrike" kern="0" cap="none" spc="0" normalizeH="0" baseline="0" noProof="0" dirty="0" smtClean="0">
              <a:ln>
                <a:noFill/>
              </a:ln>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b="1" kern="0" dirty="0" smtClean="0">
                <a:latin typeface="+mj-lt"/>
                <a:ea typeface="+mj-ea"/>
                <a:cs typeface="+mj-cs"/>
              </a:rPr>
              <a:t>(what the previous boards have seen)</a:t>
            </a:r>
            <a:endParaRPr kumimoji="0" lang="en-US" b="1" i="0" u="none" strike="noStrike" kern="0" cap="none" spc="0" normalizeH="0" baseline="0" noProof="0" dirty="0" smtClean="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09600" y="3311525"/>
            <a:ext cx="7902575" cy="2708275"/>
          </a:xfrm>
          <a:prstGeom prst="rect">
            <a:avLst/>
          </a:prstGeom>
          <a:noFill/>
          <a:ln w="9525">
            <a:noFill/>
            <a:miter lim="800000"/>
            <a:headEnd/>
            <a:tailEnd/>
          </a:ln>
          <a:effectLst/>
        </p:spPr>
        <p:txBody>
          <a:bodyPr lIns="82058" tIns="41029" rIns="82058" bIns="41029"/>
          <a:lstStyle/>
          <a:p>
            <a:pPr marL="342900" indent="-342900">
              <a:spcBef>
                <a:spcPct val="20000"/>
              </a:spcBef>
              <a:buFontTx/>
              <a:buChar char="•"/>
            </a:pPr>
            <a:r>
              <a:rPr lang="en-US" i="1" dirty="0"/>
              <a:t>“Sometimes he is absolutely brilliant in the things he did, and at an equal number of times he was terribly disappointing.”</a:t>
            </a:r>
          </a:p>
          <a:p>
            <a:pPr marL="342900" indent="-342900">
              <a:spcBef>
                <a:spcPct val="20000"/>
              </a:spcBef>
              <a:buFontTx/>
              <a:buChar char="•"/>
            </a:pPr>
            <a:r>
              <a:rPr lang="en-US" i="1" dirty="0">
                <a:solidFill>
                  <a:srgbClr val="0000FF"/>
                </a:solidFill>
              </a:rPr>
              <a:t>“Although MRO puts forth efforts, he is well behind his peer group.”</a:t>
            </a:r>
          </a:p>
          <a:p>
            <a:pPr marL="342900" indent="-342900">
              <a:spcBef>
                <a:spcPct val="20000"/>
              </a:spcBef>
              <a:buFontTx/>
              <a:buChar char="•"/>
            </a:pPr>
            <a:r>
              <a:rPr lang="en-US" i="1" dirty="0"/>
              <a:t>“…has ability to become a good NCO if he applies himself and utilizes initiative.”</a:t>
            </a:r>
          </a:p>
          <a:p>
            <a:pPr marL="342900" indent="-342900">
              <a:spcBef>
                <a:spcPct val="20000"/>
              </a:spcBef>
              <a:buFontTx/>
              <a:buChar char="•"/>
            </a:pPr>
            <a:r>
              <a:rPr lang="en-US" i="1" dirty="0">
                <a:solidFill>
                  <a:srgbClr val="0000FF"/>
                </a:solidFill>
              </a:rPr>
              <a:t>“…needs to learn to delegate, rather than trying to do everything himself.”</a:t>
            </a:r>
          </a:p>
          <a:p>
            <a:pPr marL="342900" indent="-342900">
              <a:spcBef>
                <a:spcPct val="20000"/>
              </a:spcBef>
              <a:buFontTx/>
              <a:buChar char="•"/>
            </a:pPr>
            <a:r>
              <a:rPr lang="en-US" i="1" dirty="0"/>
              <a:t>“Working on honing skills required of a staff officer-especially commander’s intent.”</a:t>
            </a:r>
          </a:p>
          <a:p>
            <a:pPr marL="342900" indent="-342900">
              <a:spcBef>
                <a:spcPct val="20000"/>
              </a:spcBef>
              <a:buFontTx/>
              <a:buChar char="•"/>
            </a:pPr>
            <a:r>
              <a:rPr lang="en-US" i="1" dirty="0">
                <a:solidFill>
                  <a:srgbClr val="0000FF"/>
                </a:solidFill>
              </a:rPr>
              <a:t>“…has reached his culminating point as a Marine Corps Officer.”</a:t>
            </a:r>
          </a:p>
        </p:txBody>
      </p:sp>
      <p:sp>
        <p:nvSpPr>
          <p:cNvPr id="3" name="Rectangle 4"/>
          <p:cNvSpPr txBox="1">
            <a:spLocks noChangeArrowheads="1"/>
          </p:cNvSpPr>
          <p:nvPr/>
        </p:nvSpPr>
        <p:spPr>
          <a:xfrm>
            <a:off x="0" y="192088"/>
            <a:ext cx="9144000" cy="7604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Adverse Comments</a:t>
            </a:r>
          </a:p>
        </p:txBody>
      </p:sp>
      <p:sp>
        <p:nvSpPr>
          <p:cNvPr id="5" name="Rectangle 4"/>
          <p:cNvSpPr/>
          <p:nvPr/>
        </p:nvSpPr>
        <p:spPr>
          <a:xfrm>
            <a:off x="838200" y="1676400"/>
            <a:ext cx="7467600" cy="1311128"/>
          </a:xfrm>
          <a:prstGeom prst="rect">
            <a:avLst/>
          </a:prstGeom>
        </p:spPr>
        <p:txBody>
          <a:bodyPr wrap="square">
            <a:spAutoFit/>
          </a:bodyPr>
          <a:lstStyle/>
          <a:p>
            <a:pPr marL="342900" indent="-342900">
              <a:spcBef>
                <a:spcPct val="20000"/>
              </a:spcBef>
              <a:buFont typeface="Wingdings" pitchFamily="2" charset="2"/>
              <a:buChar char="Ø"/>
            </a:pPr>
            <a:r>
              <a:rPr lang="en-US" i="1" dirty="0" smtClean="0"/>
              <a:t>Statements like these are the reason it is important you review your </a:t>
            </a:r>
            <a:r>
              <a:rPr lang="en-US" i="1" dirty="0" err="1" smtClean="0"/>
              <a:t>FitRep</a:t>
            </a:r>
            <a:r>
              <a:rPr lang="en-US" i="1" dirty="0" smtClean="0"/>
              <a:t> </a:t>
            </a:r>
            <a:r>
              <a:rPr lang="en-US" b="1" i="1" dirty="0" smtClean="0">
                <a:solidFill>
                  <a:srgbClr val="FF0000"/>
                </a:solidFill>
              </a:rPr>
              <a:t>PRIOR TO</a:t>
            </a:r>
            <a:r>
              <a:rPr lang="en-US" b="1" i="1" dirty="0" smtClean="0"/>
              <a:t> </a:t>
            </a:r>
            <a:r>
              <a:rPr lang="en-US" i="1" dirty="0" smtClean="0"/>
              <a:t>it’s completion!</a:t>
            </a:r>
          </a:p>
          <a:p>
            <a:pPr marL="342900" indent="-342900">
              <a:spcBef>
                <a:spcPct val="20000"/>
              </a:spcBef>
              <a:buFont typeface="Wingdings" pitchFamily="2" charset="2"/>
              <a:buChar char="Ø"/>
            </a:pPr>
            <a:r>
              <a:rPr lang="en-US" i="1" dirty="0" smtClean="0"/>
              <a:t>Be wary of the “Velvet Dagger” or “Soft Kill”</a:t>
            </a:r>
          </a:p>
          <a:p>
            <a:pPr marL="342900" indent="-342900">
              <a:spcBef>
                <a:spcPct val="20000"/>
              </a:spcBef>
              <a:buFont typeface="Wingdings" pitchFamily="2" charset="2"/>
              <a:buChar char="Ø"/>
            </a:pPr>
            <a:r>
              <a:rPr lang="en-US" i="1" dirty="0" smtClean="0"/>
              <a:t>Stay involved in the process without being annoying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7"/>
          <p:cNvSpPr txBox="1">
            <a:spLocks noChangeArrowheads="1"/>
          </p:cNvSpPr>
          <p:nvPr/>
        </p:nvSpPr>
        <p:spPr>
          <a:xfrm>
            <a:off x="1" y="304800"/>
            <a:ext cx="9144000"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Accessing MMSB</a:t>
            </a:r>
          </a:p>
        </p:txBody>
      </p:sp>
      <p:pic>
        <p:nvPicPr>
          <p:cNvPr id="272386" name="Picture 2"/>
          <p:cNvPicPr>
            <a:picLocks noChangeAspect="1" noChangeArrowheads="1"/>
          </p:cNvPicPr>
          <p:nvPr/>
        </p:nvPicPr>
        <p:blipFill>
          <a:blip r:embed="rId3" cstate="print"/>
          <a:srcRect l="11134" t="11366" r="12551" b="20490"/>
          <a:stretch>
            <a:fillRect/>
          </a:stretch>
        </p:blipFill>
        <p:spPr bwMode="auto">
          <a:xfrm>
            <a:off x="3173946" y="1381125"/>
            <a:ext cx="5741454" cy="4457700"/>
          </a:xfrm>
          <a:prstGeom prst="rect">
            <a:avLst/>
          </a:prstGeom>
          <a:ln>
            <a:solidFill>
              <a:schemeClr val="tx1"/>
            </a:solidFill>
          </a:ln>
          <a:effectLst>
            <a:outerShdw blurRad="292100" dist="139700" dir="2700000" algn="tl" rotWithShape="0">
              <a:srgbClr val="333333">
                <a:alpha val="65000"/>
              </a:srgbClr>
            </a:outerShdw>
          </a:effectLst>
        </p:spPr>
      </p:pic>
      <p:sp>
        <p:nvSpPr>
          <p:cNvPr id="5" name="Right Arrow 4"/>
          <p:cNvSpPr/>
          <p:nvPr/>
        </p:nvSpPr>
        <p:spPr>
          <a:xfrm>
            <a:off x="4595512" y="3154013"/>
            <a:ext cx="244074" cy="643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 y="1828800"/>
            <a:ext cx="3209925" cy="1477328"/>
          </a:xfrm>
          <a:prstGeom prst="rect">
            <a:avLst/>
          </a:prstGeom>
          <a:noFill/>
        </p:spPr>
        <p:txBody>
          <a:bodyPr wrap="square" rtlCol="0">
            <a:spAutoFit/>
          </a:bodyPr>
          <a:lstStyle/>
          <a:p>
            <a:r>
              <a:rPr lang="en-US" sz="1500" dirty="0" smtClean="0"/>
              <a:t>From the marines.mil home page click:</a:t>
            </a:r>
          </a:p>
          <a:p>
            <a:endParaRPr lang="en-US" sz="1500" dirty="0" smtClean="0"/>
          </a:p>
          <a:p>
            <a:pPr>
              <a:buFont typeface="Wingdings" pitchFamily="2" charset="2"/>
              <a:buChar char="Ø"/>
            </a:pPr>
            <a:r>
              <a:rPr lang="en-US" sz="1500" dirty="0" smtClean="0"/>
              <a:t> “Marines”</a:t>
            </a:r>
          </a:p>
          <a:p>
            <a:endParaRPr lang="en-US" sz="1500" dirty="0" smtClean="0"/>
          </a:p>
          <a:p>
            <a:pPr>
              <a:buFont typeface="Wingdings" pitchFamily="2" charset="2"/>
              <a:buChar char="Ø"/>
            </a:pPr>
            <a:r>
              <a:rPr lang="en-US" sz="1500" dirty="0" smtClean="0"/>
              <a:t> Under the “Career” heading, select “Manpower Reserve Affairs”</a:t>
            </a:r>
            <a:endParaRPr 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p:cNvPicPr>
            <a:picLocks noChangeAspect="1" noChangeArrowheads="1"/>
          </p:cNvPicPr>
          <p:nvPr/>
        </p:nvPicPr>
        <p:blipFill>
          <a:blip r:embed="rId3" cstate="print"/>
          <a:srcRect l="479" t="11573" r="38664" b="41858"/>
          <a:stretch>
            <a:fillRect/>
          </a:stretch>
        </p:blipFill>
        <p:spPr bwMode="auto">
          <a:xfrm>
            <a:off x="2136871" y="2057400"/>
            <a:ext cx="6728366" cy="4476750"/>
          </a:xfrm>
          <a:prstGeom prst="rect">
            <a:avLst/>
          </a:prstGeom>
          <a:ln>
            <a:solidFill>
              <a:schemeClr val="tx1"/>
            </a:solidFill>
          </a:ln>
          <a:effectLst>
            <a:outerShdw blurRad="292100" dist="139700" dir="2700000" algn="tl" rotWithShape="0">
              <a:srgbClr val="333333">
                <a:alpha val="65000"/>
              </a:srgbClr>
            </a:outerShdw>
          </a:effectLst>
        </p:spPr>
      </p:pic>
      <p:sp>
        <p:nvSpPr>
          <p:cNvPr id="3" name="Right Arrow 2"/>
          <p:cNvSpPr/>
          <p:nvPr/>
        </p:nvSpPr>
        <p:spPr>
          <a:xfrm>
            <a:off x="2057400" y="4105381"/>
            <a:ext cx="370855" cy="1771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87"/>
          <p:cNvSpPr txBox="1">
            <a:spLocks noChangeArrowheads="1"/>
          </p:cNvSpPr>
          <p:nvPr/>
        </p:nvSpPr>
        <p:spPr>
          <a:xfrm>
            <a:off x="1" y="304800"/>
            <a:ext cx="9144000"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Accessing MMSB (cont)</a:t>
            </a:r>
          </a:p>
        </p:txBody>
      </p:sp>
      <p:sp>
        <p:nvSpPr>
          <p:cNvPr id="6" name="TextBox 5"/>
          <p:cNvSpPr txBox="1"/>
          <p:nvPr/>
        </p:nvSpPr>
        <p:spPr>
          <a:xfrm>
            <a:off x="0" y="1752600"/>
            <a:ext cx="4714875" cy="784830"/>
          </a:xfrm>
          <a:prstGeom prst="rect">
            <a:avLst/>
          </a:prstGeom>
          <a:noFill/>
        </p:spPr>
        <p:txBody>
          <a:bodyPr wrap="square" rtlCol="0">
            <a:spAutoFit/>
          </a:bodyPr>
          <a:lstStyle/>
          <a:p>
            <a:r>
              <a:rPr lang="en-US" sz="1500" dirty="0" smtClean="0"/>
              <a:t>From the Manpower &amp; Reserve Affairs  home page click:</a:t>
            </a:r>
          </a:p>
          <a:p>
            <a:endParaRPr lang="en-US" sz="1500" dirty="0" smtClean="0"/>
          </a:p>
          <a:p>
            <a:pPr>
              <a:buFont typeface="Wingdings" pitchFamily="2" charset="2"/>
              <a:buChar char="Ø"/>
            </a:pPr>
            <a:r>
              <a:rPr lang="en-US" sz="1500" dirty="0" smtClean="0"/>
              <a:t> “Active Marine”</a:t>
            </a:r>
            <a:endParaRPr 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9144000"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Accessing MMSB (cont)</a:t>
            </a:r>
          </a:p>
        </p:txBody>
      </p:sp>
      <p:pic>
        <p:nvPicPr>
          <p:cNvPr id="275458" name="Picture 2"/>
          <p:cNvPicPr>
            <a:picLocks noChangeAspect="1" noChangeArrowheads="1"/>
          </p:cNvPicPr>
          <p:nvPr/>
        </p:nvPicPr>
        <p:blipFill>
          <a:blip r:embed="rId3" cstate="print"/>
          <a:srcRect l="599" t="11573" r="38544" b="36623"/>
          <a:stretch>
            <a:fillRect/>
          </a:stretch>
        </p:blipFill>
        <p:spPr bwMode="auto">
          <a:xfrm>
            <a:off x="2392502" y="1828800"/>
            <a:ext cx="6446698" cy="4771571"/>
          </a:xfrm>
          <a:prstGeom prst="rect">
            <a:avLst/>
          </a:prstGeom>
          <a:ln>
            <a:solidFill>
              <a:schemeClr val="tx1"/>
            </a:solidFill>
          </a:ln>
          <a:effectLst>
            <a:outerShdw blurRad="292100" dist="139700" dir="2700000" algn="tl" rotWithShape="0">
              <a:srgbClr val="333333">
                <a:alpha val="65000"/>
              </a:srgbClr>
            </a:outerShdw>
          </a:effectLst>
        </p:spPr>
      </p:pic>
      <p:sp>
        <p:nvSpPr>
          <p:cNvPr id="5" name="Right Arrow 4"/>
          <p:cNvSpPr/>
          <p:nvPr/>
        </p:nvSpPr>
        <p:spPr>
          <a:xfrm>
            <a:off x="1874973" y="3865601"/>
            <a:ext cx="517529" cy="2474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524000"/>
            <a:ext cx="4714875" cy="784830"/>
          </a:xfrm>
          <a:prstGeom prst="rect">
            <a:avLst/>
          </a:prstGeom>
          <a:noFill/>
        </p:spPr>
        <p:txBody>
          <a:bodyPr wrap="square" rtlCol="0">
            <a:spAutoFit/>
          </a:bodyPr>
          <a:lstStyle/>
          <a:p>
            <a:r>
              <a:rPr lang="en-US" sz="1500" dirty="0" smtClean="0"/>
              <a:t>From the “Active Marine” page select:</a:t>
            </a:r>
          </a:p>
          <a:p>
            <a:endParaRPr lang="en-US" sz="1500" dirty="0" smtClean="0"/>
          </a:p>
          <a:p>
            <a:pPr>
              <a:buFont typeface="Wingdings" pitchFamily="2" charset="2"/>
              <a:buChar char="Ø"/>
            </a:pPr>
            <a:r>
              <a:rPr lang="en-US" sz="1500" dirty="0" smtClean="0"/>
              <a:t> “Manpower Management”</a:t>
            </a:r>
            <a:endParaRPr 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9144000"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Accessing MMSB (cont)</a:t>
            </a:r>
          </a:p>
        </p:txBody>
      </p:sp>
      <p:pic>
        <p:nvPicPr>
          <p:cNvPr id="276482" name="Picture 2"/>
          <p:cNvPicPr>
            <a:picLocks noChangeAspect="1" noChangeArrowheads="1"/>
          </p:cNvPicPr>
          <p:nvPr/>
        </p:nvPicPr>
        <p:blipFill>
          <a:blip r:embed="rId2" cstate="print"/>
          <a:srcRect l="599" t="11573" r="38305" b="9205"/>
          <a:stretch>
            <a:fillRect/>
          </a:stretch>
        </p:blipFill>
        <p:spPr bwMode="auto">
          <a:xfrm>
            <a:off x="3867999" y="1262606"/>
            <a:ext cx="4818801" cy="5432961"/>
          </a:xfrm>
          <a:prstGeom prst="rect">
            <a:avLst/>
          </a:prstGeom>
          <a:ln>
            <a:solidFill>
              <a:schemeClr val="tx1"/>
            </a:solidFill>
          </a:ln>
          <a:effectLst>
            <a:outerShdw blurRad="292100" dist="139700" dir="2700000" algn="tl" rotWithShape="0">
              <a:srgbClr val="333333">
                <a:alpha val="65000"/>
              </a:srgbClr>
            </a:outerShdw>
          </a:effectLst>
        </p:spPr>
      </p:pic>
      <p:sp>
        <p:nvSpPr>
          <p:cNvPr id="4" name="Right Arrow 3"/>
          <p:cNvSpPr/>
          <p:nvPr/>
        </p:nvSpPr>
        <p:spPr>
          <a:xfrm>
            <a:off x="3276600" y="4047107"/>
            <a:ext cx="595507" cy="2847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3124200"/>
            <a:ext cx="3733800" cy="784830"/>
          </a:xfrm>
          <a:prstGeom prst="rect">
            <a:avLst/>
          </a:prstGeom>
          <a:noFill/>
        </p:spPr>
        <p:txBody>
          <a:bodyPr wrap="square" rtlCol="0">
            <a:spAutoFit/>
          </a:bodyPr>
          <a:lstStyle/>
          <a:p>
            <a:r>
              <a:rPr lang="en-US" sz="1500" dirty="0" smtClean="0"/>
              <a:t>From the “Manpower Management Division” page you are looking for the “Support Branch” which is MMSB.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9144000"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Accessing MMSB (cont)</a:t>
            </a:r>
          </a:p>
        </p:txBody>
      </p:sp>
      <p:pic>
        <p:nvPicPr>
          <p:cNvPr id="277506" name="Picture 2"/>
          <p:cNvPicPr>
            <a:picLocks noChangeAspect="1" noChangeArrowheads="1"/>
          </p:cNvPicPr>
          <p:nvPr/>
        </p:nvPicPr>
        <p:blipFill>
          <a:blip r:embed="rId2" cstate="print"/>
          <a:srcRect l="659" t="11573" r="38185" b="13063"/>
          <a:stretch>
            <a:fillRect/>
          </a:stretch>
        </p:blipFill>
        <p:spPr bwMode="auto">
          <a:xfrm>
            <a:off x="3932240" y="1447800"/>
            <a:ext cx="4906960" cy="5257800"/>
          </a:xfrm>
          <a:prstGeom prst="rect">
            <a:avLst/>
          </a:prstGeom>
          <a:ln>
            <a:solidFill>
              <a:schemeClr val="tx1"/>
            </a:solidFill>
          </a:ln>
          <a:effectLst>
            <a:outerShdw blurRad="292100" dist="139700" dir="2700000" algn="tl" rotWithShape="0">
              <a:srgbClr val="333333">
                <a:alpha val="65000"/>
              </a:srgbClr>
            </a:outerShdw>
          </a:effectLst>
        </p:spPr>
      </p:pic>
      <p:sp>
        <p:nvSpPr>
          <p:cNvPr id="4" name="Rectangle 3"/>
          <p:cNvSpPr/>
          <p:nvPr/>
        </p:nvSpPr>
        <p:spPr>
          <a:xfrm>
            <a:off x="3944410" y="3353753"/>
            <a:ext cx="825183" cy="43815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667000"/>
            <a:ext cx="3733800" cy="1708160"/>
          </a:xfrm>
          <a:prstGeom prst="rect">
            <a:avLst/>
          </a:prstGeom>
          <a:noFill/>
        </p:spPr>
        <p:txBody>
          <a:bodyPr wrap="square" rtlCol="0">
            <a:spAutoFit/>
          </a:bodyPr>
          <a:lstStyle/>
          <a:p>
            <a:r>
              <a:rPr lang="en-US" sz="1500" dirty="0" smtClean="0"/>
              <a:t>Now that you have successfully arrived at the MMSB main page, there are some options available. </a:t>
            </a:r>
          </a:p>
          <a:p>
            <a:endParaRPr lang="en-US" sz="1500" dirty="0"/>
          </a:p>
          <a:p>
            <a:r>
              <a:rPr lang="en-US" sz="1500" dirty="0" smtClean="0"/>
              <a:t>MMSB-30 Performance Evaluation Section is where you will find the information regarding your FITREPs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50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9144000"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Accessing MMSB (cont)</a:t>
            </a:r>
          </a:p>
        </p:txBody>
      </p:sp>
      <p:pic>
        <p:nvPicPr>
          <p:cNvPr id="278530" name="Picture 2"/>
          <p:cNvPicPr>
            <a:picLocks noChangeAspect="1" noChangeArrowheads="1"/>
          </p:cNvPicPr>
          <p:nvPr/>
        </p:nvPicPr>
        <p:blipFill>
          <a:blip r:embed="rId2" cstate="print"/>
          <a:srcRect l="464" t="11573" r="38365" b="6872"/>
          <a:stretch>
            <a:fillRect/>
          </a:stretch>
        </p:blipFill>
        <p:spPr bwMode="auto">
          <a:xfrm>
            <a:off x="4314114" y="1295400"/>
            <a:ext cx="4601286" cy="5334000"/>
          </a:xfrm>
          <a:prstGeom prst="rect">
            <a:avLst/>
          </a:prstGeom>
          <a:ln>
            <a:solidFill>
              <a:schemeClr val="tx1"/>
            </a:solidFill>
          </a:ln>
          <a:effectLst>
            <a:outerShdw blurRad="292100" dist="139700" dir="2700000" algn="tl" rotWithShape="0">
              <a:srgbClr val="333333">
                <a:alpha val="65000"/>
              </a:srgbClr>
            </a:outerShdw>
          </a:effectLst>
        </p:spPr>
      </p:pic>
      <p:sp>
        <p:nvSpPr>
          <p:cNvPr id="4" name="Rectangle 3"/>
          <p:cNvSpPr/>
          <p:nvPr/>
        </p:nvSpPr>
        <p:spPr>
          <a:xfrm>
            <a:off x="7620000" y="5943600"/>
            <a:ext cx="1254125" cy="66548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667000"/>
            <a:ext cx="3733800" cy="1246495"/>
          </a:xfrm>
          <a:prstGeom prst="rect">
            <a:avLst/>
          </a:prstGeom>
          <a:noFill/>
        </p:spPr>
        <p:txBody>
          <a:bodyPr wrap="square" rtlCol="0">
            <a:spAutoFit/>
          </a:bodyPr>
          <a:lstStyle/>
          <a:p>
            <a:r>
              <a:rPr lang="en-US" sz="1500" dirty="0" smtClean="0"/>
              <a:t>MMSB-30 is where you will find information regarding the Fitness Report tools.</a:t>
            </a:r>
          </a:p>
          <a:p>
            <a:endParaRPr lang="en-US" sz="1500" dirty="0"/>
          </a:p>
          <a:p>
            <a:r>
              <a:rPr lang="en-US" sz="1500" dirty="0" smtClean="0"/>
              <a:t>The tools are available from the bottom right under Online Applications.</a:t>
            </a:r>
          </a:p>
        </p:txBody>
      </p:sp>
      <p:pic>
        <p:nvPicPr>
          <p:cNvPr id="5" name="Picture 2"/>
          <p:cNvPicPr>
            <a:picLocks noChangeAspect="1" noChangeArrowheads="1"/>
          </p:cNvPicPr>
          <p:nvPr/>
        </p:nvPicPr>
        <p:blipFill>
          <a:blip r:embed="rId2" cstate="print"/>
          <a:srcRect l="44056" t="82653" r="38599" b="6872"/>
          <a:stretch>
            <a:fillRect/>
          </a:stretch>
        </p:blipFill>
        <p:spPr bwMode="auto">
          <a:xfrm>
            <a:off x="2971800" y="1676400"/>
            <a:ext cx="2292701" cy="1203960"/>
          </a:xfrm>
          <a:prstGeom prst="rect">
            <a:avLst/>
          </a:prstGeom>
          <a:ln>
            <a:solidFill>
              <a:srgbClr val="FF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500"/>
                                  </p:stCondLst>
                                  <p:endCondLst>
                                    <p:cond evt="onNext" delay="0">
                                      <p:tgtEl>
                                        <p:sldTgt/>
                                      </p:tgtEl>
                                    </p:cond>
                                  </p:end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3965576" y="1790700"/>
            <a:ext cx="4254500" cy="1766150"/>
            <a:chOff x="3965576" y="1790700"/>
            <a:chExt cx="4254500" cy="1766150"/>
          </a:xfrm>
        </p:grpSpPr>
        <p:pic>
          <p:nvPicPr>
            <p:cNvPr id="279554" name="Picture 2"/>
            <p:cNvPicPr>
              <a:picLocks noChangeAspect="1" noChangeArrowheads="1"/>
            </p:cNvPicPr>
            <p:nvPr/>
          </p:nvPicPr>
          <p:blipFill>
            <a:blip r:embed="rId3" cstate="print"/>
            <a:srcRect l="479" t="11358" r="39623" b="60045"/>
            <a:stretch>
              <a:fillRect/>
            </a:stretch>
          </p:blipFill>
          <p:spPr bwMode="auto">
            <a:xfrm>
              <a:off x="3965576" y="1790700"/>
              <a:ext cx="4254500" cy="1766150"/>
            </a:xfrm>
            <a:prstGeom prst="rect">
              <a:avLst/>
            </a:prstGeom>
            <a:ln>
              <a:noFill/>
            </a:ln>
            <a:effectLst>
              <a:outerShdw blurRad="292100" dist="139700" dir="2700000" algn="tl" rotWithShape="0">
                <a:srgbClr val="333333">
                  <a:alpha val="65000"/>
                </a:srgbClr>
              </a:outerShdw>
            </a:effectLst>
          </p:spPr>
        </p:pic>
        <p:sp>
          <p:nvSpPr>
            <p:cNvPr id="7" name="Right Arrow 6"/>
            <p:cNvSpPr/>
            <p:nvPr/>
          </p:nvSpPr>
          <p:spPr>
            <a:xfrm rot="10800000">
              <a:off x="6098805" y="3078202"/>
              <a:ext cx="558503" cy="26705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Check your Fitness Report Status</a:t>
            </a:r>
          </a:p>
        </p:txBody>
      </p:sp>
      <p:sp>
        <p:nvSpPr>
          <p:cNvPr id="4" name="TextBox 3"/>
          <p:cNvSpPr txBox="1"/>
          <p:nvPr/>
        </p:nvSpPr>
        <p:spPr>
          <a:xfrm>
            <a:off x="0" y="1600200"/>
            <a:ext cx="2647950" cy="1938992"/>
          </a:xfrm>
          <a:prstGeom prst="rect">
            <a:avLst/>
          </a:prstGeom>
          <a:noFill/>
        </p:spPr>
        <p:txBody>
          <a:bodyPr wrap="square" rtlCol="0">
            <a:spAutoFit/>
          </a:bodyPr>
          <a:lstStyle/>
          <a:p>
            <a:r>
              <a:rPr lang="en-US" sz="1500" dirty="0" smtClean="0"/>
              <a:t>You will need a CAC reader to access this page.</a:t>
            </a:r>
          </a:p>
          <a:p>
            <a:endParaRPr lang="en-US" sz="1500" dirty="0"/>
          </a:p>
          <a:p>
            <a:r>
              <a:rPr lang="en-US" sz="1500" dirty="0" smtClean="0"/>
              <a:t>You will likely get a certificate error when you click the link, just select “Continue to this website” and enter your PIN when prompted.</a:t>
            </a:r>
          </a:p>
        </p:txBody>
      </p:sp>
      <p:pic>
        <p:nvPicPr>
          <p:cNvPr id="279555" name="Picture 3"/>
          <p:cNvPicPr>
            <a:picLocks noChangeAspect="1" noChangeArrowheads="1"/>
          </p:cNvPicPr>
          <p:nvPr/>
        </p:nvPicPr>
        <p:blipFill>
          <a:blip r:embed="rId4" cstate="print"/>
          <a:srcRect l="943" t="11453" r="26565" b="24223"/>
          <a:stretch>
            <a:fillRect/>
          </a:stretch>
        </p:blipFill>
        <p:spPr bwMode="auto">
          <a:xfrm>
            <a:off x="2644775" y="1609726"/>
            <a:ext cx="6320907" cy="4876800"/>
          </a:xfrm>
          <a:prstGeom prst="rect">
            <a:avLst/>
          </a:prstGeom>
          <a:ln>
            <a:solidFill>
              <a:schemeClr val="tx1"/>
            </a:solidFill>
          </a:ln>
          <a:effectLst>
            <a:outerShdw blurRad="292100" dist="139700" dir="2700000" algn="tl" rotWithShape="0">
              <a:srgbClr val="333333">
                <a:alpha val="65000"/>
              </a:srgbClr>
            </a:outerShdw>
          </a:effectLst>
        </p:spPr>
      </p:pic>
      <p:sp>
        <p:nvSpPr>
          <p:cNvPr id="18" name="TextBox 17"/>
          <p:cNvSpPr txBox="1"/>
          <p:nvPr/>
        </p:nvSpPr>
        <p:spPr>
          <a:xfrm>
            <a:off x="0" y="3733800"/>
            <a:ext cx="2647950" cy="1246495"/>
          </a:xfrm>
          <a:prstGeom prst="rect">
            <a:avLst/>
          </a:prstGeom>
          <a:noFill/>
        </p:spPr>
        <p:txBody>
          <a:bodyPr wrap="square" rtlCol="0">
            <a:spAutoFit/>
          </a:bodyPr>
          <a:lstStyle/>
          <a:p>
            <a:r>
              <a:rPr lang="en-US" sz="1500" dirty="0" smtClean="0"/>
              <a:t>After you enter your SSN and click the “Submit” button, your name should appear.</a:t>
            </a:r>
          </a:p>
          <a:p>
            <a:endParaRPr lang="en-US" sz="1500" dirty="0"/>
          </a:p>
          <a:p>
            <a:r>
              <a:rPr lang="en-US" sz="1500" dirty="0" smtClean="0"/>
              <a:t>Click “</a:t>
            </a:r>
            <a:r>
              <a:rPr lang="en-US" sz="1500" u="sng" dirty="0" smtClean="0">
                <a:solidFill>
                  <a:srgbClr val="0000FF"/>
                </a:solidFill>
              </a:rPr>
              <a:t>Select</a:t>
            </a:r>
            <a:r>
              <a:rPr lang="en-US" sz="1500" dirty="0" smtClean="0"/>
              <a:t>”</a:t>
            </a:r>
          </a:p>
        </p:txBody>
      </p:sp>
      <p:grpSp>
        <p:nvGrpSpPr>
          <p:cNvPr id="5" name="Group 25"/>
          <p:cNvGrpSpPr/>
          <p:nvPr/>
        </p:nvGrpSpPr>
        <p:grpSpPr>
          <a:xfrm>
            <a:off x="2605088" y="1438275"/>
            <a:ext cx="6400800" cy="4875474"/>
            <a:chOff x="2605088" y="1438275"/>
            <a:chExt cx="6400800" cy="4875474"/>
          </a:xfrm>
        </p:grpSpPr>
        <p:pic>
          <p:nvPicPr>
            <p:cNvPr id="21" name="Picture 5"/>
            <p:cNvPicPr>
              <a:picLocks noChangeAspect="1" noChangeArrowheads="1"/>
            </p:cNvPicPr>
            <p:nvPr/>
          </p:nvPicPr>
          <p:blipFill>
            <a:blip r:embed="rId5" cstate="print"/>
            <a:srcRect/>
            <a:stretch>
              <a:fillRect/>
            </a:stretch>
          </p:blipFill>
          <p:spPr bwMode="auto">
            <a:xfrm>
              <a:off x="2605088" y="1438275"/>
              <a:ext cx="6400800" cy="4875474"/>
            </a:xfrm>
            <a:prstGeom prst="rect">
              <a:avLst/>
            </a:prstGeom>
            <a:ln>
              <a:solidFill>
                <a:schemeClr val="tx1"/>
              </a:solidFill>
            </a:ln>
            <a:effectLst>
              <a:outerShdw blurRad="292100" dist="139700" dir="2700000" algn="tl" rotWithShape="0">
                <a:srgbClr val="333333">
                  <a:alpha val="65000"/>
                </a:srgbClr>
              </a:outerShdw>
            </a:effectLst>
          </p:spPr>
        </p:pic>
        <p:sp>
          <p:nvSpPr>
            <p:cNvPr id="22" name="Rectangle 21"/>
            <p:cNvSpPr/>
            <p:nvPr/>
          </p:nvSpPr>
          <p:spPr>
            <a:xfrm>
              <a:off x="4074698" y="3071173"/>
              <a:ext cx="682976" cy="130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KILLER</a:t>
              </a:r>
              <a:endParaRPr lang="en-US" sz="1000" dirty="0">
                <a:solidFill>
                  <a:schemeClr val="tx1"/>
                </a:solidFill>
              </a:endParaRPr>
            </a:p>
          </p:txBody>
        </p:sp>
        <p:sp>
          <p:nvSpPr>
            <p:cNvPr id="23" name="Rectangle 22"/>
            <p:cNvSpPr/>
            <p:nvPr/>
          </p:nvSpPr>
          <p:spPr>
            <a:xfrm>
              <a:off x="4793569" y="3071173"/>
              <a:ext cx="682976" cy="130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EYEMA</a:t>
              </a:r>
              <a:endParaRPr lang="en-US" sz="1000" dirty="0">
                <a:solidFill>
                  <a:schemeClr val="tx1"/>
                </a:solidFill>
              </a:endParaRPr>
            </a:p>
          </p:txBody>
        </p:sp>
        <p:sp>
          <p:nvSpPr>
            <p:cNvPr id="24" name="Rectangle 23"/>
            <p:cNvSpPr/>
            <p:nvPr/>
          </p:nvSpPr>
          <p:spPr>
            <a:xfrm>
              <a:off x="3625850" y="3067307"/>
              <a:ext cx="465133" cy="152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1234</a:t>
              </a:r>
              <a:endParaRPr lang="en-US" sz="1000" dirty="0">
                <a:solidFill>
                  <a:schemeClr val="tx1"/>
                </a:solidFill>
              </a:endParaRPr>
            </a:p>
          </p:txBody>
        </p:sp>
        <p:sp>
          <p:nvSpPr>
            <p:cNvPr id="25" name="Rectangle 24"/>
            <p:cNvSpPr/>
            <p:nvPr/>
          </p:nvSpPr>
          <p:spPr>
            <a:xfrm>
              <a:off x="5518150" y="3066966"/>
              <a:ext cx="327406" cy="130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E5</a:t>
              </a:r>
              <a:endParaRPr lang="en-US" sz="1000" dirty="0">
                <a:solidFill>
                  <a:schemeClr val="tx1"/>
                </a:solidFill>
              </a:endParaRPr>
            </a:p>
          </p:txBody>
        </p:sp>
      </p:grpSp>
      <p:grpSp>
        <p:nvGrpSpPr>
          <p:cNvPr id="6" name="Group 33"/>
          <p:cNvGrpSpPr/>
          <p:nvPr/>
        </p:nvGrpSpPr>
        <p:grpSpPr>
          <a:xfrm>
            <a:off x="1945532" y="968987"/>
            <a:ext cx="6400800" cy="5655549"/>
            <a:chOff x="1945532" y="968987"/>
            <a:chExt cx="6400800" cy="5655549"/>
          </a:xfrm>
        </p:grpSpPr>
        <p:grpSp>
          <p:nvGrpSpPr>
            <p:cNvPr id="8" name="Group 26"/>
            <p:cNvGrpSpPr/>
            <p:nvPr/>
          </p:nvGrpSpPr>
          <p:grpSpPr>
            <a:xfrm>
              <a:off x="1945532" y="968987"/>
              <a:ext cx="6400800" cy="5655549"/>
              <a:chOff x="1791835" y="1202451"/>
              <a:chExt cx="6400800" cy="5655549"/>
            </a:xfrm>
          </p:grpSpPr>
          <p:pic>
            <p:nvPicPr>
              <p:cNvPr id="28" name="Picture 3"/>
              <p:cNvPicPr>
                <a:picLocks noChangeAspect="1" noChangeArrowheads="1"/>
              </p:cNvPicPr>
              <p:nvPr/>
            </p:nvPicPr>
            <p:blipFill>
              <a:blip r:embed="rId6" cstate="print"/>
              <a:srcRect/>
              <a:stretch>
                <a:fillRect/>
              </a:stretch>
            </p:blipFill>
            <p:spPr bwMode="auto">
              <a:xfrm>
                <a:off x="1791835" y="1202451"/>
                <a:ext cx="6400800" cy="5655549"/>
              </a:xfrm>
              <a:prstGeom prst="rect">
                <a:avLst/>
              </a:prstGeom>
              <a:ln>
                <a:solidFill>
                  <a:schemeClr val="tx1"/>
                </a:solidFill>
              </a:ln>
              <a:effectLst>
                <a:outerShdw blurRad="292100" dist="139700" dir="2700000" algn="tl" rotWithShape="0">
                  <a:srgbClr val="333333">
                    <a:alpha val="65000"/>
                  </a:srgbClr>
                </a:outerShdw>
              </a:effectLst>
            </p:spPr>
          </p:pic>
          <p:sp>
            <p:nvSpPr>
              <p:cNvPr id="29" name="Rectangle 28"/>
              <p:cNvSpPr/>
              <p:nvPr/>
            </p:nvSpPr>
            <p:spPr>
              <a:xfrm>
                <a:off x="3261898" y="2848923"/>
                <a:ext cx="682976" cy="130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itchFamily="34" charset="0"/>
                    <a:cs typeface="Arial" pitchFamily="34" charset="0"/>
                  </a:rPr>
                  <a:t>KILLER</a:t>
                </a:r>
                <a:endParaRPr lang="en-US" sz="1000" dirty="0">
                  <a:solidFill>
                    <a:schemeClr val="tx1"/>
                  </a:solidFill>
                  <a:latin typeface="Arial" pitchFamily="34" charset="0"/>
                  <a:cs typeface="Arial" pitchFamily="34" charset="0"/>
                </a:endParaRPr>
              </a:p>
            </p:txBody>
          </p:sp>
          <p:sp>
            <p:nvSpPr>
              <p:cNvPr id="30" name="Rectangle 29"/>
              <p:cNvSpPr/>
              <p:nvPr/>
            </p:nvSpPr>
            <p:spPr>
              <a:xfrm>
                <a:off x="3980769" y="2848923"/>
                <a:ext cx="682976" cy="130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itchFamily="34" charset="0"/>
                    <a:cs typeface="Arial" pitchFamily="34" charset="0"/>
                  </a:rPr>
                  <a:t>EYEMA</a:t>
                </a:r>
                <a:endParaRPr lang="en-US" sz="1000" dirty="0">
                  <a:solidFill>
                    <a:schemeClr val="tx1"/>
                  </a:solidFill>
                  <a:latin typeface="Arial" pitchFamily="34" charset="0"/>
                  <a:cs typeface="Arial" pitchFamily="34" charset="0"/>
                </a:endParaRPr>
              </a:p>
            </p:txBody>
          </p:sp>
          <p:sp>
            <p:nvSpPr>
              <p:cNvPr id="31" name="Rectangle 30"/>
              <p:cNvSpPr/>
              <p:nvPr/>
            </p:nvSpPr>
            <p:spPr>
              <a:xfrm>
                <a:off x="2799054" y="2851407"/>
                <a:ext cx="479130" cy="125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itchFamily="34" charset="0"/>
                    <a:cs typeface="Arial" pitchFamily="34" charset="0"/>
                  </a:rPr>
                  <a:t>1234</a:t>
                </a:r>
                <a:endParaRPr lang="en-US" sz="1000" dirty="0">
                  <a:solidFill>
                    <a:schemeClr val="tx1"/>
                  </a:solidFill>
                  <a:latin typeface="Arial" pitchFamily="34" charset="0"/>
                  <a:cs typeface="Arial" pitchFamily="34" charset="0"/>
                </a:endParaRPr>
              </a:p>
            </p:txBody>
          </p:sp>
          <p:sp>
            <p:nvSpPr>
              <p:cNvPr id="32" name="Rectangle 31"/>
              <p:cNvSpPr/>
              <p:nvPr/>
            </p:nvSpPr>
            <p:spPr>
              <a:xfrm>
                <a:off x="4686300" y="2844716"/>
                <a:ext cx="346456" cy="133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itchFamily="34" charset="0"/>
                    <a:cs typeface="Arial" pitchFamily="34" charset="0"/>
                  </a:rPr>
                  <a:t>E5</a:t>
                </a:r>
                <a:endParaRPr lang="en-US" sz="1000" dirty="0">
                  <a:solidFill>
                    <a:schemeClr val="tx1"/>
                  </a:solidFill>
                  <a:latin typeface="Arial" pitchFamily="34" charset="0"/>
                  <a:cs typeface="Arial" pitchFamily="34" charset="0"/>
                </a:endParaRPr>
              </a:p>
            </p:txBody>
          </p:sp>
        </p:grpSp>
        <p:sp>
          <p:nvSpPr>
            <p:cNvPr id="33" name="Rectangle 32"/>
            <p:cNvSpPr/>
            <p:nvPr/>
          </p:nvSpPr>
          <p:spPr>
            <a:xfrm>
              <a:off x="2256817" y="6245157"/>
              <a:ext cx="3949430" cy="3501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79555"/>
                                        </p:tgtEl>
                                        <p:attrNameLst>
                                          <p:attrName>style.visibility</p:attrName>
                                        </p:attrNameLst>
                                      </p:cBhvr>
                                      <p:to>
                                        <p:strVal val="visible"/>
                                      </p:to>
                                    </p:set>
                                    <p:animEffect transition="in" filter="diamond(in)">
                                      <p:cBhvr>
                                        <p:cTn id="7" dur="2000"/>
                                        <p:tgtEl>
                                          <p:spTgt spid="2795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00" fill="hold"/>
                                        <p:tgtEl>
                                          <p:spTgt spid="18"/>
                                        </p:tgtEl>
                                        <p:attrNameLst>
                                          <p:attrName>ppt_x</p:attrName>
                                        </p:attrNameLst>
                                      </p:cBhvr>
                                      <p:tavLst>
                                        <p:tav tm="0">
                                          <p:val>
                                            <p:strVal val="#ppt_x"/>
                                          </p:val>
                                        </p:tav>
                                        <p:tav tm="100000">
                                          <p:val>
                                            <p:strVal val="#ppt_x"/>
                                          </p:val>
                                        </p:tav>
                                      </p:tavLst>
                                    </p:anim>
                                    <p:anim calcmode="lin" valueType="num">
                                      <p:cBhvr additive="base">
                                        <p:cTn id="1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p:nvPr/>
        </p:nvGrpSpPr>
        <p:grpSpPr>
          <a:xfrm>
            <a:off x="2971800" y="1295400"/>
            <a:ext cx="5943600" cy="5334000"/>
            <a:chOff x="2971800" y="1295400"/>
            <a:chExt cx="5943600" cy="5334000"/>
          </a:xfrm>
        </p:grpSpPr>
        <p:pic>
          <p:nvPicPr>
            <p:cNvPr id="21" name="Picture 2"/>
            <p:cNvPicPr>
              <a:picLocks noChangeAspect="1" noChangeArrowheads="1"/>
            </p:cNvPicPr>
            <p:nvPr/>
          </p:nvPicPr>
          <p:blipFill>
            <a:blip r:embed="rId2" cstate="print"/>
            <a:srcRect l="464" t="11573" r="38365" b="6872"/>
            <a:stretch>
              <a:fillRect/>
            </a:stretch>
          </p:blipFill>
          <p:spPr bwMode="auto">
            <a:xfrm>
              <a:off x="4314114" y="1295400"/>
              <a:ext cx="4601286" cy="5334000"/>
            </a:xfrm>
            <a:prstGeom prst="rect">
              <a:avLst/>
            </a:prstGeom>
            <a:ln>
              <a:solidFill>
                <a:schemeClr val="tx1"/>
              </a:solidFill>
            </a:ln>
            <a:effectLst>
              <a:outerShdw blurRad="292100" dist="139700" dir="2700000" algn="tl" rotWithShape="0">
                <a:srgbClr val="333333">
                  <a:alpha val="65000"/>
                </a:srgbClr>
              </a:outerShdw>
            </a:effectLst>
          </p:spPr>
        </p:pic>
        <p:pic>
          <p:nvPicPr>
            <p:cNvPr id="22" name="Picture 2"/>
            <p:cNvPicPr>
              <a:picLocks noChangeAspect="1" noChangeArrowheads="1"/>
            </p:cNvPicPr>
            <p:nvPr/>
          </p:nvPicPr>
          <p:blipFill>
            <a:blip r:embed="rId2" cstate="print"/>
            <a:srcRect l="44056" t="82653" r="38599" b="6872"/>
            <a:stretch>
              <a:fillRect/>
            </a:stretch>
          </p:blipFill>
          <p:spPr bwMode="auto">
            <a:xfrm>
              <a:off x="2971800" y="1676400"/>
              <a:ext cx="2292701" cy="1203960"/>
            </a:xfrm>
            <a:prstGeom prst="rect">
              <a:avLst/>
            </a:prstGeom>
            <a:ln>
              <a:solidFill>
                <a:srgbClr val="FF0000"/>
              </a:solidFill>
            </a:ln>
            <a:effectLst>
              <a:outerShdw blurRad="292100" dist="139700" dir="2700000" algn="tl" rotWithShape="0">
                <a:srgbClr val="333333">
                  <a:alpha val="65000"/>
                </a:srgbClr>
              </a:outerShdw>
            </a:effectLst>
          </p:spPr>
        </p:pic>
      </p:grpSp>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MCC and RUC </a:t>
            </a:r>
            <a:r>
              <a:rPr kumimoji="0" lang="en-US" sz="3600" b="1" i="0" u="none" strike="noStrike" kern="0" cap="none" spc="0" normalizeH="0" baseline="0" noProof="0" dirty="0" err="1" smtClean="0">
                <a:ln>
                  <a:noFill/>
                </a:ln>
                <a:effectLst/>
                <a:uLnTx/>
                <a:uFillTx/>
                <a:latin typeface="+mj-lt"/>
                <a:ea typeface="+mj-ea"/>
                <a:cs typeface="+mj-cs"/>
              </a:rPr>
              <a:t>DateGap</a:t>
            </a:r>
            <a:r>
              <a:rPr kumimoji="0" lang="en-US" sz="3600" b="1" i="0" u="none" strike="noStrike" kern="0" cap="none" spc="0" normalizeH="0" baseline="0" noProof="0" dirty="0" smtClean="0">
                <a:ln>
                  <a:noFill/>
                </a:ln>
                <a:effectLst/>
                <a:uLnTx/>
                <a:uFillTx/>
                <a:latin typeface="+mj-lt"/>
                <a:ea typeface="+mj-ea"/>
                <a:cs typeface="+mj-cs"/>
              </a:rPr>
              <a:t> Query</a:t>
            </a:r>
          </a:p>
        </p:txBody>
      </p:sp>
      <p:pic>
        <p:nvPicPr>
          <p:cNvPr id="280582" name="Picture 6"/>
          <p:cNvPicPr>
            <a:picLocks noChangeAspect="1" noChangeArrowheads="1"/>
          </p:cNvPicPr>
          <p:nvPr/>
        </p:nvPicPr>
        <p:blipFill>
          <a:blip r:embed="rId3" cstate="print"/>
          <a:srcRect/>
          <a:stretch>
            <a:fillRect/>
          </a:stretch>
        </p:blipFill>
        <p:spPr bwMode="auto">
          <a:xfrm>
            <a:off x="2724150" y="2109585"/>
            <a:ext cx="6262688" cy="2919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p:cNvSpPr txBox="1"/>
          <p:nvPr/>
        </p:nvSpPr>
        <p:spPr>
          <a:xfrm>
            <a:off x="0" y="1575137"/>
            <a:ext cx="2876550" cy="1015663"/>
          </a:xfrm>
          <a:prstGeom prst="rect">
            <a:avLst/>
          </a:prstGeom>
          <a:noFill/>
        </p:spPr>
        <p:txBody>
          <a:bodyPr wrap="square" rtlCol="0">
            <a:spAutoFit/>
          </a:bodyPr>
          <a:lstStyle/>
          <a:p>
            <a:r>
              <a:rPr lang="en-US" sz="1500" dirty="0" smtClean="0"/>
              <a:t>Back to the MMSB-30 main page.</a:t>
            </a:r>
          </a:p>
          <a:p>
            <a:endParaRPr lang="en-US" sz="1500" dirty="0"/>
          </a:p>
          <a:p>
            <a:r>
              <a:rPr lang="en-US" sz="1500" dirty="0" smtClean="0"/>
              <a:t>Click “</a:t>
            </a:r>
            <a:r>
              <a:rPr lang="en-US" sz="1500" u="sng" dirty="0" smtClean="0"/>
              <a:t>MCC and RUC </a:t>
            </a:r>
            <a:r>
              <a:rPr lang="en-US" sz="1500" u="sng" dirty="0" err="1" smtClean="0"/>
              <a:t>DateGap</a:t>
            </a:r>
            <a:r>
              <a:rPr lang="en-US" sz="1500" u="sng" dirty="0" smtClean="0"/>
              <a:t> Query</a:t>
            </a:r>
            <a:r>
              <a:rPr lang="en-US" sz="1500" dirty="0" smtClean="0"/>
              <a:t>”</a:t>
            </a:r>
          </a:p>
        </p:txBody>
      </p:sp>
      <p:sp>
        <p:nvSpPr>
          <p:cNvPr id="24" name="TextBox 23"/>
          <p:cNvSpPr txBox="1"/>
          <p:nvPr/>
        </p:nvSpPr>
        <p:spPr>
          <a:xfrm>
            <a:off x="0" y="2794337"/>
            <a:ext cx="2819400" cy="553998"/>
          </a:xfrm>
          <a:prstGeom prst="rect">
            <a:avLst/>
          </a:prstGeom>
          <a:noFill/>
        </p:spPr>
        <p:txBody>
          <a:bodyPr wrap="square" rtlCol="0">
            <a:spAutoFit/>
          </a:bodyPr>
          <a:lstStyle/>
          <a:p>
            <a:r>
              <a:rPr lang="en-US" sz="1500" dirty="0" smtClean="0"/>
              <a:t>Enter you MCC</a:t>
            </a:r>
          </a:p>
          <a:p>
            <a:r>
              <a:rPr lang="en-US" sz="1500" dirty="0" smtClean="0"/>
              <a:t>      (175 for 2d RADIO)</a:t>
            </a:r>
          </a:p>
        </p:txBody>
      </p:sp>
      <p:sp>
        <p:nvSpPr>
          <p:cNvPr id="25" name="TextBox 24"/>
          <p:cNvSpPr txBox="1"/>
          <p:nvPr/>
        </p:nvSpPr>
        <p:spPr>
          <a:xfrm>
            <a:off x="4222750" y="2897029"/>
            <a:ext cx="457200" cy="246221"/>
          </a:xfrm>
          <a:prstGeom prst="rect">
            <a:avLst/>
          </a:prstGeom>
          <a:noFill/>
        </p:spPr>
        <p:txBody>
          <a:bodyPr wrap="square" rtlCol="0">
            <a:spAutoFit/>
          </a:bodyPr>
          <a:lstStyle/>
          <a:p>
            <a:r>
              <a:rPr lang="en-US" sz="1000" dirty="0" smtClean="0">
                <a:latin typeface="Arial" pitchFamily="34" charset="0"/>
                <a:cs typeface="Arial" pitchFamily="34" charset="0"/>
              </a:rPr>
              <a:t>175</a:t>
            </a:r>
            <a:endParaRPr lang="en-US" sz="1000" dirty="0">
              <a:latin typeface="Arial" pitchFamily="34" charset="0"/>
              <a:cs typeface="Arial" pitchFamily="34" charset="0"/>
            </a:endParaRPr>
          </a:p>
        </p:txBody>
      </p:sp>
      <p:sp>
        <p:nvSpPr>
          <p:cNvPr id="26" name="TextBox 25"/>
          <p:cNvSpPr txBox="1"/>
          <p:nvPr/>
        </p:nvSpPr>
        <p:spPr>
          <a:xfrm>
            <a:off x="5743575" y="2893854"/>
            <a:ext cx="1174750" cy="246221"/>
          </a:xfrm>
          <a:prstGeom prst="rect">
            <a:avLst/>
          </a:prstGeom>
          <a:noFill/>
        </p:spPr>
        <p:txBody>
          <a:bodyPr wrap="square" rtlCol="0">
            <a:spAutoFit/>
          </a:bodyPr>
          <a:lstStyle/>
          <a:p>
            <a:r>
              <a:rPr lang="en-US" sz="1000" dirty="0" smtClean="0">
                <a:latin typeface="Arial" pitchFamily="34" charset="0"/>
                <a:cs typeface="Arial" pitchFamily="34" charset="0"/>
              </a:rPr>
              <a:t>21590</a:t>
            </a:r>
            <a:endParaRPr lang="en-US" sz="1000" dirty="0">
              <a:latin typeface="Arial" pitchFamily="34" charset="0"/>
              <a:cs typeface="Arial" pitchFamily="34" charset="0"/>
            </a:endParaRPr>
          </a:p>
        </p:txBody>
      </p:sp>
      <p:sp>
        <p:nvSpPr>
          <p:cNvPr id="27" name="TextBox 26"/>
          <p:cNvSpPr txBox="1"/>
          <p:nvPr/>
        </p:nvSpPr>
        <p:spPr>
          <a:xfrm>
            <a:off x="4191000" y="3068479"/>
            <a:ext cx="457200" cy="246221"/>
          </a:xfrm>
          <a:prstGeom prst="rect">
            <a:avLst/>
          </a:prstGeom>
          <a:noFill/>
        </p:spPr>
        <p:txBody>
          <a:bodyPr wrap="square" rtlCol="0">
            <a:spAutoFit/>
          </a:bodyPr>
          <a:lstStyle/>
          <a:p>
            <a:r>
              <a:rPr lang="en-US" sz="1000" dirty="0" smtClean="0">
                <a:latin typeface="Arial" pitchFamily="34" charset="0"/>
                <a:cs typeface="Arial" pitchFamily="34" charset="0"/>
              </a:rPr>
              <a:t>E5</a:t>
            </a:r>
            <a:endParaRPr lang="en-US" sz="1000" dirty="0">
              <a:latin typeface="Arial" pitchFamily="34" charset="0"/>
              <a:cs typeface="Arial" pitchFamily="34" charset="0"/>
            </a:endParaRPr>
          </a:p>
        </p:txBody>
      </p:sp>
      <p:sp>
        <p:nvSpPr>
          <p:cNvPr id="28" name="TextBox 27"/>
          <p:cNvSpPr txBox="1"/>
          <p:nvPr/>
        </p:nvSpPr>
        <p:spPr>
          <a:xfrm>
            <a:off x="0" y="3470612"/>
            <a:ext cx="2819400" cy="553998"/>
          </a:xfrm>
          <a:prstGeom prst="rect">
            <a:avLst/>
          </a:prstGeom>
          <a:noFill/>
        </p:spPr>
        <p:txBody>
          <a:bodyPr wrap="square" rtlCol="0">
            <a:spAutoFit/>
          </a:bodyPr>
          <a:lstStyle/>
          <a:p>
            <a:r>
              <a:rPr lang="en-US" sz="1500" dirty="0" smtClean="0"/>
              <a:t>Enter you RUC</a:t>
            </a:r>
          </a:p>
          <a:p>
            <a:r>
              <a:rPr lang="en-US" sz="1500" dirty="0" smtClean="0"/>
              <a:t>      (21590 for 2d RADIO)</a:t>
            </a:r>
          </a:p>
        </p:txBody>
      </p:sp>
      <p:sp>
        <p:nvSpPr>
          <p:cNvPr id="29" name="TextBox 28"/>
          <p:cNvSpPr txBox="1"/>
          <p:nvPr/>
        </p:nvSpPr>
        <p:spPr>
          <a:xfrm>
            <a:off x="0" y="4146887"/>
            <a:ext cx="2819400" cy="323165"/>
          </a:xfrm>
          <a:prstGeom prst="rect">
            <a:avLst/>
          </a:prstGeom>
          <a:noFill/>
        </p:spPr>
        <p:txBody>
          <a:bodyPr wrap="square" rtlCol="0">
            <a:spAutoFit/>
          </a:bodyPr>
          <a:lstStyle/>
          <a:p>
            <a:r>
              <a:rPr lang="en-US" sz="1500" dirty="0" smtClean="0"/>
              <a:t>Select the applicable Grade</a:t>
            </a:r>
          </a:p>
        </p:txBody>
      </p:sp>
      <p:sp>
        <p:nvSpPr>
          <p:cNvPr id="30" name="TextBox 29"/>
          <p:cNvSpPr txBox="1"/>
          <p:nvPr/>
        </p:nvSpPr>
        <p:spPr>
          <a:xfrm>
            <a:off x="0" y="4627602"/>
            <a:ext cx="2819400" cy="323165"/>
          </a:xfrm>
          <a:prstGeom prst="rect">
            <a:avLst/>
          </a:prstGeom>
          <a:noFill/>
        </p:spPr>
        <p:txBody>
          <a:bodyPr wrap="square" rtlCol="0">
            <a:spAutoFit/>
          </a:bodyPr>
          <a:lstStyle/>
          <a:p>
            <a:r>
              <a:rPr lang="en-US" sz="1500" dirty="0" smtClean="0"/>
              <a:t>Click “OK”</a:t>
            </a:r>
          </a:p>
        </p:txBody>
      </p:sp>
      <p:grpSp>
        <p:nvGrpSpPr>
          <p:cNvPr id="4" name="Group 30"/>
          <p:cNvGrpSpPr/>
          <p:nvPr/>
        </p:nvGrpSpPr>
        <p:grpSpPr>
          <a:xfrm>
            <a:off x="914399" y="1207880"/>
            <a:ext cx="7534275" cy="5459620"/>
            <a:chOff x="981074" y="1312655"/>
            <a:chExt cx="7534275" cy="5459620"/>
          </a:xfrm>
        </p:grpSpPr>
        <p:pic>
          <p:nvPicPr>
            <p:cNvPr id="32" name="Picture 3"/>
            <p:cNvPicPr>
              <a:picLocks noChangeAspect="1" noChangeArrowheads="1"/>
            </p:cNvPicPr>
            <p:nvPr/>
          </p:nvPicPr>
          <p:blipFill>
            <a:blip r:embed="rId4" cstate="print"/>
            <a:srcRect/>
            <a:stretch>
              <a:fillRect/>
            </a:stretch>
          </p:blipFill>
          <p:spPr bwMode="auto">
            <a:xfrm>
              <a:off x="981074" y="1312655"/>
              <a:ext cx="7534275" cy="5459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extBox 32"/>
            <p:cNvSpPr txBox="1"/>
            <p:nvPr/>
          </p:nvSpPr>
          <p:spPr>
            <a:xfrm>
              <a:off x="1790700" y="4029075"/>
              <a:ext cx="1276350" cy="276999"/>
            </a:xfrm>
            <a:prstGeom prst="rect">
              <a:avLst/>
            </a:prstGeom>
            <a:noFill/>
          </p:spPr>
          <p:txBody>
            <a:bodyPr wrap="square" rtlCol="0">
              <a:spAutoFit/>
            </a:bodyPr>
            <a:lstStyle/>
            <a:p>
              <a:pPr algn="ctr"/>
              <a:r>
                <a:rPr lang="en-US" sz="1200" dirty="0" smtClean="0">
                  <a:latin typeface="Arial" pitchFamily="34" charset="0"/>
                  <a:cs typeface="Arial" pitchFamily="34" charset="0"/>
                </a:rPr>
                <a:t>Killer</a:t>
              </a:r>
              <a:endParaRPr lang="en-US" sz="1200" dirty="0">
                <a:latin typeface="Arial" pitchFamily="34" charset="0"/>
                <a:cs typeface="Arial" pitchFamily="34" charset="0"/>
              </a:endParaRPr>
            </a:p>
          </p:txBody>
        </p:sp>
        <p:sp>
          <p:nvSpPr>
            <p:cNvPr id="34" name="TextBox 33"/>
            <p:cNvSpPr txBox="1"/>
            <p:nvPr/>
          </p:nvSpPr>
          <p:spPr>
            <a:xfrm>
              <a:off x="1778000" y="4244975"/>
              <a:ext cx="1276350" cy="276999"/>
            </a:xfrm>
            <a:prstGeom prst="rect">
              <a:avLst/>
            </a:prstGeom>
            <a:noFill/>
          </p:spPr>
          <p:txBody>
            <a:bodyPr wrap="square" rtlCol="0">
              <a:spAutoFit/>
            </a:bodyPr>
            <a:lstStyle/>
            <a:p>
              <a:pPr algn="ctr"/>
              <a:r>
                <a:rPr lang="en-US" sz="1200" dirty="0" smtClean="0">
                  <a:latin typeface="Arial" pitchFamily="34" charset="0"/>
                  <a:cs typeface="Arial" pitchFamily="34" charset="0"/>
                </a:rPr>
                <a:t>Lazy</a:t>
              </a:r>
              <a:endParaRPr lang="en-US" sz="1200" dirty="0">
                <a:latin typeface="Arial" pitchFamily="34" charset="0"/>
                <a:cs typeface="Arial" pitchFamily="34" charset="0"/>
              </a:endParaRPr>
            </a:p>
          </p:txBody>
        </p:sp>
        <p:sp>
          <p:nvSpPr>
            <p:cNvPr id="35" name="TextBox 34"/>
            <p:cNvSpPr txBox="1"/>
            <p:nvPr/>
          </p:nvSpPr>
          <p:spPr>
            <a:xfrm>
              <a:off x="1784350" y="4448175"/>
              <a:ext cx="1276350" cy="276999"/>
            </a:xfrm>
            <a:prstGeom prst="rect">
              <a:avLst/>
            </a:prstGeom>
            <a:noFill/>
          </p:spPr>
          <p:txBody>
            <a:bodyPr wrap="square" rtlCol="0">
              <a:spAutoFit/>
            </a:bodyPr>
            <a:lstStyle/>
            <a:p>
              <a:pPr algn="ctr"/>
              <a:r>
                <a:rPr lang="en-US" sz="1200" dirty="0" smtClean="0">
                  <a:latin typeface="Arial" pitchFamily="34" charset="0"/>
                  <a:cs typeface="Arial" pitchFamily="34" charset="0"/>
                </a:rPr>
                <a:t>Slacker</a:t>
              </a:r>
              <a:endParaRPr lang="en-US" sz="1200" dirty="0">
                <a:latin typeface="Arial" pitchFamily="34" charset="0"/>
                <a:cs typeface="Arial" pitchFamily="34" charset="0"/>
              </a:endParaRPr>
            </a:p>
          </p:txBody>
        </p:sp>
        <p:sp>
          <p:nvSpPr>
            <p:cNvPr id="36" name="TextBox 35"/>
            <p:cNvSpPr txBox="1"/>
            <p:nvPr/>
          </p:nvSpPr>
          <p:spPr>
            <a:xfrm>
              <a:off x="1784350" y="4645025"/>
              <a:ext cx="1276350" cy="276999"/>
            </a:xfrm>
            <a:prstGeom prst="rect">
              <a:avLst/>
            </a:prstGeom>
            <a:noFill/>
          </p:spPr>
          <p:txBody>
            <a:bodyPr wrap="square" rtlCol="0">
              <a:spAutoFit/>
            </a:bodyPr>
            <a:lstStyle/>
            <a:p>
              <a:pPr algn="ctr"/>
              <a:r>
                <a:rPr lang="en-US" sz="1200" dirty="0" smtClean="0">
                  <a:latin typeface="Arial" pitchFamily="34" charset="0"/>
                  <a:cs typeface="Arial" pitchFamily="34" charset="0"/>
                </a:rPr>
                <a:t>Puller</a:t>
              </a:r>
              <a:endParaRPr lang="en-US" sz="1200" dirty="0">
                <a:latin typeface="Arial" pitchFamily="34" charset="0"/>
                <a:cs typeface="Arial" pitchFamily="34" charset="0"/>
              </a:endParaRPr>
            </a:p>
          </p:txBody>
        </p:sp>
        <p:sp>
          <p:nvSpPr>
            <p:cNvPr id="37" name="TextBox 36"/>
            <p:cNvSpPr txBox="1"/>
            <p:nvPr/>
          </p:nvSpPr>
          <p:spPr>
            <a:xfrm>
              <a:off x="1790700" y="4860925"/>
              <a:ext cx="1276350" cy="276999"/>
            </a:xfrm>
            <a:prstGeom prst="rect">
              <a:avLst/>
            </a:prstGeom>
            <a:noFill/>
          </p:spPr>
          <p:txBody>
            <a:bodyPr wrap="square" rtlCol="0">
              <a:spAutoFit/>
            </a:bodyPr>
            <a:lstStyle/>
            <a:p>
              <a:pPr algn="ctr"/>
              <a:r>
                <a:rPr lang="en-US" sz="1200" dirty="0" smtClean="0">
                  <a:latin typeface="Arial" pitchFamily="34" charset="0"/>
                  <a:cs typeface="Arial" pitchFamily="34" charset="0"/>
                </a:rPr>
                <a:t>Daley</a:t>
              </a:r>
              <a:endParaRPr lang="en-US" sz="1200" dirty="0">
                <a:latin typeface="Arial" pitchFamily="34" charset="0"/>
                <a:cs typeface="Arial" pitchFamily="34" charset="0"/>
              </a:endParaRPr>
            </a:p>
          </p:txBody>
        </p:sp>
        <p:sp>
          <p:nvSpPr>
            <p:cNvPr id="38" name="TextBox 37"/>
            <p:cNvSpPr txBox="1"/>
            <p:nvPr/>
          </p:nvSpPr>
          <p:spPr>
            <a:xfrm>
              <a:off x="1784350" y="5076825"/>
              <a:ext cx="1276350" cy="276999"/>
            </a:xfrm>
            <a:prstGeom prst="rect">
              <a:avLst/>
            </a:prstGeom>
            <a:noFill/>
          </p:spPr>
          <p:txBody>
            <a:bodyPr wrap="square" rtlCol="0">
              <a:spAutoFit/>
            </a:bodyPr>
            <a:lstStyle/>
            <a:p>
              <a:pPr algn="ctr"/>
              <a:r>
                <a:rPr lang="en-US" sz="1200" dirty="0" err="1" smtClean="0">
                  <a:latin typeface="Arial" pitchFamily="34" charset="0"/>
                  <a:cs typeface="Arial" pitchFamily="34" charset="0"/>
                </a:rPr>
                <a:t>Goatrope</a:t>
              </a:r>
              <a:endParaRPr lang="en-US" sz="1200" dirty="0">
                <a:latin typeface="Arial" pitchFamily="34" charset="0"/>
                <a:cs typeface="Arial" pitchFamily="34" charset="0"/>
              </a:endParaRPr>
            </a:p>
          </p:txBody>
        </p:sp>
        <p:sp>
          <p:nvSpPr>
            <p:cNvPr id="39" name="TextBox 38"/>
            <p:cNvSpPr txBox="1"/>
            <p:nvPr/>
          </p:nvSpPr>
          <p:spPr>
            <a:xfrm>
              <a:off x="1784350" y="5280025"/>
              <a:ext cx="1276350" cy="276999"/>
            </a:xfrm>
            <a:prstGeom prst="rect">
              <a:avLst/>
            </a:prstGeom>
            <a:noFill/>
          </p:spPr>
          <p:txBody>
            <a:bodyPr wrap="square" rtlCol="0">
              <a:spAutoFit/>
            </a:bodyPr>
            <a:lstStyle/>
            <a:p>
              <a:pPr algn="ctr"/>
              <a:r>
                <a:rPr lang="en-US" sz="1200" dirty="0" err="1" smtClean="0">
                  <a:latin typeface="Arial" pitchFamily="34" charset="0"/>
                  <a:cs typeface="Arial" pitchFamily="34" charset="0"/>
                </a:rPr>
                <a:t>Notewe</a:t>
              </a:r>
              <a:endParaRPr lang="en-US" sz="12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8" presetClass="entr" presetSubtype="16" fill="hold" nodeType="withEffect">
                                  <p:stCondLst>
                                    <p:cond delay="0"/>
                                  </p:stCondLst>
                                  <p:childTnLst>
                                    <p:set>
                                      <p:cBhvr>
                                        <p:cTn id="8" dur="1" fill="hold">
                                          <p:stCondLst>
                                            <p:cond delay="0"/>
                                          </p:stCondLst>
                                        </p:cTn>
                                        <p:tgtEl>
                                          <p:spTgt spid="280582"/>
                                        </p:tgtEl>
                                        <p:attrNameLst>
                                          <p:attrName>style.visibility</p:attrName>
                                        </p:attrNameLst>
                                      </p:cBhvr>
                                      <p:to>
                                        <p:strVal val="visible"/>
                                      </p:to>
                                    </p:set>
                                    <p:animEffect transition="in" filter="diamond(in)">
                                      <p:cBhvr>
                                        <p:cTn id="9" dur="2000"/>
                                        <p:tgtEl>
                                          <p:spTgt spid="28058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checkerboard(across)">
                                      <p:cBhvr>
                                        <p:cTn id="14" dur="500"/>
                                        <p:tgtEl>
                                          <p:spTgt spid="24"/>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amond(in)">
                                      <p:cBhvr>
                                        <p:cTn id="22" dur="1000"/>
                                        <p:tgtEl>
                                          <p:spTgt spid="2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amond(in)">
                                      <p:cBhvr>
                                        <p:cTn id="25" dur="1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edge">
                                      <p:cBhvr>
                                        <p:cTn id="30" dur="1000"/>
                                        <p:tgtEl>
                                          <p:spTgt spid="29"/>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edge">
                                      <p:cBhvr>
                                        <p:cTn id="33" dur="1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childTnLst>
                          </p:cTn>
                        </p:par>
                        <p:par>
                          <p:cTn id="39" fill="hold">
                            <p:stCondLst>
                              <p:cond delay="500"/>
                            </p:stCondLst>
                            <p:childTnLst>
                              <p:par>
                                <p:cTn id="40" presetID="1" presetClass="exit" presetSubtype="0" fill="hold" nodeType="afterEffect">
                                  <p:stCondLst>
                                    <p:cond delay="1000"/>
                                  </p:stCondLst>
                                  <p:childTnLst>
                                    <p:set>
                                      <p:cBhvr>
                                        <p:cTn id="41" dur="1" fill="hold">
                                          <p:stCondLst>
                                            <p:cond delay="0"/>
                                          </p:stCondLst>
                                        </p:cTn>
                                        <p:tgtEl>
                                          <p:spTgt spid="280582"/>
                                        </p:tgtEl>
                                        <p:attrNameLst>
                                          <p:attrName>style.visibility</p:attrName>
                                        </p:attrNameLst>
                                      </p:cBhvr>
                                      <p:to>
                                        <p:strVal val="hidden"/>
                                      </p:to>
                                    </p:set>
                                  </p:childTnLst>
                                </p:cTn>
                              </p:par>
                              <p:par>
                                <p:cTn id="42" presetID="4" presetClass="entr" presetSubtype="16" fill="hold" nodeType="withEffect">
                                  <p:stCondLst>
                                    <p:cond delay="500"/>
                                  </p:stCondLst>
                                  <p:childTnLst>
                                    <p:set>
                                      <p:cBhvr>
                                        <p:cTn id="43" dur="1" fill="hold">
                                          <p:stCondLst>
                                            <p:cond delay="0"/>
                                          </p:stCondLst>
                                        </p:cTn>
                                        <p:tgtEl>
                                          <p:spTgt spid="4"/>
                                        </p:tgtEl>
                                        <p:attrNameLst>
                                          <p:attrName>style.visibility</p:attrName>
                                        </p:attrNameLst>
                                      </p:cBhvr>
                                      <p:to>
                                        <p:strVal val="visible"/>
                                      </p:to>
                                    </p:set>
                                    <p:animEffect transition="in" filter="box(in)">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9144000"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Fitness Reports</a:t>
            </a:r>
          </a:p>
        </p:txBody>
      </p:sp>
      <p:sp>
        <p:nvSpPr>
          <p:cNvPr id="3" name="Rectangle 2"/>
          <p:cNvSpPr/>
          <p:nvPr/>
        </p:nvSpPr>
        <p:spPr>
          <a:xfrm>
            <a:off x="914400" y="1343025"/>
            <a:ext cx="7315200" cy="5539978"/>
          </a:xfrm>
          <a:prstGeom prst="rect">
            <a:avLst/>
          </a:prstGeom>
        </p:spPr>
        <p:txBody>
          <a:bodyPr wrap="square">
            <a:spAutoFit/>
          </a:bodyPr>
          <a:lstStyle/>
          <a:p>
            <a:pPr fontAlgn="base">
              <a:spcBef>
                <a:spcPct val="0"/>
              </a:spcBef>
              <a:spcAft>
                <a:spcPct val="0"/>
              </a:spcAft>
            </a:pPr>
            <a:r>
              <a:rPr lang="en-US" sz="2000" u="sng" kern="0" dirty="0" smtClean="0">
                <a:solidFill>
                  <a:schemeClr val="tx1"/>
                </a:solidFill>
                <a:latin typeface="+mn-lt"/>
                <a:ea typeface="+mn-ea"/>
                <a:cs typeface="+mn-cs"/>
              </a:rPr>
              <a:t>Performance Evaluation System (PES) Manual</a:t>
            </a:r>
            <a:endParaRPr lang="en-US" sz="2000" kern="0" dirty="0" smtClean="0">
              <a:solidFill>
                <a:schemeClr val="tx1"/>
              </a:solidFill>
              <a:latin typeface="+mn-lt"/>
              <a:ea typeface="+mn-ea"/>
              <a:cs typeface="+mn-cs"/>
            </a:endParaRPr>
          </a:p>
          <a:p>
            <a:pPr lvl="0" fontAlgn="base">
              <a:spcBef>
                <a:spcPct val="0"/>
              </a:spcBef>
              <a:spcAft>
                <a:spcPct val="0"/>
              </a:spcAft>
            </a:pPr>
            <a:r>
              <a:rPr lang="en-US" sz="2000" kern="0" dirty="0" smtClean="0">
                <a:solidFill>
                  <a:schemeClr val="tx1"/>
                </a:solidFill>
                <a:latin typeface="+mn-lt"/>
                <a:ea typeface="+mn-ea"/>
                <a:cs typeface="+mn-cs"/>
              </a:rPr>
              <a:t>MCO P1610.7F W CH 1</a:t>
            </a:r>
          </a:p>
          <a:p>
            <a:pPr lvl="0" fontAlgn="base">
              <a:spcBef>
                <a:spcPct val="0"/>
              </a:spcBef>
              <a:spcAft>
                <a:spcPct val="0"/>
              </a:spcAft>
            </a:pPr>
            <a:endParaRPr lang="en-US" kern="0" dirty="0" smtClean="0">
              <a:solidFill>
                <a:schemeClr val="tx1"/>
              </a:solidFill>
              <a:latin typeface="+mn-lt"/>
              <a:ea typeface="+mn-ea"/>
              <a:cs typeface="+mn-cs"/>
            </a:endParaRPr>
          </a:p>
          <a:p>
            <a:pPr lvl="0" fontAlgn="base">
              <a:spcBef>
                <a:spcPct val="0"/>
              </a:spcBef>
              <a:spcAft>
                <a:spcPct val="0"/>
              </a:spcAft>
            </a:pPr>
            <a:r>
              <a:rPr lang="en-US" dirty="0" smtClean="0"/>
              <a:t>1001</a:t>
            </a:r>
            <a:r>
              <a:rPr lang="en-US" dirty="0"/>
              <a:t>. </a:t>
            </a:r>
            <a:r>
              <a:rPr lang="en-US" u="sng" dirty="0" smtClean="0"/>
              <a:t>SCOPE</a:t>
            </a:r>
          </a:p>
          <a:p>
            <a:pPr lvl="1" fontAlgn="base">
              <a:spcBef>
                <a:spcPct val="0"/>
              </a:spcBef>
              <a:spcAft>
                <a:spcPct val="0"/>
              </a:spcAft>
            </a:pPr>
            <a:r>
              <a:rPr lang="en-US" kern="0" dirty="0" smtClean="0">
                <a:solidFill>
                  <a:schemeClr val="tx1"/>
                </a:solidFill>
                <a:latin typeface="+mn-lt"/>
                <a:ea typeface="+mn-ea"/>
                <a:cs typeface="+mn-cs"/>
              </a:rPr>
              <a:t>1.</a:t>
            </a:r>
            <a:r>
              <a:rPr lang="en-US" dirty="0" smtClean="0"/>
              <a:t>b</a:t>
            </a:r>
            <a:r>
              <a:rPr lang="en-US" dirty="0"/>
              <a:t>. </a:t>
            </a:r>
            <a:r>
              <a:rPr lang="en-US" b="1" u="sng" dirty="0"/>
              <a:t>Not</a:t>
            </a:r>
            <a:r>
              <a:rPr lang="en-US" dirty="0"/>
              <a:t> a communication to, nor a counseling document for, the </a:t>
            </a:r>
            <a:r>
              <a:rPr lang="en-US" dirty="0" smtClean="0"/>
              <a:t>	Marine.</a:t>
            </a:r>
          </a:p>
          <a:p>
            <a:pPr lvl="0" fontAlgn="base">
              <a:spcBef>
                <a:spcPct val="0"/>
              </a:spcBef>
              <a:spcAft>
                <a:spcPct val="0"/>
              </a:spcAft>
            </a:pPr>
            <a:endParaRPr lang="en-US" u="sng" kern="0" dirty="0" smtClean="0">
              <a:solidFill>
                <a:schemeClr val="tx1"/>
              </a:solidFill>
              <a:latin typeface="+mn-lt"/>
              <a:ea typeface="+mn-ea"/>
              <a:cs typeface="+mn-cs"/>
            </a:endParaRPr>
          </a:p>
          <a:p>
            <a:pPr lvl="0" fontAlgn="base">
              <a:spcBef>
                <a:spcPct val="0"/>
              </a:spcBef>
              <a:spcAft>
                <a:spcPct val="0"/>
              </a:spcAft>
            </a:pPr>
            <a:r>
              <a:rPr lang="en-US" dirty="0"/>
              <a:t>1005. </a:t>
            </a:r>
            <a:r>
              <a:rPr lang="en-US" u="sng" dirty="0" smtClean="0"/>
              <a:t>KEY CONCEPTS</a:t>
            </a:r>
          </a:p>
          <a:p>
            <a:pPr lvl="1"/>
            <a:r>
              <a:rPr lang="en-US" dirty="0" smtClean="0"/>
              <a:t>2</a:t>
            </a:r>
            <a:r>
              <a:rPr lang="en-US" dirty="0"/>
              <a:t>. </a:t>
            </a:r>
            <a:r>
              <a:rPr lang="en-US" u="sng" dirty="0"/>
              <a:t>Focus</a:t>
            </a:r>
            <a:r>
              <a:rPr lang="en-US" dirty="0" smtClean="0"/>
              <a:t>. </a:t>
            </a:r>
            <a:r>
              <a:rPr lang="en-US" dirty="0"/>
              <a:t>The fitness report is </a:t>
            </a:r>
            <a:r>
              <a:rPr lang="en-US" b="1" u="sng" dirty="0" smtClean="0"/>
              <a:t>not</a:t>
            </a:r>
            <a:r>
              <a:rPr lang="en-US" dirty="0" smtClean="0"/>
              <a:t>:</a:t>
            </a:r>
          </a:p>
          <a:p>
            <a:pPr lvl="1"/>
            <a:r>
              <a:rPr lang="en-US" dirty="0"/>
              <a:t>	</a:t>
            </a:r>
            <a:r>
              <a:rPr lang="en-US" dirty="0" smtClean="0"/>
              <a:t>a</a:t>
            </a:r>
            <a:r>
              <a:rPr lang="en-US" dirty="0"/>
              <a:t>. A disciplinary </a:t>
            </a:r>
            <a:r>
              <a:rPr lang="en-US" dirty="0" smtClean="0"/>
              <a:t>tool.</a:t>
            </a:r>
          </a:p>
          <a:p>
            <a:pPr lvl="1"/>
            <a:r>
              <a:rPr lang="en-US" dirty="0"/>
              <a:t>	</a:t>
            </a:r>
            <a:r>
              <a:rPr lang="en-US" dirty="0" smtClean="0"/>
              <a:t>b</a:t>
            </a:r>
            <a:r>
              <a:rPr lang="en-US" dirty="0"/>
              <a:t>. A lever to exert </a:t>
            </a:r>
            <a:r>
              <a:rPr lang="en-US" dirty="0" smtClean="0"/>
              <a:t>influence.</a:t>
            </a:r>
          </a:p>
          <a:p>
            <a:pPr lvl="1"/>
            <a:r>
              <a:rPr lang="en-US" dirty="0"/>
              <a:t>	</a:t>
            </a:r>
            <a:r>
              <a:rPr lang="en-US" dirty="0" smtClean="0"/>
              <a:t>c</a:t>
            </a:r>
            <a:r>
              <a:rPr lang="en-US" dirty="0"/>
              <a:t>. A counseling document for the MRO</a:t>
            </a:r>
            <a:r>
              <a:rPr lang="en-US" dirty="0" smtClean="0"/>
              <a:t>.</a:t>
            </a:r>
            <a:endParaRPr lang="en-US" kern="0" dirty="0"/>
          </a:p>
          <a:p>
            <a:endParaRPr lang="en-US" kern="0" dirty="0" smtClean="0"/>
          </a:p>
          <a:p>
            <a:r>
              <a:rPr lang="en-US" dirty="0"/>
              <a:t>1007. </a:t>
            </a:r>
            <a:r>
              <a:rPr lang="en-US" u="sng" dirty="0"/>
              <a:t>GENERAL </a:t>
            </a:r>
            <a:r>
              <a:rPr lang="en-US" u="sng" dirty="0" smtClean="0"/>
              <a:t>RESPONSIBILITIES</a:t>
            </a:r>
          </a:p>
          <a:p>
            <a:pPr lvl="1"/>
            <a:r>
              <a:rPr lang="en-US" dirty="0" smtClean="0"/>
              <a:t>1</a:t>
            </a:r>
            <a:r>
              <a:rPr lang="en-US" dirty="0"/>
              <a:t>. Marine Reported On (MRO). The MRO is the subject of the fitness </a:t>
            </a:r>
            <a:r>
              <a:rPr lang="en-US" dirty="0" smtClean="0"/>
              <a:t>report.  The </a:t>
            </a:r>
            <a:r>
              <a:rPr lang="en-US" dirty="0"/>
              <a:t>MRO should submit a summary of accomplishments to the RS prior to the </a:t>
            </a:r>
            <a:r>
              <a:rPr lang="en-US" dirty="0" smtClean="0"/>
              <a:t>end of </a:t>
            </a:r>
            <a:r>
              <a:rPr lang="en-US" dirty="0"/>
              <a:t>the reporting period. The MRO must possess a clear understanding of </a:t>
            </a:r>
            <a:r>
              <a:rPr lang="en-US" dirty="0" smtClean="0"/>
              <a:t>the concepts </a:t>
            </a:r>
            <a:r>
              <a:rPr lang="en-US" dirty="0"/>
              <a:t>of the PES, his or her role </a:t>
            </a:r>
            <a:r>
              <a:rPr lang="en-US" dirty="0" smtClean="0"/>
              <a:t>in accomplishing </a:t>
            </a:r>
            <a:r>
              <a:rPr lang="en-US" dirty="0"/>
              <a:t>the unit’s mission, </a:t>
            </a:r>
            <a:r>
              <a:rPr lang="en-US" dirty="0" smtClean="0"/>
              <a:t>and the </a:t>
            </a:r>
            <a:r>
              <a:rPr lang="en-US" dirty="0"/>
              <a:t>expectations of the RS.</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971800" y="1295400"/>
            <a:ext cx="5943600" cy="5334000"/>
            <a:chOff x="2971800" y="1295400"/>
            <a:chExt cx="5943600" cy="5334000"/>
          </a:xfrm>
        </p:grpSpPr>
        <p:pic>
          <p:nvPicPr>
            <p:cNvPr id="15" name="Picture 2"/>
            <p:cNvPicPr>
              <a:picLocks noChangeAspect="1" noChangeArrowheads="1"/>
            </p:cNvPicPr>
            <p:nvPr/>
          </p:nvPicPr>
          <p:blipFill>
            <a:blip r:embed="rId2" cstate="print"/>
            <a:srcRect l="464" t="11573" r="38365" b="6872"/>
            <a:stretch>
              <a:fillRect/>
            </a:stretch>
          </p:blipFill>
          <p:spPr bwMode="auto">
            <a:xfrm>
              <a:off x="4314114" y="1295400"/>
              <a:ext cx="4601286" cy="5334000"/>
            </a:xfrm>
            <a:prstGeom prst="rect">
              <a:avLst/>
            </a:prstGeom>
            <a:ln>
              <a:solidFill>
                <a:schemeClr val="tx1"/>
              </a:solidFill>
            </a:ln>
            <a:effectLst>
              <a:outerShdw blurRad="292100" dist="139700" dir="2700000" algn="tl" rotWithShape="0">
                <a:srgbClr val="333333">
                  <a:alpha val="65000"/>
                </a:srgbClr>
              </a:outerShdw>
            </a:effectLst>
          </p:spPr>
        </p:pic>
        <p:pic>
          <p:nvPicPr>
            <p:cNvPr id="16" name="Picture 2"/>
            <p:cNvPicPr>
              <a:picLocks noChangeAspect="1" noChangeArrowheads="1"/>
            </p:cNvPicPr>
            <p:nvPr/>
          </p:nvPicPr>
          <p:blipFill>
            <a:blip r:embed="rId2" cstate="print"/>
            <a:srcRect l="44056" t="82653" r="38599" b="6872"/>
            <a:stretch>
              <a:fillRect/>
            </a:stretch>
          </p:blipFill>
          <p:spPr bwMode="auto">
            <a:xfrm>
              <a:off x="2971800" y="1676400"/>
              <a:ext cx="2292701" cy="1203960"/>
            </a:xfrm>
            <a:prstGeom prst="rect">
              <a:avLst/>
            </a:prstGeom>
            <a:ln>
              <a:solidFill>
                <a:srgbClr val="FF0000"/>
              </a:solidFill>
            </a:ln>
            <a:effectLst>
              <a:outerShdw blurRad="292100" dist="139700" dir="2700000" algn="tl" rotWithShape="0">
                <a:srgbClr val="333333">
                  <a:alpha val="65000"/>
                </a:srgbClr>
              </a:outerShdw>
            </a:effectLst>
          </p:spPr>
        </p:pic>
      </p:grpSp>
      <p:sp>
        <p:nvSpPr>
          <p:cNvPr id="17" name="TextBox 16"/>
          <p:cNvSpPr txBox="1"/>
          <p:nvPr/>
        </p:nvSpPr>
        <p:spPr>
          <a:xfrm>
            <a:off x="0" y="1575137"/>
            <a:ext cx="2876550" cy="784830"/>
          </a:xfrm>
          <a:prstGeom prst="rect">
            <a:avLst/>
          </a:prstGeom>
          <a:noFill/>
        </p:spPr>
        <p:txBody>
          <a:bodyPr wrap="square" rtlCol="0">
            <a:spAutoFit/>
          </a:bodyPr>
          <a:lstStyle/>
          <a:p>
            <a:r>
              <a:rPr lang="en-US" sz="1500" dirty="0" smtClean="0"/>
              <a:t>Back to the MMSB-30 main page.</a:t>
            </a:r>
          </a:p>
          <a:p>
            <a:endParaRPr lang="en-US" sz="1500" dirty="0"/>
          </a:p>
          <a:p>
            <a:r>
              <a:rPr lang="en-US" sz="1500" dirty="0" smtClean="0"/>
              <a:t>Click “</a:t>
            </a:r>
            <a:r>
              <a:rPr lang="en-US" sz="1500" u="sng" dirty="0" smtClean="0"/>
              <a:t>Missing Last Annual</a:t>
            </a:r>
            <a:r>
              <a:rPr lang="en-US" sz="1500" dirty="0" smtClean="0"/>
              <a:t>”</a:t>
            </a:r>
          </a:p>
        </p:txBody>
      </p:sp>
      <p:sp>
        <p:nvSpPr>
          <p:cNvPr id="18"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Missing Last Annual</a:t>
            </a:r>
          </a:p>
        </p:txBody>
      </p:sp>
      <p:sp>
        <p:nvSpPr>
          <p:cNvPr id="19" name="TextBox 18"/>
          <p:cNvSpPr txBox="1"/>
          <p:nvPr/>
        </p:nvSpPr>
        <p:spPr>
          <a:xfrm>
            <a:off x="0" y="2794337"/>
            <a:ext cx="2819400" cy="553998"/>
          </a:xfrm>
          <a:prstGeom prst="rect">
            <a:avLst/>
          </a:prstGeom>
          <a:noFill/>
        </p:spPr>
        <p:txBody>
          <a:bodyPr wrap="square" rtlCol="0">
            <a:spAutoFit/>
          </a:bodyPr>
          <a:lstStyle/>
          <a:p>
            <a:r>
              <a:rPr lang="en-US" sz="1500" dirty="0" smtClean="0"/>
              <a:t>Enter you MCC</a:t>
            </a:r>
          </a:p>
          <a:p>
            <a:r>
              <a:rPr lang="en-US" sz="1500" dirty="0" smtClean="0"/>
              <a:t>      (175 for 2d RADIO)</a:t>
            </a:r>
          </a:p>
        </p:txBody>
      </p:sp>
      <p:sp>
        <p:nvSpPr>
          <p:cNvPr id="20" name="TextBox 19"/>
          <p:cNvSpPr txBox="1"/>
          <p:nvPr/>
        </p:nvSpPr>
        <p:spPr>
          <a:xfrm>
            <a:off x="0" y="3470612"/>
            <a:ext cx="2819400" cy="553998"/>
          </a:xfrm>
          <a:prstGeom prst="rect">
            <a:avLst/>
          </a:prstGeom>
          <a:noFill/>
        </p:spPr>
        <p:txBody>
          <a:bodyPr wrap="square" rtlCol="0">
            <a:spAutoFit/>
          </a:bodyPr>
          <a:lstStyle/>
          <a:p>
            <a:r>
              <a:rPr lang="en-US" sz="1500" dirty="0" smtClean="0"/>
              <a:t>Enter you RUC</a:t>
            </a:r>
          </a:p>
          <a:p>
            <a:r>
              <a:rPr lang="en-US" sz="1500" dirty="0" smtClean="0"/>
              <a:t>      (21590 for 2d RADIO)</a:t>
            </a:r>
          </a:p>
        </p:txBody>
      </p:sp>
      <p:sp>
        <p:nvSpPr>
          <p:cNvPr id="22" name="TextBox 21"/>
          <p:cNvSpPr txBox="1"/>
          <p:nvPr/>
        </p:nvSpPr>
        <p:spPr>
          <a:xfrm>
            <a:off x="0" y="4114800"/>
            <a:ext cx="2819400" cy="323165"/>
          </a:xfrm>
          <a:prstGeom prst="rect">
            <a:avLst/>
          </a:prstGeom>
          <a:noFill/>
        </p:spPr>
        <p:txBody>
          <a:bodyPr wrap="square" rtlCol="0">
            <a:spAutoFit/>
          </a:bodyPr>
          <a:lstStyle/>
          <a:p>
            <a:r>
              <a:rPr lang="en-US" sz="1500" dirty="0" smtClean="0"/>
              <a:t>Click “OK”</a:t>
            </a:r>
          </a:p>
        </p:txBody>
      </p:sp>
      <p:pic>
        <p:nvPicPr>
          <p:cNvPr id="23" name="Picture 2"/>
          <p:cNvPicPr>
            <a:picLocks noChangeAspect="1" noChangeArrowheads="1"/>
          </p:cNvPicPr>
          <p:nvPr/>
        </p:nvPicPr>
        <p:blipFill>
          <a:blip r:embed="rId3" cstate="print"/>
          <a:srcRect/>
          <a:stretch>
            <a:fillRect/>
          </a:stretch>
        </p:blipFill>
        <p:spPr bwMode="auto">
          <a:xfrm>
            <a:off x="3301328" y="1295400"/>
            <a:ext cx="5156871" cy="538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TextBox 23"/>
          <p:cNvSpPr txBox="1"/>
          <p:nvPr/>
        </p:nvSpPr>
        <p:spPr>
          <a:xfrm>
            <a:off x="4229100" y="2197100"/>
            <a:ext cx="990600" cy="246221"/>
          </a:xfrm>
          <a:prstGeom prst="rect">
            <a:avLst/>
          </a:prstGeom>
          <a:noFill/>
        </p:spPr>
        <p:txBody>
          <a:bodyPr wrap="square" rtlCol="0">
            <a:spAutoFit/>
          </a:bodyPr>
          <a:lstStyle/>
          <a:p>
            <a:r>
              <a:rPr lang="en-US" sz="1000" dirty="0" smtClean="0">
                <a:latin typeface="Arial" pitchFamily="34" charset="0"/>
                <a:cs typeface="Arial" pitchFamily="34" charset="0"/>
              </a:rPr>
              <a:t>175</a:t>
            </a:r>
            <a:endParaRPr lang="en-US" sz="1000" dirty="0">
              <a:latin typeface="Arial" pitchFamily="34" charset="0"/>
              <a:cs typeface="Arial" pitchFamily="34" charset="0"/>
            </a:endParaRPr>
          </a:p>
        </p:txBody>
      </p:sp>
      <p:sp>
        <p:nvSpPr>
          <p:cNvPr id="25" name="TextBox 24"/>
          <p:cNvSpPr txBox="1"/>
          <p:nvPr/>
        </p:nvSpPr>
        <p:spPr>
          <a:xfrm>
            <a:off x="5508625" y="2200275"/>
            <a:ext cx="990600" cy="246221"/>
          </a:xfrm>
          <a:prstGeom prst="rect">
            <a:avLst/>
          </a:prstGeom>
          <a:noFill/>
        </p:spPr>
        <p:txBody>
          <a:bodyPr wrap="square" rtlCol="0">
            <a:spAutoFit/>
          </a:bodyPr>
          <a:lstStyle/>
          <a:p>
            <a:r>
              <a:rPr lang="en-US" sz="1000" dirty="0" smtClean="0">
                <a:latin typeface="Arial" pitchFamily="34" charset="0"/>
                <a:cs typeface="Arial" pitchFamily="34" charset="0"/>
              </a:rPr>
              <a:t>21590</a:t>
            </a:r>
            <a:endParaRPr lang="en-US" sz="1000" dirty="0">
              <a:latin typeface="Arial" pitchFamily="34" charset="0"/>
              <a:cs typeface="Arial" pitchFamily="34" charset="0"/>
            </a:endParaRPr>
          </a:p>
        </p:txBody>
      </p:sp>
      <p:grpSp>
        <p:nvGrpSpPr>
          <p:cNvPr id="3" name="Group 36"/>
          <p:cNvGrpSpPr/>
          <p:nvPr/>
        </p:nvGrpSpPr>
        <p:grpSpPr>
          <a:xfrm>
            <a:off x="2519885" y="914400"/>
            <a:ext cx="4919080" cy="5638800"/>
            <a:chOff x="2977085" y="990600"/>
            <a:chExt cx="4919080" cy="5638800"/>
          </a:xfrm>
        </p:grpSpPr>
        <p:grpSp>
          <p:nvGrpSpPr>
            <p:cNvPr id="4" name="Group 15"/>
            <p:cNvGrpSpPr/>
            <p:nvPr/>
          </p:nvGrpSpPr>
          <p:grpSpPr>
            <a:xfrm>
              <a:off x="2977085" y="990600"/>
              <a:ext cx="4919080" cy="5638800"/>
              <a:chOff x="2977085" y="990600"/>
              <a:chExt cx="4919080" cy="5638800"/>
            </a:xfrm>
          </p:grpSpPr>
          <p:pic>
            <p:nvPicPr>
              <p:cNvPr id="41" name="Picture 5"/>
              <p:cNvPicPr>
                <a:picLocks noChangeAspect="1" noChangeArrowheads="1"/>
              </p:cNvPicPr>
              <p:nvPr/>
            </p:nvPicPr>
            <p:blipFill>
              <a:blip r:embed="rId4" cstate="print"/>
              <a:srcRect/>
              <a:stretch>
                <a:fillRect/>
              </a:stretch>
            </p:blipFill>
            <p:spPr bwMode="auto">
              <a:xfrm>
                <a:off x="2977085" y="990600"/>
                <a:ext cx="491908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TextBox 41"/>
              <p:cNvSpPr txBox="1"/>
              <p:nvPr/>
            </p:nvSpPr>
            <p:spPr>
              <a:xfrm>
                <a:off x="6946900" y="3600450"/>
                <a:ext cx="401072" cy="184666"/>
              </a:xfrm>
              <a:prstGeom prst="rect">
                <a:avLst/>
              </a:prstGeom>
              <a:noFill/>
            </p:spPr>
            <p:txBody>
              <a:bodyPr wrap="none" rtlCol="0">
                <a:spAutoFit/>
              </a:bodyPr>
              <a:lstStyle/>
              <a:p>
                <a:r>
                  <a:rPr lang="en-US" sz="600" dirty="0" smtClean="0">
                    <a:latin typeface="Arial" pitchFamily="34" charset="0"/>
                    <a:cs typeface="Arial" pitchFamily="34" charset="0"/>
                  </a:rPr>
                  <a:t>21590</a:t>
                </a:r>
                <a:endParaRPr lang="en-US" sz="600" dirty="0">
                  <a:latin typeface="Arial" pitchFamily="34" charset="0"/>
                  <a:cs typeface="Arial" pitchFamily="34" charset="0"/>
                </a:endParaRPr>
              </a:p>
            </p:txBody>
          </p:sp>
          <p:sp>
            <p:nvSpPr>
              <p:cNvPr id="43" name="TextBox 42"/>
              <p:cNvSpPr txBox="1"/>
              <p:nvPr/>
            </p:nvSpPr>
            <p:spPr>
              <a:xfrm>
                <a:off x="6946900" y="3737610"/>
                <a:ext cx="401072" cy="184666"/>
              </a:xfrm>
              <a:prstGeom prst="rect">
                <a:avLst/>
              </a:prstGeom>
              <a:noFill/>
            </p:spPr>
            <p:txBody>
              <a:bodyPr wrap="none" rtlCol="0">
                <a:spAutoFit/>
              </a:bodyPr>
              <a:lstStyle/>
              <a:p>
                <a:r>
                  <a:rPr lang="en-US" sz="600" dirty="0" smtClean="0">
                    <a:latin typeface="Arial" pitchFamily="34" charset="0"/>
                    <a:cs typeface="Arial" pitchFamily="34" charset="0"/>
                  </a:rPr>
                  <a:t>21590</a:t>
                </a:r>
                <a:endParaRPr lang="en-US" sz="600" dirty="0">
                  <a:latin typeface="Arial" pitchFamily="34" charset="0"/>
                  <a:cs typeface="Arial" pitchFamily="34" charset="0"/>
                </a:endParaRPr>
              </a:p>
            </p:txBody>
          </p:sp>
          <p:sp>
            <p:nvSpPr>
              <p:cNvPr id="44" name="TextBox 43"/>
              <p:cNvSpPr txBox="1"/>
              <p:nvPr/>
            </p:nvSpPr>
            <p:spPr>
              <a:xfrm>
                <a:off x="6680200" y="3600450"/>
                <a:ext cx="342900" cy="184666"/>
              </a:xfrm>
              <a:prstGeom prst="rect">
                <a:avLst/>
              </a:prstGeom>
              <a:noFill/>
            </p:spPr>
            <p:txBody>
              <a:bodyPr wrap="square" rtlCol="0">
                <a:spAutoFit/>
              </a:bodyPr>
              <a:lstStyle/>
              <a:p>
                <a:r>
                  <a:rPr lang="en-US" sz="600" dirty="0" smtClean="0">
                    <a:latin typeface="Arial" pitchFamily="34" charset="0"/>
                    <a:cs typeface="Arial" pitchFamily="34" charset="0"/>
                  </a:rPr>
                  <a:t>175</a:t>
                </a:r>
                <a:endParaRPr lang="en-US" sz="600" dirty="0">
                  <a:latin typeface="Arial" pitchFamily="34" charset="0"/>
                  <a:cs typeface="Arial" pitchFamily="34" charset="0"/>
                </a:endParaRPr>
              </a:p>
            </p:txBody>
          </p:sp>
          <p:sp>
            <p:nvSpPr>
              <p:cNvPr id="45" name="TextBox 44"/>
              <p:cNvSpPr txBox="1"/>
              <p:nvPr/>
            </p:nvSpPr>
            <p:spPr>
              <a:xfrm>
                <a:off x="6680200" y="3743325"/>
                <a:ext cx="342900" cy="184666"/>
              </a:xfrm>
              <a:prstGeom prst="rect">
                <a:avLst/>
              </a:prstGeom>
              <a:noFill/>
            </p:spPr>
            <p:txBody>
              <a:bodyPr wrap="square" rtlCol="0">
                <a:spAutoFit/>
              </a:bodyPr>
              <a:lstStyle/>
              <a:p>
                <a:r>
                  <a:rPr lang="en-US" sz="600" dirty="0" smtClean="0">
                    <a:latin typeface="Arial" pitchFamily="34" charset="0"/>
                    <a:cs typeface="Arial" pitchFamily="34" charset="0"/>
                  </a:rPr>
                  <a:t>175</a:t>
                </a:r>
                <a:endParaRPr lang="en-US" sz="600" dirty="0">
                  <a:latin typeface="Arial" pitchFamily="34" charset="0"/>
                  <a:cs typeface="Arial" pitchFamily="34" charset="0"/>
                </a:endParaRPr>
              </a:p>
            </p:txBody>
          </p:sp>
          <p:sp>
            <p:nvSpPr>
              <p:cNvPr id="46" name="TextBox 45"/>
              <p:cNvSpPr txBox="1"/>
              <p:nvPr/>
            </p:nvSpPr>
            <p:spPr>
              <a:xfrm>
                <a:off x="3413126" y="3597593"/>
                <a:ext cx="401638" cy="184666"/>
              </a:xfrm>
              <a:prstGeom prst="rect">
                <a:avLst/>
              </a:prstGeom>
              <a:noFill/>
            </p:spPr>
            <p:txBody>
              <a:bodyPr wrap="square" rtlCol="0">
                <a:spAutoFit/>
              </a:bodyPr>
              <a:lstStyle/>
              <a:p>
                <a:r>
                  <a:rPr lang="en-US" sz="600" dirty="0" smtClean="0">
                    <a:latin typeface="Arial" pitchFamily="34" charset="0"/>
                    <a:cs typeface="Arial" pitchFamily="34" charset="0"/>
                  </a:rPr>
                  <a:t>LAZY</a:t>
                </a:r>
                <a:endParaRPr lang="en-US" sz="600" dirty="0">
                  <a:latin typeface="Arial" pitchFamily="34" charset="0"/>
                  <a:cs typeface="Arial" pitchFamily="34" charset="0"/>
                </a:endParaRPr>
              </a:p>
            </p:txBody>
          </p:sp>
          <p:sp>
            <p:nvSpPr>
              <p:cNvPr id="47" name="TextBox 46"/>
              <p:cNvSpPr txBox="1"/>
              <p:nvPr/>
            </p:nvSpPr>
            <p:spPr>
              <a:xfrm>
                <a:off x="3340101" y="3735705"/>
                <a:ext cx="568324" cy="184666"/>
              </a:xfrm>
              <a:prstGeom prst="rect">
                <a:avLst/>
              </a:prstGeom>
              <a:noFill/>
            </p:spPr>
            <p:txBody>
              <a:bodyPr wrap="square" rtlCol="0">
                <a:spAutoFit/>
              </a:bodyPr>
              <a:lstStyle/>
              <a:p>
                <a:r>
                  <a:rPr lang="en-US" sz="600" dirty="0" smtClean="0">
                    <a:latin typeface="Arial" pitchFamily="34" charset="0"/>
                    <a:cs typeface="Arial" pitchFamily="34" charset="0"/>
                  </a:rPr>
                  <a:t>SLACKER</a:t>
                </a:r>
                <a:endParaRPr lang="en-US" sz="600" dirty="0">
                  <a:latin typeface="Arial" pitchFamily="34" charset="0"/>
                  <a:cs typeface="Arial" pitchFamily="34" charset="0"/>
                </a:endParaRPr>
              </a:p>
            </p:txBody>
          </p:sp>
        </p:grpSp>
        <p:sp>
          <p:nvSpPr>
            <p:cNvPr id="39" name="TextBox 38"/>
            <p:cNvSpPr txBox="1"/>
            <p:nvPr/>
          </p:nvSpPr>
          <p:spPr>
            <a:xfrm>
              <a:off x="3867150" y="1860550"/>
              <a:ext cx="377026" cy="230832"/>
            </a:xfrm>
            <a:prstGeom prst="rect">
              <a:avLst/>
            </a:prstGeom>
            <a:noFill/>
          </p:spPr>
          <p:txBody>
            <a:bodyPr wrap="none" rtlCol="0">
              <a:spAutoFit/>
            </a:bodyPr>
            <a:lstStyle/>
            <a:p>
              <a:r>
                <a:rPr lang="en-US" sz="900" dirty="0" smtClean="0">
                  <a:latin typeface="Arial" pitchFamily="34" charset="0"/>
                  <a:cs typeface="Arial" pitchFamily="34" charset="0"/>
                </a:rPr>
                <a:t>175</a:t>
              </a:r>
              <a:endParaRPr lang="en-US" sz="900" dirty="0">
                <a:latin typeface="Arial" pitchFamily="34" charset="0"/>
                <a:cs typeface="Arial" pitchFamily="34" charset="0"/>
              </a:endParaRPr>
            </a:p>
          </p:txBody>
        </p:sp>
        <p:sp>
          <p:nvSpPr>
            <p:cNvPr id="40" name="TextBox 39"/>
            <p:cNvSpPr txBox="1"/>
            <p:nvPr/>
          </p:nvSpPr>
          <p:spPr>
            <a:xfrm>
              <a:off x="5080000" y="1860550"/>
              <a:ext cx="505267" cy="230832"/>
            </a:xfrm>
            <a:prstGeom prst="rect">
              <a:avLst/>
            </a:prstGeom>
            <a:noFill/>
          </p:spPr>
          <p:txBody>
            <a:bodyPr wrap="none" rtlCol="0">
              <a:spAutoFit/>
            </a:bodyPr>
            <a:lstStyle/>
            <a:p>
              <a:r>
                <a:rPr lang="en-US" sz="900" dirty="0" smtClean="0">
                  <a:latin typeface="Arial" pitchFamily="34" charset="0"/>
                  <a:cs typeface="Arial" pitchFamily="34" charset="0"/>
                </a:rPr>
                <a:t>21590</a:t>
              </a:r>
              <a:endParaRPr lang="en-US" sz="9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9" presetClass="entr" presetSubtype="0" fill="hold" nodeType="afterEffect">
                                  <p:stCondLst>
                                    <p:cond delay="50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8" presetClass="exit" presetSubtype="16" fill="hold" grpId="1" nodeType="withEffect">
                                  <p:stCondLst>
                                    <p:cond delay="0"/>
                                  </p:stCondLst>
                                  <p:childTnLst>
                                    <p:animEffect transition="out" filter="diamond(in)">
                                      <p:cBhvr>
                                        <p:cTn id="28" dur="1000"/>
                                        <p:tgtEl>
                                          <p:spTgt spid="24"/>
                                        </p:tgtEl>
                                      </p:cBhvr>
                                    </p:animEffect>
                                    <p:set>
                                      <p:cBhvr>
                                        <p:cTn id="29" dur="1" fill="hold">
                                          <p:stCondLst>
                                            <p:cond delay="999"/>
                                          </p:stCondLst>
                                        </p:cTn>
                                        <p:tgtEl>
                                          <p:spTgt spid="24"/>
                                        </p:tgtEl>
                                        <p:attrNameLst>
                                          <p:attrName>style.visibility</p:attrName>
                                        </p:attrNameLst>
                                      </p:cBhvr>
                                      <p:to>
                                        <p:strVal val="hidden"/>
                                      </p:to>
                                    </p:set>
                                  </p:childTnLst>
                                </p:cTn>
                              </p:par>
                              <p:par>
                                <p:cTn id="30" presetID="8" presetClass="exit" presetSubtype="16" fill="hold" grpId="1" nodeType="withEffect">
                                  <p:stCondLst>
                                    <p:cond delay="1500"/>
                                  </p:stCondLst>
                                  <p:childTnLst>
                                    <p:animEffect transition="out" filter="diamond(in)">
                                      <p:cBhvr>
                                        <p:cTn id="31" dur="1000"/>
                                        <p:tgtEl>
                                          <p:spTgt spid="25"/>
                                        </p:tgtEl>
                                      </p:cBhvr>
                                    </p:animEffect>
                                    <p:set>
                                      <p:cBhvr>
                                        <p:cTn id="32" dur="1" fill="hold">
                                          <p:stCondLst>
                                            <p:cond delay="999"/>
                                          </p:stCondLst>
                                        </p:cTn>
                                        <p:tgtEl>
                                          <p:spTgt spid="25"/>
                                        </p:tgtEl>
                                        <p:attrNameLst>
                                          <p:attrName>style.visibility</p:attrName>
                                        </p:attrNameLst>
                                      </p:cBhvr>
                                      <p:to>
                                        <p:strVal val="hidden"/>
                                      </p:to>
                                    </p:set>
                                  </p:childTnLst>
                                </p:cTn>
                              </p:par>
                              <p:par>
                                <p:cTn id="33" presetID="8" presetClass="exit" presetSubtype="16" fill="hold" nodeType="withEffect">
                                  <p:stCondLst>
                                    <p:cond delay="1500"/>
                                  </p:stCondLst>
                                  <p:childTnLst>
                                    <p:animEffect transition="out" filter="diamond(in)">
                                      <p:cBhvr>
                                        <p:cTn id="34" dur="1000"/>
                                        <p:tgtEl>
                                          <p:spTgt spid="23"/>
                                        </p:tgtEl>
                                      </p:cBhvr>
                                    </p:animEffect>
                                    <p:set>
                                      <p:cBhvr>
                                        <p:cTn id="35" dur="1" fill="hold">
                                          <p:stCondLst>
                                            <p:cond delay="999"/>
                                          </p:stCondLst>
                                        </p:cTn>
                                        <p:tgtEl>
                                          <p:spTgt spid="23"/>
                                        </p:tgtEl>
                                        <p:attrNameLst>
                                          <p:attrName>style.visibility</p:attrName>
                                        </p:attrNameLst>
                                      </p:cBhvr>
                                      <p:to>
                                        <p:strVal val="hidden"/>
                                      </p:to>
                                    </p:set>
                                  </p:childTnLst>
                                </p:cTn>
                              </p:par>
                              <p:par>
                                <p:cTn id="36" presetID="8" presetClass="entr" presetSubtype="16" fill="hold" nodeType="withEffect">
                                  <p:stCondLst>
                                    <p:cond delay="1500"/>
                                  </p:stCondLst>
                                  <p:childTnLst>
                                    <p:set>
                                      <p:cBhvr>
                                        <p:cTn id="37" dur="1" fill="hold">
                                          <p:stCondLst>
                                            <p:cond delay="0"/>
                                          </p:stCondLst>
                                        </p:cTn>
                                        <p:tgtEl>
                                          <p:spTgt spid="3"/>
                                        </p:tgtEl>
                                        <p:attrNameLst>
                                          <p:attrName>style.visibility</p:attrName>
                                        </p:attrNameLst>
                                      </p:cBhvr>
                                      <p:to>
                                        <p:strVal val="visible"/>
                                      </p:to>
                                    </p:set>
                                    <p:animEffect transition="in" filter="diamond(in)">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4" grpId="0"/>
      <p:bldP spid="24" grpId="1"/>
      <p:bldP spid="25" grpId="0"/>
      <p:bldP spid="2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OMPF</a:t>
            </a:r>
          </a:p>
        </p:txBody>
      </p:sp>
      <p:pic>
        <p:nvPicPr>
          <p:cNvPr id="7170" name="Picture 2"/>
          <p:cNvPicPr>
            <a:picLocks noChangeAspect="1" noChangeArrowheads="1"/>
          </p:cNvPicPr>
          <p:nvPr/>
        </p:nvPicPr>
        <p:blipFill>
          <a:blip r:embed="rId2" cstate="print"/>
          <a:srcRect/>
          <a:stretch>
            <a:fillRect/>
          </a:stretch>
        </p:blipFill>
        <p:spPr bwMode="auto">
          <a:xfrm>
            <a:off x="228600" y="1990091"/>
            <a:ext cx="8686800" cy="829309"/>
          </a:xfrm>
          <a:prstGeom prst="rect">
            <a:avLst/>
          </a:prstGeom>
          <a:noFill/>
          <a:ln w="9525">
            <a:noFill/>
            <a:miter lim="800000"/>
            <a:headEnd/>
            <a:tailEnd/>
          </a:ln>
        </p:spPr>
      </p:pic>
      <p:sp>
        <p:nvSpPr>
          <p:cNvPr id="4" name="TextBox 3"/>
          <p:cNvSpPr txBox="1"/>
          <p:nvPr/>
        </p:nvSpPr>
        <p:spPr>
          <a:xfrm>
            <a:off x="0" y="1575137"/>
            <a:ext cx="2876550" cy="323165"/>
          </a:xfrm>
          <a:prstGeom prst="rect">
            <a:avLst/>
          </a:prstGeom>
          <a:noFill/>
        </p:spPr>
        <p:txBody>
          <a:bodyPr wrap="square" rtlCol="0">
            <a:spAutoFit/>
          </a:bodyPr>
          <a:lstStyle/>
          <a:p>
            <a:r>
              <a:rPr lang="en-US" sz="1500" dirty="0" smtClean="0"/>
              <a:t>Access your OMPF from MOL</a:t>
            </a:r>
          </a:p>
        </p:txBody>
      </p:sp>
      <p:sp>
        <p:nvSpPr>
          <p:cNvPr id="5" name="Down Arrow 4"/>
          <p:cNvSpPr/>
          <p:nvPr/>
        </p:nvSpPr>
        <p:spPr>
          <a:xfrm rot="19494718">
            <a:off x="7967290" y="2194639"/>
            <a:ext cx="381000" cy="533400"/>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3" cstate="print"/>
          <a:srcRect/>
          <a:stretch>
            <a:fillRect/>
          </a:stretch>
        </p:blipFill>
        <p:spPr bwMode="auto">
          <a:xfrm>
            <a:off x="76200" y="1447800"/>
            <a:ext cx="8915400" cy="4901274"/>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170"/>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22" presetClass="entr" presetSubtype="1" fill="hold" nodeType="with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wipe(up)">
                                      <p:cBhvr>
                                        <p:cTn id="24"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3047999" y="1371600"/>
            <a:ext cx="5757206" cy="5257800"/>
          </a:xfrm>
          <a:prstGeom prst="rect">
            <a:avLst/>
          </a:prstGeom>
          <a:ln>
            <a:solidFill>
              <a:schemeClr val="tx1"/>
            </a:solidFill>
          </a:ln>
          <a:effectLst>
            <a:outerShdw blurRad="292100" dist="139700" dir="2700000" algn="tl" rotWithShape="0">
              <a:srgbClr val="333333">
                <a:alpha val="65000"/>
              </a:srgbClr>
            </a:outerShdw>
          </a:effectLst>
        </p:spPr>
      </p:pic>
      <p:sp>
        <p:nvSpPr>
          <p:cNvPr id="4"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OMPF</a:t>
            </a:r>
          </a:p>
        </p:txBody>
      </p:sp>
      <p:sp>
        <p:nvSpPr>
          <p:cNvPr id="5" name="TextBox 4"/>
          <p:cNvSpPr txBox="1"/>
          <p:nvPr/>
        </p:nvSpPr>
        <p:spPr>
          <a:xfrm>
            <a:off x="0" y="1447800"/>
            <a:ext cx="3048000" cy="3693319"/>
          </a:xfrm>
          <a:prstGeom prst="rect">
            <a:avLst/>
          </a:prstGeom>
          <a:noFill/>
        </p:spPr>
        <p:txBody>
          <a:bodyPr wrap="square" rtlCol="0">
            <a:spAutoFit/>
          </a:bodyPr>
          <a:lstStyle/>
          <a:p>
            <a:r>
              <a:rPr lang="en-US" dirty="0" smtClean="0"/>
              <a:t>“PHOTO” is where you find your most recent picture.</a:t>
            </a:r>
          </a:p>
          <a:p>
            <a:endParaRPr lang="en-US" dirty="0" smtClean="0"/>
          </a:p>
          <a:p>
            <a:r>
              <a:rPr lang="en-US" dirty="0" smtClean="0"/>
              <a:t>MARADMIN 0003/09 provides the format to follow for this photo.</a:t>
            </a:r>
          </a:p>
          <a:p>
            <a:pPr lvl="1"/>
            <a:r>
              <a:rPr lang="en-US" dirty="0" smtClean="0"/>
              <a:t>Combat  Camera </a:t>
            </a:r>
            <a:r>
              <a:rPr lang="en-US" i="1" dirty="0" smtClean="0"/>
              <a:t>should</a:t>
            </a:r>
            <a:r>
              <a:rPr lang="en-US" dirty="0" smtClean="0"/>
              <a:t> be of great assistance.</a:t>
            </a:r>
          </a:p>
          <a:p>
            <a:endParaRPr lang="en-US" dirty="0" smtClean="0"/>
          </a:p>
          <a:p>
            <a:pPr>
              <a:buFont typeface="Wingdings" pitchFamily="2" charset="2"/>
              <a:buChar char="Ø"/>
            </a:pPr>
            <a:r>
              <a:rPr lang="en-US" dirty="0" smtClean="0"/>
              <a:t> This is how the board </a:t>
            </a:r>
            <a:r>
              <a:rPr lang="en-US" i="1" dirty="0" smtClean="0"/>
              <a:t>SEES</a:t>
            </a:r>
            <a:r>
              <a:rPr lang="en-US" dirty="0" smtClean="0"/>
              <a:t> you! </a:t>
            </a:r>
          </a:p>
          <a:p>
            <a:pPr>
              <a:buFont typeface="Wingdings" pitchFamily="2" charset="2"/>
              <a:buChar char="Ø"/>
            </a:pPr>
            <a:r>
              <a:rPr lang="en-US" dirty="0" smtClean="0"/>
              <a:t> Make it count!</a:t>
            </a:r>
          </a:p>
          <a:p>
            <a:pPr>
              <a:buFont typeface="Wingdings" pitchFamily="2" charset="2"/>
              <a:buChar char="Ø"/>
            </a:pPr>
            <a:r>
              <a:rPr lang="en-US" dirty="0" smtClean="0"/>
              <a:t> Bring a buddy!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OMPF</a:t>
            </a:r>
          </a:p>
        </p:txBody>
      </p:sp>
      <p:sp>
        <p:nvSpPr>
          <p:cNvPr id="4" name="TextBox 3"/>
          <p:cNvSpPr txBox="1"/>
          <p:nvPr/>
        </p:nvSpPr>
        <p:spPr>
          <a:xfrm>
            <a:off x="0" y="1854875"/>
            <a:ext cx="2514600" cy="1200329"/>
          </a:xfrm>
          <a:prstGeom prst="rect">
            <a:avLst/>
          </a:prstGeom>
          <a:noFill/>
        </p:spPr>
        <p:txBody>
          <a:bodyPr wrap="square" rtlCol="0">
            <a:spAutoFit/>
          </a:bodyPr>
          <a:lstStyle/>
          <a:p>
            <a:r>
              <a:rPr lang="en-US" dirty="0" smtClean="0"/>
              <a:t>The “PERFORMANCE” tab is where your previous Fitness Reports are housed</a:t>
            </a:r>
          </a:p>
        </p:txBody>
      </p:sp>
      <p:pic>
        <p:nvPicPr>
          <p:cNvPr id="1027" name="Picture 3"/>
          <p:cNvPicPr>
            <a:picLocks noChangeAspect="1" noChangeArrowheads="1"/>
          </p:cNvPicPr>
          <p:nvPr/>
        </p:nvPicPr>
        <p:blipFill>
          <a:blip r:embed="rId2" cstate="print"/>
          <a:srcRect/>
          <a:stretch>
            <a:fillRect/>
          </a:stretch>
        </p:blipFill>
        <p:spPr bwMode="auto">
          <a:xfrm>
            <a:off x="2562225" y="1347905"/>
            <a:ext cx="6229349" cy="5281708"/>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OMPF</a:t>
            </a:r>
          </a:p>
        </p:txBody>
      </p:sp>
      <p:pic>
        <p:nvPicPr>
          <p:cNvPr id="10242" name="Picture 2"/>
          <p:cNvPicPr>
            <a:picLocks noChangeAspect="1" noChangeArrowheads="1"/>
          </p:cNvPicPr>
          <p:nvPr/>
        </p:nvPicPr>
        <p:blipFill>
          <a:blip r:embed="rId2" cstate="print"/>
          <a:srcRect/>
          <a:stretch>
            <a:fillRect/>
          </a:stretch>
        </p:blipFill>
        <p:spPr bwMode="auto">
          <a:xfrm>
            <a:off x="2057400" y="2057400"/>
            <a:ext cx="6858000" cy="41148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0" y="1447800"/>
            <a:ext cx="8229600" cy="369332"/>
          </a:xfrm>
          <a:prstGeom prst="rect">
            <a:avLst/>
          </a:prstGeom>
          <a:noFill/>
        </p:spPr>
        <p:txBody>
          <a:bodyPr wrap="square" rtlCol="0">
            <a:spAutoFit/>
          </a:bodyPr>
          <a:lstStyle/>
          <a:p>
            <a:r>
              <a:rPr lang="en-US" dirty="0" smtClean="0"/>
              <a:t>“COMMEND / DEROG” is where you find files you have submitted to your OMPF</a:t>
            </a:r>
          </a:p>
        </p:txBody>
      </p:sp>
      <p:sp>
        <p:nvSpPr>
          <p:cNvPr id="5" name="TextBox 4"/>
          <p:cNvSpPr txBox="1"/>
          <p:nvPr/>
        </p:nvSpPr>
        <p:spPr>
          <a:xfrm>
            <a:off x="0" y="2438400"/>
            <a:ext cx="2057400" cy="2031325"/>
          </a:xfrm>
          <a:prstGeom prst="rect">
            <a:avLst/>
          </a:prstGeom>
          <a:noFill/>
        </p:spPr>
        <p:txBody>
          <a:bodyPr wrap="square" rtlCol="0">
            <a:spAutoFit/>
          </a:bodyPr>
          <a:lstStyle/>
          <a:p>
            <a:pPr>
              <a:buFont typeface="Wingdings" pitchFamily="2" charset="2"/>
              <a:buChar char="Ø"/>
            </a:pPr>
            <a:r>
              <a:rPr lang="en-US" dirty="0" smtClean="0"/>
              <a:t> Awards</a:t>
            </a:r>
          </a:p>
          <a:p>
            <a:pPr>
              <a:buFont typeface="Wingdings" pitchFamily="2" charset="2"/>
              <a:buChar char="Ø"/>
            </a:pPr>
            <a:r>
              <a:rPr lang="en-US" dirty="0" smtClean="0"/>
              <a:t> Diplomas</a:t>
            </a:r>
          </a:p>
          <a:p>
            <a:pPr>
              <a:buFont typeface="Wingdings" pitchFamily="2" charset="2"/>
              <a:buChar char="Ø"/>
            </a:pPr>
            <a:r>
              <a:rPr lang="en-US" dirty="0" smtClean="0"/>
              <a:t> Meritorious Mast</a:t>
            </a:r>
          </a:p>
          <a:p>
            <a:pPr>
              <a:buFont typeface="Wingdings" pitchFamily="2" charset="2"/>
              <a:buChar char="Ø"/>
            </a:pPr>
            <a:r>
              <a:rPr lang="en-US" dirty="0" smtClean="0"/>
              <a:t> Completion</a:t>
            </a:r>
          </a:p>
          <a:p>
            <a:r>
              <a:rPr lang="en-US" dirty="0" smtClean="0"/>
              <a:t>         Certificates</a:t>
            </a:r>
          </a:p>
          <a:p>
            <a:pPr>
              <a:buFont typeface="Wingdings" pitchFamily="2" charset="2"/>
              <a:buChar char="Ø"/>
            </a:pPr>
            <a:r>
              <a:rPr lang="en-US" dirty="0" smtClean="0"/>
              <a:t> LOAs</a:t>
            </a:r>
          </a:p>
          <a:p>
            <a:pPr>
              <a:buFont typeface="Wingdings" pitchFamily="2" charset="2"/>
              <a:buChar char="Ø"/>
            </a:pPr>
            <a:r>
              <a:rPr lang="en-US" dirty="0" smtClean="0"/>
              <a:t> LOCs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OMPF</a:t>
            </a:r>
          </a:p>
        </p:txBody>
      </p:sp>
      <p:pic>
        <p:nvPicPr>
          <p:cNvPr id="10242" name="Picture 2"/>
          <p:cNvPicPr>
            <a:picLocks noChangeAspect="1" noChangeArrowheads="1"/>
          </p:cNvPicPr>
          <p:nvPr/>
        </p:nvPicPr>
        <p:blipFill>
          <a:blip r:embed="rId2" cstate="print"/>
          <a:srcRect/>
          <a:stretch>
            <a:fillRect/>
          </a:stretch>
        </p:blipFill>
        <p:spPr bwMode="auto">
          <a:xfrm>
            <a:off x="2057400" y="2057400"/>
            <a:ext cx="6858000" cy="41148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0" y="1447800"/>
            <a:ext cx="8229600" cy="369332"/>
          </a:xfrm>
          <a:prstGeom prst="rect">
            <a:avLst/>
          </a:prstGeom>
          <a:noFill/>
        </p:spPr>
        <p:txBody>
          <a:bodyPr wrap="square" rtlCol="0">
            <a:spAutoFit/>
          </a:bodyPr>
          <a:lstStyle/>
          <a:p>
            <a:r>
              <a:rPr lang="en-US" dirty="0" smtClean="0"/>
              <a:t>What you should NOT submit (per MMSB-20)</a:t>
            </a:r>
          </a:p>
        </p:txBody>
      </p:sp>
      <p:sp>
        <p:nvSpPr>
          <p:cNvPr id="5" name="TextBox 4"/>
          <p:cNvSpPr txBox="1"/>
          <p:nvPr/>
        </p:nvSpPr>
        <p:spPr>
          <a:xfrm>
            <a:off x="0" y="2066925"/>
            <a:ext cx="2057400" cy="3108543"/>
          </a:xfrm>
          <a:prstGeom prst="rect">
            <a:avLst/>
          </a:prstGeom>
          <a:noFill/>
        </p:spPr>
        <p:txBody>
          <a:bodyPr wrap="square" rtlCol="0">
            <a:spAutoFit/>
          </a:bodyPr>
          <a:lstStyle/>
          <a:p>
            <a:pPr>
              <a:buFont typeface="Wingdings" pitchFamily="2" charset="2"/>
              <a:buChar char="Ø"/>
            </a:pPr>
            <a:r>
              <a:rPr lang="en-US" sz="1400" dirty="0" smtClean="0"/>
              <a:t> Promotion Warrants</a:t>
            </a:r>
          </a:p>
          <a:p>
            <a:pPr>
              <a:buFont typeface="Wingdings" pitchFamily="2" charset="2"/>
              <a:buChar char="Ø"/>
            </a:pPr>
            <a:r>
              <a:rPr lang="en-US" sz="1400" dirty="0" smtClean="0"/>
              <a:t> Unit Awards</a:t>
            </a:r>
          </a:p>
          <a:p>
            <a:pPr>
              <a:buFont typeface="Wingdings" pitchFamily="2" charset="2"/>
              <a:buChar char="Ø"/>
            </a:pPr>
            <a:r>
              <a:rPr lang="en-US" sz="1400" dirty="0" smtClean="0"/>
              <a:t> News Articles</a:t>
            </a:r>
          </a:p>
          <a:p>
            <a:pPr>
              <a:buFont typeface="Wingdings" pitchFamily="2" charset="2"/>
              <a:buChar char="Ø"/>
            </a:pPr>
            <a:r>
              <a:rPr lang="en-US" sz="1400" dirty="0" smtClean="0"/>
              <a:t> Annual Training Certificates</a:t>
            </a:r>
          </a:p>
          <a:p>
            <a:pPr>
              <a:buFont typeface="Wingdings" pitchFamily="2" charset="2"/>
              <a:buChar char="Ø"/>
            </a:pPr>
            <a:r>
              <a:rPr lang="en-US" sz="1400" dirty="0" smtClean="0"/>
              <a:t> Unofficial Transcripts</a:t>
            </a:r>
          </a:p>
          <a:p>
            <a:pPr>
              <a:buFont typeface="Wingdings" pitchFamily="2" charset="2"/>
              <a:buChar char="Ø"/>
            </a:pPr>
            <a:r>
              <a:rPr lang="en-US" sz="1400" dirty="0" smtClean="0"/>
              <a:t> Grade Reports</a:t>
            </a:r>
          </a:p>
          <a:p>
            <a:pPr>
              <a:buFont typeface="Wingdings" pitchFamily="2" charset="2"/>
              <a:buChar char="Ø"/>
            </a:pPr>
            <a:r>
              <a:rPr lang="en-US" sz="1400" dirty="0" smtClean="0"/>
              <a:t> Certificates of Reenlistment</a:t>
            </a:r>
          </a:p>
          <a:p>
            <a:pPr>
              <a:buFont typeface="Wingdings" pitchFamily="2" charset="2"/>
              <a:buChar char="Ø"/>
            </a:pPr>
            <a:r>
              <a:rPr lang="en-US" sz="1400" dirty="0" smtClean="0"/>
              <a:t> Honorable Discharge Certificates</a:t>
            </a:r>
          </a:p>
          <a:p>
            <a:pPr>
              <a:buFont typeface="Wingdings" pitchFamily="2" charset="2"/>
              <a:buChar char="Ø"/>
            </a:pPr>
            <a:r>
              <a:rPr lang="en-US" sz="1400" dirty="0" smtClean="0"/>
              <a:t> Smart Transcripts</a:t>
            </a:r>
          </a:p>
          <a:p>
            <a:pPr>
              <a:buFont typeface="Wingdings" pitchFamily="2" charset="2"/>
              <a:buChar char="Ø"/>
            </a:pPr>
            <a:r>
              <a:rPr lang="en-US" sz="1400" dirty="0" smtClean="0"/>
              <a:t> Appointment Letters</a:t>
            </a:r>
          </a:p>
          <a:p>
            <a:pPr>
              <a:buFont typeface="Wingdings" pitchFamily="2" charset="2"/>
              <a:buChar char="Ø"/>
            </a:pPr>
            <a:r>
              <a:rPr lang="en-US" sz="1400" dirty="0" smtClean="0"/>
              <a:t> Class Rosters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761"/>
          <a:stretch>
            <a:fillRect/>
          </a:stretch>
        </p:blipFill>
        <p:spPr bwMode="auto">
          <a:xfrm>
            <a:off x="1035019" y="1277115"/>
            <a:ext cx="7042181" cy="5352286"/>
          </a:xfrm>
          <a:prstGeom prst="rect">
            <a:avLst/>
          </a:prstGeom>
          <a:ln>
            <a:solidFill>
              <a:schemeClr val="tx1"/>
            </a:solidFill>
          </a:ln>
          <a:effectLst>
            <a:outerShdw blurRad="292100" dist="139700" dir="2700000" algn="tl" rotWithShape="0">
              <a:srgbClr val="333333">
                <a:alpha val="65000"/>
              </a:srgbClr>
            </a:outerShdw>
          </a:effectLst>
        </p:spPr>
      </p:pic>
      <p:sp>
        <p:nvSpPr>
          <p:cNvPr id="4"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OMPF</a:t>
            </a:r>
          </a:p>
        </p:txBody>
      </p:sp>
      <p:sp>
        <p:nvSpPr>
          <p:cNvPr id="5" name="Right Arrow 4"/>
          <p:cNvSpPr/>
          <p:nvPr/>
        </p:nvSpPr>
        <p:spPr>
          <a:xfrm>
            <a:off x="5448300" y="4229100"/>
            <a:ext cx="533400" cy="228600"/>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914400" y="2057400"/>
            <a:ext cx="7299029" cy="4572000"/>
          </a:xfrm>
          <a:prstGeom prst="rect">
            <a:avLst/>
          </a:prstGeom>
          <a:ln>
            <a:solidFill>
              <a:schemeClr val="tx1"/>
            </a:solidFill>
          </a:ln>
          <a:effectLst>
            <a:outerShdw blurRad="292100" dist="139700" dir="2700000" algn="tl" rotWithShape="0">
              <a:srgbClr val="333333">
                <a:alpha val="65000"/>
              </a:srgbClr>
            </a:outerShdw>
          </a:effectLst>
        </p:spPr>
      </p:pic>
      <p:sp>
        <p:nvSpPr>
          <p:cNvPr id="3"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OMPF</a:t>
            </a:r>
          </a:p>
        </p:txBody>
      </p:sp>
      <p:sp>
        <p:nvSpPr>
          <p:cNvPr id="4" name="TextBox 3"/>
          <p:cNvSpPr txBox="1"/>
          <p:nvPr/>
        </p:nvSpPr>
        <p:spPr>
          <a:xfrm>
            <a:off x="0" y="1447800"/>
            <a:ext cx="9144000" cy="600164"/>
          </a:xfrm>
          <a:prstGeom prst="rect">
            <a:avLst/>
          </a:prstGeom>
          <a:noFill/>
        </p:spPr>
        <p:txBody>
          <a:bodyPr wrap="square" rtlCol="0">
            <a:spAutoFit/>
          </a:bodyPr>
          <a:lstStyle/>
          <a:p>
            <a:pPr algn="ctr"/>
            <a:r>
              <a:rPr lang="en-US" dirty="0" smtClean="0"/>
              <a:t>“FIELD” is where you find Page 11s and copies of contracts and reenlistments.</a:t>
            </a:r>
          </a:p>
          <a:p>
            <a:pPr algn="ctr"/>
            <a:r>
              <a:rPr lang="en-US" sz="1500" dirty="0" smtClean="0"/>
              <a:t>This field populates when a Marine no longer has obligated service.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533400" y="1981200"/>
            <a:ext cx="8143124" cy="4572000"/>
          </a:xfrm>
          <a:prstGeom prst="rect">
            <a:avLst/>
          </a:prstGeom>
          <a:ln>
            <a:solidFill>
              <a:schemeClr val="tx1"/>
            </a:solidFill>
          </a:ln>
          <a:effectLst>
            <a:outerShdw blurRad="292100" dist="139700" dir="2700000" algn="tl" rotWithShape="0">
              <a:srgbClr val="333333">
                <a:alpha val="65000"/>
              </a:srgbClr>
            </a:outerShdw>
          </a:effectLst>
        </p:spPr>
      </p:pic>
      <p:sp>
        <p:nvSpPr>
          <p:cNvPr id="3"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OMPF</a:t>
            </a:r>
          </a:p>
        </p:txBody>
      </p:sp>
      <p:sp>
        <p:nvSpPr>
          <p:cNvPr id="4" name="TextBox 3"/>
          <p:cNvSpPr txBox="1"/>
          <p:nvPr/>
        </p:nvSpPr>
        <p:spPr>
          <a:xfrm>
            <a:off x="0" y="1447800"/>
            <a:ext cx="9144000" cy="369332"/>
          </a:xfrm>
          <a:prstGeom prst="rect">
            <a:avLst/>
          </a:prstGeom>
          <a:noFill/>
        </p:spPr>
        <p:txBody>
          <a:bodyPr wrap="square" rtlCol="0">
            <a:spAutoFit/>
          </a:bodyPr>
          <a:lstStyle/>
          <a:p>
            <a:pPr algn="ctr"/>
            <a:r>
              <a:rPr lang="en-US" dirty="0" smtClean="0"/>
              <a:t>“SERVICE” is where you find GI Bills as well as additional copies of your service contracts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838200" y="2057400"/>
            <a:ext cx="7467600" cy="4572000"/>
          </a:xfrm>
          <a:prstGeom prst="rect">
            <a:avLst/>
          </a:prstGeom>
          <a:ln>
            <a:solidFill>
              <a:schemeClr val="tx1"/>
            </a:solidFill>
          </a:ln>
          <a:effectLst>
            <a:outerShdw blurRad="292100" dist="139700" dir="2700000" algn="tl" rotWithShape="0">
              <a:srgbClr val="333333">
                <a:alpha val="65000"/>
              </a:srgbClr>
            </a:outerShdw>
          </a:effectLst>
        </p:spPr>
      </p:pic>
      <p:sp>
        <p:nvSpPr>
          <p:cNvPr id="3"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OMPF</a:t>
            </a:r>
          </a:p>
        </p:txBody>
      </p:sp>
      <p:sp>
        <p:nvSpPr>
          <p:cNvPr id="4" name="TextBox 3"/>
          <p:cNvSpPr txBox="1"/>
          <p:nvPr/>
        </p:nvSpPr>
        <p:spPr>
          <a:xfrm>
            <a:off x="0" y="1447800"/>
            <a:ext cx="9144000" cy="369332"/>
          </a:xfrm>
          <a:prstGeom prst="rect">
            <a:avLst/>
          </a:prstGeom>
          <a:noFill/>
        </p:spPr>
        <p:txBody>
          <a:bodyPr wrap="square" rtlCol="0">
            <a:spAutoFit/>
          </a:bodyPr>
          <a:lstStyle/>
          <a:p>
            <a:pPr algn="ctr"/>
            <a:r>
              <a:rPr lang="en-US" dirty="0" smtClean="0"/>
              <a:t>“ABOUT OMPF” lists how to submit materials for entry into your OMPF.</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3021" y="1618595"/>
            <a:ext cx="5568379" cy="4401205"/>
          </a:xfrm>
          <a:prstGeom prst="rect">
            <a:avLst/>
          </a:prstGeom>
          <a:noFill/>
        </p:spPr>
        <p:txBody>
          <a:bodyPr wrap="square">
            <a:spAutoFit/>
          </a:bodyPr>
          <a:lstStyle/>
          <a:p>
            <a:pPr algn="ctr"/>
            <a:r>
              <a:rPr lang="en-US" sz="2000" b="1" u="sng" dirty="0" smtClean="0"/>
              <a:t>Occasions for reports in order of importance:</a:t>
            </a:r>
          </a:p>
          <a:p>
            <a:r>
              <a:rPr lang="en-US" sz="2000" dirty="0" smtClean="0"/>
              <a:t>Grade Change			</a:t>
            </a:r>
            <a:r>
              <a:rPr lang="en-US" sz="2000" b="1" dirty="0" smtClean="0">
                <a:solidFill>
                  <a:srgbClr val="0000FF"/>
                </a:solidFill>
              </a:rPr>
              <a:t>GC</a:t>
            </a:r>
          </a:p>
          <a:p>
            <a:r>
              <a:rPr lang="en-US" sz="2000" dirty="0" smtClean="0"/>
              <a:t>CMC Directed			</a:t>
            </a:r>
            <a:r>
              <a:rPr lang="en-US" sz="2000" b="1" dirty="0" smtClean="0">
                <a:solidFill>
                  <a:srgbClr val="0000FF"/>
                </a:solidFill>
              </a:rPr>
              <a:t>DC</a:t>
            </a:r>
          </a:p>
          <a:p>
            <a:r>
              <a:rPr lang="en-US" sz="2000" dirty="0" smtClean="0"/>
              <a:t>Change of Reporting Senior	</a:t>
            </a:r>
            <a:r>
              <a:rPr lang="en-US" sz="2000" b="1" dirty="0" smtClean="0">
                <a:solidFill>
                  <a:srgbClr val="0000FF"/>
                </a:solidFill>
              </a:rPr>
              <a:t>CH</a:t>
            </a:r>
          </a:p>
          <a:p>
            <a:r>
              <a:rPr lang="en-US" sz="2000" dirty="0" smtClean="0"/>
              <a:t>Transfer				</a:t>
            </a:r>
            <a:r>
              <a:rPr lang="en-US" sz="2000" b="1" dirty="0" smtClean="0">
                <a:solidFill>
                  <a:srgbClr val="0000FF"/>
                </a:solidFill>
              </a:rPr>
              <a:t>TR</a:t>
            </a:r>
          </a:p>
          <a:p>
            <a:r>
              <a:rPr lang="en-US" sz="2000" dirty="0" smtClean="0"/>
              <a:t>Change of Duty			</a:t>
            </a:r>
            <a:r>
              <a:rPr lang="en-US" sz="2000" b="1" dirty="0" smtClean="0">
                <a:solidFill>
                  <a:srgbClr val="0000FF"/>
                </a:solidFill>
              </a:rPr>
              <a:t>CD</a:t>
            </a:r>
          </a:p>
          <a:p>
            <a:r>
              <a:rPr lang="en-US" sz="2000" dirty="0" smtClean="0"/>
              <a:t>To Temporary Duty		</a:t>
            </a:r>
            <a:r>
              <a:rPr lang="en-US" sz="2000" b="1" dirty="0" smtClean="0">
                <a:solidFill>
                  <a:srgbClr val="0000FF"/>
                </a:solidFill>
              </a:rPr>
              <a:t>TD</a:t>
            </a:r>
          </a:p>
          <a:p>
            <a:r>
              <a:rPr lang="en-US" sz="2000" dirty="0" smtClean="0"/>
              <a:t>From Temporary Duty		</a:t>
            </a:r>
            <a:r>
              <a:rPr lang="en-US" sz="2000" b="1" dirty="0" smtClean="0">
                <a:solidFill>
                  <a:srgbClr val="0000FF"/>
                </a:solidFill>
              </a:rPr>
              <a:t>FD</a:t>
            </a:r>
          </a:p>
          <a:p>
            <a:r>
              <a:rPr lang="en-US" sz="2000" dirty="0" smtClean="0"/>
              <a:t>End of Service			</a:t>
            </a:r>
            <a:r>
              <a:rPr lang="en-US" sz="2000" b="1" dirty="0" smtClean="0">
                <a:solidFill>
                  <a:srgbClr val="0000FF"/>
                </a:solidFill>
              </a:rPr>
              <a:t>EN</a:t>
            </a:r>
          </a:p>
          <a:p>
            <a:r>
              <a:rPr lang="en-US" sz="2000" dirty="0" smtClean="0"/>
              <a:t>Change in Status			</a:t>
            </a:r>
            <a:r>
              <a:rPr lang="en-US" sz="2000" b="1" dirty="0" smtClean="0">
                <a:solidFill>
                  <a:srgbClr val="0000FF"/>
                </a:solidFill>
              </a:rPr>
              <a:t>CS</a:t>
            </a:r>
          </a:p>
          <a:p>
            <a:r>
              <a:rPr lang="en-US" sz="2000" dirty="0" smtClean="0"/>
              <a:t>Annual (Active Component)	</a:t>
            </a:r>
            <a:r>
              <a:rPr lang="en-US" sz="2000" b="1" dirty="0" smtClean="0">
                <a:solidFill>
                  <a:srgbClr val="0000FF"/>
                </a:solidFill>
              </a:rPr>
              <a:t>AN</a:t>
            </a:r>
          </a:p>
          <a:p>
            <a:r>
              <a:rPr lang="en-US" sz="2000" dirty="0" smtClean="0"/>
              <a:t>Annual (Reserve Component)	</a:t>
            </a:r>
            <a:r>
              <a:rPr lang="en-US" sz="2000" b="1" dirty="0" smtClean="0">
                <a:solidFill>
                  <a:srgbClr val="0000FF"/>
                </a:solidFill>
              </a:rPr>
              <a:t>AR</a:t>
            </a:r>
          </a:p>
          <a:p>
            <a:r>
              <a:rPr lang="en-US" sz="2000" dirty="0" smtClean="0"/>
              <a:t>Semiannual (lieutenants only)	</a:t>
            </a:r>
            <a:r>
              <a:rPr lang="en-US" sz="2000" b="1" dirty="0" smtClean="0">
                <a:solidFill>
                  <a:srgbClr val="0000FF"/>
                </a:solidFill>
              </a:rPr>
              <a:t>SA</a:t>
            </a:r>
            <a:endParaRPr lang="en-US" sz="2000" dirty="0" smtClean="0"/>
          </a:p>
          <a:p>
            <a:r>
              <a:rPr lang="en-US" sz="2000" dirty="0" smtClean="0"/>
              <a:t>Reserve Training			</a:t>
            </a:r>
            <a:r>
              <a:rPr lang="en-US" sz="2000" b="1" dirty="0" smtClean="0">
                <a:solidFill>
                  <a:srgbClr val="0000FF"/>
                </a:solidFill>
              </a:rPr>
              <a:t>RT</a:t>
            </a:r>
            <a:endParaRPr lang="en-US" sz="2000" dirty="0"/>
          </a:p>
        </p:txBody>
      </p:sp>
      <p:sp>
        <p:nvSpPr>
          <p:cNvPr id="3" name="Rectangle 187"/>
          <p:cNvSpPr txBox="1">
            <a:spLocks noChangeArrowheads="1"/>
          </p:cNvSpPr>
          <p:nvPr/>
        </p:nvSpPr>
        <p:spPr>
          <a:xfrm>
            <a:off x="1" y="304800"/>
            <a:ext cx="9144000" cy="9810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Fitness Reports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Occasions (cont)</a:t>
            </a:r>
            <a:endParaRPr kumimoji="0" lang="en-US" sz="2600" b="1" i="0" u="none" strike="noStrike" kern="0" cap="none" spc="0" normalizeH="0" baseline="0" noProof="0" dirty="0" smtClean="0">
              <a:ln>
                <a:noFill/>
              </a:ln>
              <a:effectLst/>
              <a:uLnTx/>
              <a:uFillTx/>
              <a:latin typeface="+mj-lt"/>
              <a:ea typeface="+mj-ea"/>
              <a:cs typeface="+mj-cs"/>
            </a:endParaRPr>
          </a:p>
        </p:txBody>
      </p:sp>
      <p:sp>
        <p:nvSpPr>
          <p:cNvPr id="4" name="Rectangle 3"/>
          <p:cNvSpPr/>
          <p:nvPr/>
        </p:nvSpPr>
        <p:spPr>
          <a:xfrm>
            <a:off x="0" y="6211669"/>
            <a:ext cx="4572000" cy="646331"/>
          </a:xfrm>
          <a:prstGeom prst="rect">
            <a:avLst/>
          </a:prstGeom>
        </p:spPr>
        <p:txBody>
          <a:bodyPr>
            <a:spAutoFit/>
          </a:bodyPr>
          <a:lstStyle/>
          <a:p>
            <a:pPr fontAlgn="base">
              <a:spcBef>
                <a:spcPct val="0"/>
              </a:spcBef>
              <a:spcAft>
                <a:spcPct val="0"/>
              </a:spcAft>
            </a:pPr>
            <a:r>
              <a:rPr lang="en-US" sz="1200" u="sng" kern="0" dirty="0" smtClean="0"/>
              <a:t>Performance Evaluation System (PES) Manual</a:t>
            </a:r>
            <a:endParaRPr lang="en-US" sz="1200" kern="0" dirty="0" smtClean="0"/>
          </a:p>
          <a:p>
            <a:pPr lvl="0" fontAlgn="base">
              <a:spcBef>
                <a:spcPct val="0"/>
              </a:spcBef>
              <a:spcAft>
                <a:spcPct val="0"/>
              </a:spcAft>
            </a:pPr>
            <a:r>
              <a:rPr lang="en-US" sz="1200" kern="0" dirty="0" smtClean="0"/>
              <a:t>MCO P1610.7F W CH 1</a:t>
            </a:r>
          </a:p>
          <a:p>
            <a:r>
              <a:rPr lang="en-US" sz="1200" dirty="0" smtClean="0"/>
              <a:t>Chapter 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276600" y="1371600"/>
            <a:ext cx="5462843" cy="5029200"/>
          </a:xfrm>
          <a:prstGeom prst="rect">
            <a:avLst/>
          </a:prstGeom>
          <a:ln>
            <a:solidFill>
              <a:schemeClr val="tx1"/>
            </a:solidFill>
          </a:ln>
          <a:effectLst>
            <a:outerShdw blurRad="292100" dist="139700" dir="2700000" algn="tl" rotWithShape="0">
              <a:srgbClr val="333333">
                <a:alpha val="65000"/>
              </a:srgbClr>
            </a:outerShdw>
          </a:effectLst>
        </p:spPr>
      </p:pic>
      <p:sp>
        <p:nvSpPr>
          <p:cNvPr id="3"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OMPF</a:t>
            </a:r>
          </a:p>
        </p:txBody>
      </p:sp>
      <p:sp>
        <p:nvSpPr>
          <p:cNvPr id="4" name="TextBox 3"/>
          <p:cNvSpPr txBox="1"/>
          <p:nvPr/>
        </p:nvSpPr>
        <p:spPr>
          <a:xfrm>
            <a:off x="0" y="1854875"/>
            <a:ext cx="3276600" cy="2031325"/>
          </a:xfrm>
          <a:prstGeom prst="rect">
            <a:avLst/>
          </a:prstGeom>
          <a:noFill/>
        </p:spPr>
        <p:txBody>
          <a:bodyPr wrap="square" rtlCol="0">
            <a:spAutoFit/>
          </a:bodyPr>
          <a:lstStyle/>
          <a:p>
            <a:r>
              <a:rPr lang="en-US" dirty="0" smtClean="0"/>
              <a:t>Your Master Brief Sheet (MBS) is what the boards brief about you.</a:t>
            </a:r>
          </a:p>
          <a:p>
            <a:endParaRPr lang="en-US" dirty="0" smtClean="0"/>
          </a:p>
          <a:p>
            <a:r>
              <a:rPr lang="en-US" dirty="0" smtClean="0"/>
              <a:t>It is vital you ensure this information is up to date.</a:t>
            </a:r>
          </a:p>
          <a:p>
            <a:endParaRPr lang="en-US" dirty="0" smtClean="0"/>
          </a:p>
          <a:p>
            <a:r>
              <a:rPr lang="en-US" dirty="0" smtClean="0"/>
              <a:t>This is YOUR RESPONSIBILITY!!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MASTER BRIEF SHEET (MBS)</a:t>
            </a:r>
          </a:p>
        </p:txBody>
      </p:sp>
      <p:pic>
        <p:nvPicPr>
          <p:cNvPr id="1027" name="Picture 3"/>
          <p:cNvPicPr>
            <a:picLocks noChangeAspect="1" noChangeArrowheads="1"/>
          </p:cNvPicPr>
          <p:nvPr/>
        </p:nvPicPr>
        <p:blipFill>
          <a:blip r:embed="rId3" cstate="print"/>
          <a:srcRect t="889"/>
          <a:stretch>
            <a:fillRect/>
          </a:stretch>
        </p:blipFill>
        <p:spPr bwMode="auto">
          <a:xfrm>
            <a:off x="228600" y="1344168"/>
            <a:ext cx="8686800" cy="5438802"/>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MASTER BRIEF SHEET (MBS)</a:t>
            </a:r>
          </a:p>
        </p:txBody>
      </p:sp>
      <p:pic>
        <p:nvPicPr>
          <p:cNvPr id="13" name="Picture 3"/>
          <p:cNvPicPr>
            <a:picLocks noChangeAspect="1" noChangeArrowheads="1"/>
          </p:cNvPicPr>
          <p:nvPr/>
        </p:nvPicPr>
        <p:blipFill>
          <a:blip r:embed="rId3" cstate="print"/>
          <a:srcRect t="889" b="53787"/>
          <a:stretch>
            <a:fillRect/>
          </a:stretch>
        </p:blipFill>
        <p:spPr bwMode="auto">
          <a:xfrm>
            <a:off x="228600" y="1344168"/>
            <a:ext cx="8686800" cy="2487168"/>
          </a:xfrm>
          <a:prstGeom prst="rect">
            <a:avLst/>
          </a:prstGeom>
          <a:ln>
            <a:solidFill>
              <a:schemeClr val="tx1"/>
            </a:solidFill>
          </a:ln>
          <a:effectLst>
            <a:outerShdw blurRad="292100" dist="139700" dir="2700000" algn="tl" rotWithShape="0">
              <a:srgbClr val="333333">
                <a:alpha val="65000"/>
              </a:srgbClr>
            </a:outerShdw>
          </a:effectLst>
        </p:spPr>
      </p:pic>
      <p:sp>
        <p:nvSpPr>
          <p:cNvPr id="15" name="Rectangle 14"/>
          <p:cNvSpPr/>
          <p:nvPr/>
        </p:nvSpPr>
        <p:spPr>
          <a:xfrm>
            <a:off x="314036" y="1616364"/>
            <a:ext cx="8525161" cy="4525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noChangeArrowheads="1"/>
          </p:cNvPicPr>
          <p:nvPr/>
        </p:nvPicPr>
        <p:blipFill>
          <a:blip r:embed="rId3" cstate="print"/>
          <a:srcRect t="889" b="85725"/>
          <a:stretch>
            <a:fillRect/>
          </a:stretch>
        </p:blipFill>
        <p:spPr bwMode="auto">
          <a:xfrm>
            <a:off x="84843" y="1490472"/>
            <a:ext cx="8961120" cy="757764"/>
          </a:xfrm>
          <a:prstGeom prst="rect">
            <a:avLst/>
          </a:prstGeom>
          <a:ln w="28575">
            <a:solidFill>
              <a:srgbClr val="FF0000"/>
            </a:solidFill>
          </a:ln>
          <a:effectLst>
            <a:outerShdw blurRad="292100" dist="139700" dir="2700000" algn="tl" rotWithShape="0">
              <a:srgbClr val="333333">
                <a:alpha val="65000"/>
              </a:srgbClr>
            </a:outerShdw>
          </a:effectLst>
        </p:spPr>
      </p:pic>
      <p:sp>
        <p:nvSpPr>
          <p:cNvPr id="24" name="Rectangle 23"/>
          <p:cNvSpPr/>
          <p:nvPr/>
        </p:nvSpPr>
        <p:spPr>
          <a:xfrm>
            <a:off x="311150" y="2045617"/>
            <a:ext cx="1240558" cy="1783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1210" t="14338" r="84578" b="53646"/>
          <a:stretch>
            <a:fillRect/>
          </a:stretch>
        </p:blipFill>
        <p:spPr bwMode="auto">
          <a:xfrm>
            <a:off x="3502055" y="1376313"/>
            <a:ext cx="2135171" cy="3048686"/>
          </a:xfrm>
          <a:prstGeom prst="rect">
            <a:avLst/>
          </a:prstGeom>
          <a:ln w="28575">
            <a:solidFill>
              <a:srgbClr val="FF0000"/>
            </a:solidFill>
          </a:ln>
          <a:effectLst>
            <a:outerShdw blurRad="292100" dist="139700" dir="2700000" algn="tl" rotWithShape="0">
              <a:srgbClr val="333333">
                <a:alpha val="65000"/>
              </a:srgbClr>
            </a:outerShdw>
          </a:effectLst>
        </p:spPr>
      </p:pic>
      <p:sp>
        <p:nvSpPr>
          <p:cNvPr id="26" name="Rectangle 25"/>
          <p:cNvSpPr/>
          <p:nvPr/>
        </p:nvSpPr>
        <p:spPr>
          <a:xfrm>
            <a:off x="1552575" y="2036190"/>
            <a:ext cx="1039796" cy="7824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p:cNvPicPr>
            <a:picLocks noChangeAspect="1" noChangeArrowheads="1"/>
          </p:cNvPicPr>
          <p:nvPr/>
        </p:nvPicPr>
        <p:blipFill>
          <a:blip r:embed="rId4" cstate="print"/>
          <a:srcRect l="15096" t="14338" r="72598" b="71744"/>
          <a:stretch>
            <a:fillRect/>
          </a:stretch>
        </p:blipFill>
        <p:spPr bwMode="auto">
          <a:xfrm>
            <a:off x="3261677" y="1442301"/>
            <a:ext cx="2590740" cy="1857080"/>
          </a:xfrm>
          <a:prstGeom prst="rect">
            <a:avLst/>
          </a:prstGeom>
          <a:ln w="28575">
            <a:solidFill>
              <a:srgbClr val="FF0000"/>
            </a:solidFill>
          </a:ln>
          <a:effectLst>
            <a:outerShdw blurRad="292100" dist="139700" dir="2700000" algn="tl" rotWithShape="0">
              <a:srgbClr val="333333">
                <a:alpha val="65000"/>
              </a:srgbClr>
            </a:outerShdw>
          </a:effectLst>
        </p:spPr>
      </p:pic>
      <p:sp>
        <p:nvSpPr>
          <p:cNvPr id="29" name="Rectangle 28"/>
          <p:cNvSpPr/>
          <p:nvPr/>
        </p:nvSpPr>
        <p:spPr>
          <a:xfrm>
            <a:off x="2597150" y="2036190"/>
            <a:ext cx="3822700" cy="783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p:cNvPicPr>
            <a:picLocks noChangeAspect="1" noChangeArrowheads="1"/>
          </p:cNvPicPr>
          <p:nvPr/>
        </p:nvPicPr>
        <p:blipFill>
          <a:blip r:embed="rId4" cstate="print"/>
          <a:srcRect l="27075" t="14338" r="29324" b="71916"/>
          <a:stretch>
            <a:fillRect/>
          </a:stretch>
        </p:blipFill>
        <p:spPr bwMode="auto">
          <a:xfrm>
            <a:off x="1423544" y="1790993"/>
            <a:ext cx="6274209" cy="1253765"/>
          </a:xfrm>
          <a:prstGeom prst="rect">
            <a:avLst/>
          </a:prstGeom>
          <a:ln w="28575">
            <a:solidFill>
              <a:srgbClr val="FF0000"/>
            </a:solidFill>
          </a:ln>
          <a:effectLst>
            <a:outerShdw blurRad="292100" dist="139700" dir="2700000" algn="tl" rotWithShape="0">
              <a:srgbClr val="333333">
                <a:alpha val="65000"/>
              </a:srgbClr>
            </a:outerShdw>
          </a:effectLst>
        </p:spPr>
      </p:pic>
      <p:sp>
        <p:nvSpPr>
          <p:cNvPr id="31" name="Rectangle 30"/>
          <p:cNvSpPr/>
          <p:nvPr/>
        </p:nvSpPr>
        <p:spPr>
          <a:xfrm>
            <a:off x="6416934" y="2036319"/>
            <a:ext cx="1504756" cy="7824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
          <p:cNvPicPr>
            <a:picLocks noChangeAspect="1" noChangeArrowheads="1"/>
          </p:cNvPicPr>
          <p:nvPr/>
        </p:nvPicPr>
        <p:blipFill>
          <a:blip r:embed="rId3" cstate="print"/>
          <a:srcRect l="70889" t="13734" r="11677" b="72510"/>
          <a:stretch>
            <a:fillRect/>
          </a:stretch>
        </p:blipFill>
        <p:spPr bwMode="auto">
          <a:xfrm>
            <a:off x="2797674" y="1435354"/>
            <a:ext cx="3531769" cy="1760333"/>
          </a:xfrm>
          <a:prstGeom prst="rect">
            <a:avLst/>
          </a:prstGeom>
          <a:ln w="28575">
            <a:solidFill>
              <a:srgbClr val="FF0000"/>
            </a:solidFill>
          </a:ln>
          <a:effectLst>
            <a:outerShdw blurRad="292100" dist="139700" dir="2700000" algn="tl" rotWithShape="0">
              <a:srgbClr val="333333">
                <a:alpha val="65000"/>
              </a:srgbClr>
            </a:outerShdw>
          </a:effectLst>
        </p:spPr>
      </p:pic>
      <p:sp>
        <p:nvSpPr>
          <p:cNvPr id="33" name="Rectangle 32"/>
          <p:cNvSpPr/>
          <p:nvPr/>
        </p:nvSpPr>
        <p:spPr>
          <a:xfrm>
            <a:off x="7870824" y="2036319"/>
            <a:ext cx="990665" cy="7824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
          <p:cNvPicPr>
            <a:picLocks noChangeAspect="1" noChangeArrowheads="1"/>
          </p:cNvPicPr>
          <p:nvPr/>
        </p:nvPicPr>
        <p:blipFill>
          <a:blip r:embed="rId3" cstate="print"/>
          <a:srcRect l="88077" t="13745" r="752" b="72142"/>
          <a:stretch>
            <a:fillRect/>
          </a:stretch>
        </p:blipFill>
        <p:spPr bwMode="auto">
          <a:xfrm>
            <a:off x="3145090" y="1406230"/>
            <a:ext cx="2844622" cy="2270224"/>
          </a:xfrm>
          <a:prstGeom prst="rect">
            <a:avLst/>
          </a:prstGeom>
          <a:ln w="28575">
            <a:solidFill>
              <a:srgbClr val="FF0000"/>
            </a:solidFill>
          </a:ln>
          <a:effectLst>
            <a:outerShdw blurRad="292100" dist="139700" dir="2700000" algn="tl" rotWithShape="0">
              <a:srgbClr val="333333">
                <a:alpha val="65000"/>
              </a:srgbClr>
            </a:outerShdw>
          </a:effectLst>
        </p:spPr>
      </p:pic>
      <p:sp>
        <p:nvSpPr>
          <p:cNvPr id="35" name="Rectangle 34"/>
          <p:cNvSpPr/>
          <p:nvPr/>
        </p:nvSpPr>
        <p:spPr>
          <a:xfrm>
            <a:off x="1520825" y="2878860"/>
            <a:ext cx="1231899" cy="950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
          <p:cNvPicPr>
            <a:picLocks noChangeAspect="1" noChangeArrowheads="1"/>
          </p:cNvPicPr>
          <p:nvPr/>
        </p:nvPicPr>
        <p:blipFill>
          <a:blip r:embed="rId3" cstate="print"/>
          <a:srcRect l="14733" t="28878" r="70981" b="53787"/>
          <a:stretch>
            <a:fillRect/>
          </a:stretch>
        </p:blipFill>
        <p:spPr bwMode="auto">
          <a:xfrm>
            <a:off x="3265527" y="1341107"/>
            <a:ext cx="2603794" cy="1995982"/>
          </a:xfrm>
          <a:prstGeom prst="rect">
            <a:avLst/>
          </a:prstGeom>
          <a:ln w="28575">
            <a:solidFill>
              <a:srgbClr val="FF0000"/>
            </a:solidFill>
          </a:ln>
          <a:effectLst>
            <a:outerShdw blurRad="292100" dist="139700" dir="2700000" algn="tl" rotWithShape="0">
              <a:srgbClr val="333333">
                <a:alpha val="65000"/>
              </a:srgbClr>
            </a:outerShdw>
          </a:effectLst>
        </p:spPr>
      </p:pic>
      <p:sp>
        <p:nvSpPr>
          <p:cNvPr id="37" name="Rectangle 36"/>
          <p:cNvSpPr/>
          <p:nvPr/>
        </p:nvSpPr>
        <p:spPr>
          <a:xfrm>
            <a:off x="2749551" y="2879054"/>
            <a:ext cx="3063420" cy="9464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
          <p:cNvPicPr>
            <a:picLocks noChangeAspect="1" noChangeArrowheads="1"/>
          </p:cNvPicPr>
          <p:nvPr/>
        </p:nvPicPr>
        <p:blipFill>
          <a:blip r:embed="rId3" cstate="print"/>
          <a:srcRect l="28668" t="28878" r="35750" b="53787"/>
          <a:stretch>
            <a:fillRect/>
          </a:stretch>
        </p:blipFill>
        <p:spPr bwMode="auto">
          <a:xfrm>
            <a:off x="1791094" y="1597075"/>
            <a:ext cx="5552385" cy="1708836"/>
          </a:xfrm>
          <a:prstGeom prst="rect">
            <a:avLst/>
          </a:prstGeom>
          <a:ln w="28575">
            <a:solidFill>
              <a:srgbClr val="FF0000"/>
            </a:solidFill>
          </a:ln>
          <a:effectLst>
            <a:outerShdw blurRad="292100" dist="139700" dir="2700000" algn="tl" rotWithShape="0">
              <a:srgbClr val="333333">
                <a:alpha val="65000"/>
              </a:srgbClr>
            </a:outerShdw>
          </a:effectLst>
        </p:spPr>
      </p:pic>
      <p:sp>
        <p:nvSpPr>
          <p:cNvPr id="39" name="Rectangle 38"/>
          <p:cNvSpPr/>
          <p:nvPr/>
        </p:nvSpPr>
        <p:spPr>
          <a:xfrm>
            <a:off x="5813102" y="2882135"/>
            <a:ext cx="3063420" cy="9464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
          <p:cNvPicPr>
            <a:picLocks noChangeAspect="1" noChangeArrowheads="1"/>
          </p:cNvPicPr>
          <p:nvPr/>
        </p:nvPicPr>
        <p:blipFill>
          <a:blip r:embed="rId3" cstate="print"/>
          <a:srcRect l="63910" t="28708" r="644" b="53787"/>
          <a:stretch>
            <a:fillRect/>
          </a:stretch>
        </p:blipFill>
        <p:spPr bwMode="auto">
          <a:xfrm>
            <a:off x="1827576" y="1527144"/>
            <a:ext cx="5487143" cy="1711876"/>
          </a:xfrm>
          <a:prstGeom prst="rect">
            <a:avLst/>
          </a:prstGeom>
          <a:ln w="28575">
            <a:solidFill>
              <a:srgbClr val="FF0000"/>
            </a:solidFill>
          </a:ln>
          <a:effectLst>
            <a:outerShdw blurRad="292100" dist="139700" dir="2700000" algn="tl" rotWithShape="0">
              <a:srgbClr val="333333">
                <a:alpha val="65000"/>
              </a:srgbClr>
            </a:outerShdw>
          </a:effectLst>
        </p:spPr>
      </p:pic>
      <p:sp>
        <p:nvSpPr>
          <p:cNvPr id="41" name="TextBox 40"/>
          <p:cNvSpPr txBox="1"/>
          <p:nvPr/>
        </p:nvSpPr>
        <p:spPr>
          <a:xfrm>
            <a:off x="0" y="5250729"/>
            <a:ext cx="9144000" cy="830997"/>
          </a:xfrm>
          <a:prstGeom prst="rect">
            <a:avLst/>
          </a:prstGeom>
          <a:noFill/>
        </p:spPr>
        <p:txBody>
          <a:bodyPr wrap="square" rtlCol="0">
            <a:spAutoFit/>
          </a:bodyPr>
          <a:lstStyle/>
          <a:p>
            <a:pPr algn="ctr"/>
            <a:r>
              <a:rPr lang="en-US" sz="2400" b="1" dirty="0" smtClean="0">
                <a:solidFill>
                  <a:srgbClr val="FF0000"/>
                </a:solidFill>
              </a:rPr>
              <a:t>If you have entries in these portions, be sure your completion certificates have been submitted to your OMPF!</a:t>
            </a:r>
            <a:endParaRPr lang="en-US" sz="2400" b="1" dirty="0">
              <a:solidFill>
                <a:srgbClr val="FF0000"/>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3"/>
                                        </p:tgtEl>
                                        <p:attrNameLst>
                                          <p:attrName>style.visibility</p:attrName>
                                        </p:attrNameLst>
                                      </p:cBhvr>
                                      <p:to>
                                        <p:strVal val="hidden"/>
                                      </p:to>
                                    </p:set>
                                  </p:childTnLst>
                                </p:cTn>
                              </p:par>
                            </p:childTnLst>
                          </p:cTn>
                        </p:par>
                        <p:par>
                          <p:cTn id="18" fill="hold">
                            <p:stCondLst>
                              <p:cond delay="0"/>
                            </p:stCondLst>
                            <p:childTnLst>
                              <p:par>
                                <p:cTn id="19" presetID="22" presetClass="entr" presetSubtype="1" fill="hold" grpId="0" nodeType="afterEffect">
                                  <p:stCondLst>
                                    <p:cond delay="50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4"/>
                                        </p:tgtEl>
                                        <p:attrNameLst>
                                          <p:attrName>style.visibility</p:attrName>
                                        </p:attrNameLst>
                                      </p:cBhvr>
                                      <p:to>
                                        <p:strVal val="hidden"/>
                                      </p:to>
                                    </p:set>
                                  </p:childTnLst>
                                </p:cTn>
                              </p:par>
                              <p:par>
                                <p:cTn id="26" presetID="3" presetClass="entr" presetSubtype="1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5"/>
                                        </p:tgtEl>
                                        <p:attrNameLst>
                                          <p:attrName>style.visibility</p:attrName>
                                        </p:attrNameLst>
                                      </p:cBhvr>
                                      <p:to>
                                        <p:strVal val="hidden"/>
                                      </p:to>
                                    </p:set>
                                  </p:childTnLst>
                                </p:cTn>
                              </p:par>
                            </p:childTnLst>
                          </p:cTn>
                        </p:par>
                        <p:par>
                          <p:cTn id="33" fill="hold">
                            <p:stCondLst>
                              <p:cond delay="0"/>
                            </p:stCondLst>
                            <p:childTnLst>
                              <p:par>
                                <p:cTn id="34" presetID="22" presetClass="entr" presetSubtype="1" fill="hold" grpId="0" nodeType="afterEffect">
                                  <p:stCondLst>
                                    <p:cond delay="50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9"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dissolv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27"/>
                                        </p:tgtEl>
                                        <p:attrNameLst>
                                          <p:attrName>style.visibility</p:attrName>
                                        </p:attrNameLst>
                                      </p:cBhvr>
                                      <p:to>
                                        <p:strVal val="hidden"/>
                                      </p:to>
                                    </p:set>
                                  </p:childTnLst>
                                </p:cTn>
                              </p:par>
                            </p:childTnLst>
                          </p:cTn>
                        </p:par>
                        <p:par>
                          <p:cTn id="48" fill="hold">
                            <p:stCondLst>
                              <p:cond delay="0"/>
                            </p:stCondLst>
                            <p:childTnLst>
                              <p:par>
                                <p:cTn id="49" presetID="22" presetClass="entr" presetSubtype="8" fill="hold" grpId="0" nodeType="afterEffect">
                                  <p:stCondLst>
                                    <p:cond delay="50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29"/>
                                        </p:tgtEl>
                                        <p:attrNameLst>
                                          <p:attrName>style.visibility</p:attrName>
                                        </p:attrNameLst>
                                      </p:cBhvr>
                                      <p:to>
                                        <p:strVal val="hidden"/>
                                      </p:to>
                                    </p:set>
                                  </p:childTnLst>
                                </p:cTn>
                              </p:par>
                              <p:par>
                                <p:cTn id="56" presetID="9"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dissolv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0"/>
                                        </p:tgtEl>
                                        <p:attrNameLst>
                                          <p:attrName>style.visibility</p:attrName>
                                        </p:attrNameLst>
                                      </p:cBhvr>
                                      <p:to>
                                        <p:strVal val="hidden"/>
                                      </p:to>
                                    </p:set>
                                  </p:childTnLst>
                                </p:cTn>
                              </p:par>
                            </p:childTnLst>
                          </p:cTn>
                        </p:par>
                        <p:par>
                          <p:cTn id="63" fill="hold">
                            <p:stCondLst>
                              <p:cond delay="0"/>
                            </p:stCondLst>
                            <p:childTnLst>
                              <p:par>
                                <p:cTn id="64" presetID="22" presetClass="entr" presetSubtype="8" fill="hold" grpId="0" nodeType="afterEffect">
                                  <p:stCondLst>
                                    <p:cond delay="50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31"/>
                                        </p:tgtEl>
                                        <p:attrNameLst>
                                          <p:attrName>style.visibility</p:attrName>
                                        </p:attrNameLst>
                                      </p:cBhvr>
                                      <p:to>
                                        <p:strVal val="hidden"/>
                                      </p:to>
                                    </p:set>
                                  </p:childTnLst>
                                </p:cTn>
                              </p:par>
                              <p:par>
                                <p:cTn id="71" presetID="9"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dissolve">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2"/>
                                        </p:tgtEl>
                                        <p:attrNameLst>
                                          <p:attrName>style.visibility</p:attrName>
                                        </p:attrNameLst>
                                      </p:cBhvr>
                                      <p:to>
                                        <p:strVal val="hidden"/>
                                      </p:to>
                                    </p:set>
                                  </p:childTnLst>
                                </p:cTn>
                              </p:par>
                            </p:childTnLst>
                          </p:cTn>
                        </p:par>
                        <p:par>
                          <p:cTn id="78" fill="hold">
                            <p:stCondLst>
                              <p:cond delay="0"/>
                            </p:stCondLst>
                            <p:childTnLst>
                              <p:par>
                                <p:cTn id="79" presetID="22" presetClass="entr" presetSubtype="8" fill="hold" grpId="0" nodeType="afterEffect">
                                  <p:stCondLst>
                                    <p:cond delay="500"/>
                                  </p:stCondLst>
                                  <p:childTnLst>
                                    <p:set>
                                      <p:cBhvr>
                                        <p:cTn id="80" dur="1" fill="hold">
                                          <p:stCondLst>
                                            <p:cond delay="0"/>
                                          </p:stCondLst>
                                        </p:cTn>
                                        <p:tgtEl>
                                          <p:spTgt spid="33"/>
                                        </p:tgtEl>
                                        <p:attrNameLst>
                                          <p:attrName>style.visibility</p:attrName>
                                        </p:attrNameLst>
                                      </p:cBhvr>
                                      <p:to>
                                        <p:strVal val="visible"/>
                                      </p:to>
                                    </p:set>
                                    <p:animEffect transition="in" filter="wipe(left)">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33"/>
                                        </p:tgtEl>
                                        <p:attrNameLst>
                                          <p:attrName>style.visibility</p:attrName>
                                        </p:attrNameLst>
                                      </p:cBhvr>
                                      <p:to>
                                        <p:strVal val="hidden"/>
                                      </p:to>
                                    </p:set>
                                  </p:childTnLst>
                                </p:cTn>
                              </p:par>
                              <p:par>
                                <p:cTn id="86" presetID="9" presetClass="entr" presetSubtype="0"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dissolve">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34"/>
                                        </p:tgtEl>
                                        <p:attrNameLst>
                                          <p:attrName>style.visibility</p:attrName>
                                        </p:attrNameLst>
                                      </p:cBhvr>
                                      <p:to>
                                        <p:strVal val="hidden"/>
                                      </p:to>
                                    </p:set>
                                  </p:childTnLst>
                                </p:cTn>
                              </p:par>
                            </p:childTnLst>
                          </p:cTn>
                        </p:par>
                        <p:par>
                          <p:cTn id="93" fill="hold">
                            <p:stCondLst>
                              <p:cond delay="0"/>
                            </p:stCondLst>
                            <p:childTnLst>
                              <p:par>
                                <p:cTn id="94" presetID="22" presetClass="entr" presetSubtype="8" fill="hold" grpId="0" nodeType="afterEffect">
                                  <p:stCondLst>
                                    <p:cond delay="50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35"/>
                                        </p:tgtEl>
                                        <p:attrNameLst>
                                          <p:attrName>style.visibility</p:attrName>
                                        </p:attrNameLst>
                                      </p:cBhvr>
                                      <p:to>
                                        <p:strVal val="hidden"/>
                                      </p:to>
                                    </p:set>
                                  </p:childTnLst>
                                </p:cTn>
                              </p:par>
                              <p:par>
                                <p:cTn id="101" presetID="9"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dissolve">
                                      <p:cBhvr>
                                        <p:cTn id="103" dur="500"/>
                                        <p:tgtEl>
                                          <p:spTgt spid="36"/>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nodeType="clickEffect">
                                  <p:stCondLst>
                                    <p:cond delay="0"/>
                                  </p:stCondLst>
                                  <p:childTnLst>
                                    <p:set>
                                      <p:cBhvr>
                                        <p:cTn id="107" dur="1" fill="hold">
                                          <p:stCondLst>
                                            <p:cond delay="0"/>
                                          </p:stCondLst>
                                        </p:cTn>
                                        <p:tgtEl>
                                          <p:spTgt spid="36"/>
                                        </p:tgtEl>
                                        <p:attrNameLst>
                                          <p:attrName>style.visibility</p:attrName>
                                        </p:attrNameLst>
                                      </p:cBhvr>
                                      <p:to>
                                        <p:strVal val="hidden"/>
                                      </p:to>
                                    </p:set>
                                  </p:childTnLst>
                                </p:cTn>
                              </p:par>
                            </p:childTnLst>
                          </p:cTn>
                        </p:par>
                        <p:par>
                          <p:cTn id="108" fill="hold">
                            <p:stCondLst>
                              <p:cond delay="0"/>
                            </p:stCondLst>
                            <p:childTnLst>
                              <p:par>
                                <p:cTn id="109" presetID="22" presetClass="entr" presetSubtype="8" fill="hold" grpId="0" nodeType="afterEffect">
                                  <p:stCondLst>
                                    <p:cond delay="500"/>
                                  </p:stCondLst>
                                  <p:childTnLst>
                                    <p:set>
                                      <p:cBhvr>
                                        <p:cTn id="110" dur="1" fill="hold">
                                          <p:stCondLst>
                                            <p:cond delay="0"/>
                                          </p:stCondLst>
                                        </p:cTn>
                                        <p:tgtEl>
                                          <p:spTgt spid="37"/>
                                        </p:tgtEl>
                                        <p:attrNameLst>
                                          <p:attrName>style.visibility</p:attrName>
                                        </p:attrNameLst>
                                      </p:cBhvr>
                                      <p:to>
                                        <p:strVal val="visible"/>
                                      </p:to>
                                    </p:set>
                                    <p:animEffect transition="in" filter="wipe(left)">
                                      <p:cBhvr>
                                        <p:cTn id="111" dur="500"/>
                                        <p:tgtEl>
                                          <p:spTgt spid="37"/>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childTnLst>
                                    <p:set>
                                      <p:cBhvr>
                                        <p:cTn id="115" dur="1" fill="hold">
                                          <p:stCondLst>
                                            <p:cond delay="0"/>
                                          </p:stCondLst>
                                        </p:cTn>
                                        <p:tgtEl>
                                          <p:spTgt spid="37"/>
                                        </p:tgtEl>
                                        <p:attrNameLst>
                                          <p:attrName>style.visibility</p:attrName>
                                        </p:attrNameLst>
                                      </p:cBhvr>
                                      <p:to>
                                        <p:strVal val="hidden"/>
                                      </p:to>
                                    </p:set>
                                  </p:childTnLst>
                                </p:cTn>
                              </p:par>
                              <p:par>
                                <p:cTn id="116" presetID="9" presetClass="entr" presetSubtype="0" fill="hold" nodeType="with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dissolve">
                                      <p:cBhvr>
                                        <p:cTn id="118" dur="500"/>
                                        <p:tgtEl>
                                          <p:spTgt spid="38"/>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38"/>
                                        </p:tgtEl>
                                        <p:attrNameLst>
                                          <p:attrName>style.visibility</p:attrName>
                                        </p:attrNameLst>
                                      </p:cBhvr>
                                      <p:to>
                                        <p:strVal val="hidden"/>
                                      </p:to>
                                    </p:set>
                                  </p:childTnLst>
                                </p:cTn>
                              </p:par>
                            </p:childTnLst>
                          </p:cTn>
                        </p:par>
                        <p:par>
                          <p:cTn id="123" fill="hold">
                            <p:stCondLst>
                              <p:cond delay="0"/>
                            </p:stCondLst>
                            <p:childTnLst>
                              <p:par>
                                <p:cTn id="124" presetID="22" presetClass="entr" presetSubtype="8" fill="hold" grpId="0" nodeType="afterEffect">
                                  <p:stCondLst>
                                    <p:cond delay="500"/>
                                  </p:stCondLst>
                                  <p:childTnLst>
                                    <p:set>
                                      <p:cBhvr>
                                        <p:cTn id="125" dur="1" fill="hold">
                                          <p:stCondLst>
                                            <p:cond delay="0"/>
                                          </p:stCondLst>
                                        </p:cTn>
                                        <p:tgtEl>
                                          <p:spTgt spid="39"/>
                                        </p:tgtEl>
                                        <p:attrNameLst>
                                          <p:attrName>style.visibility</p:attrName>
                                        </p:attrNameLst>
                                      </p:cBhvr>
                                      <p:to>
                                        <p:strVal val="visible"/>
                                      </p:to>
                                    </p:set>
                                    <p:animEffect transition="in" filter="wipe(left)">
                                      <p:cBhvr>
                                        <p:cTn id="126" dur="500"/>
                                        <p:tgtEl>
                                          <p:spTgt spid="39"/>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39"/>
                                        </p:tgtEl>
                                        <p:attrNameLst>
                                          <p:attrName>style.visibility</p:attrName>
                                        </p:attrNameLst>
                                      </p:cBhvr>
                                      <p:to>
                                        <p:strVal val="hidden"/>
                                      </p:to>
                                    </p:set>
                                  </p:childTnLst>
                                </p:cTn>
                              </p:par>
                              <p:par>
                                <p:cTn id="131" presetID="9" presetClass="entr" presetSubtype="0" fill="hold" nodeType="with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dissolve">
                                      <p:cBhvr>
                                        <p:cTn id="133" dur="500"/>
                                        <p:tgtEl>
                                          <p:spTgt spid="40"/>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nodeType="clickEffect">
                                  <p:stCondLst>
                                    <p:cond delay="0"/>
                                  </p:stCondLst>
                                  <p:childTnLst>
                                    <p:set>
                                      <p:cBhvr>
                                        <p:cTn id="137" dur="1" fill="hold">
                                          <p:stCondLst>
                                            <p:cond delay="0"/>
                                          </p:stCondLst>
                                        </p:cTn>
                                        <p:tgtEl>
                                          <p:spTgt spid="40"/>
                                        </p:tgtEl>
                                        <p:attrNameLst>
                                          <p:attrName>style.visibility</p:attrName>
                                        </p:attrNameLst>
                                      </p:cBhvr>
                                      <p:to>
                                        <p:strVal val="hidden"/>
                                      </p:to>
                                    </p:set>
                                  </p:childTnLst>
                                </p:cTn>
                              </p:par>
                            </p:childTnLst>
                          </p:cTn>
                        </p:par>
                        <p:par>
                          <p:cTn id="138" fill="hold">
                            <p:stCondLst>
                              <p:cond delay="0"/>
                            </p:stCondLst>
                            <p:childTnLst>
                              <p:par>
                                <p:cTn id="139" presetID="2" presetClass="entr" presetSubtype="4" fill="hold" grpId="0" nodeType="afterEffect">
                                  <p:stCondLst>
                                    <p:cond delay="300"/>
                                  </p:stCondLst>
                                  <p:childTnLst>
                                    <p:set>
                                      <p:cBhvr>
                                        <p:cTn id="140" dur="1" fill="hold">
                                          <p:stCondLst>
                                            <p:cond delay="0"/>
                                          </p:stCondLst>
                                        </p:cTn>
                                        <p:tgtEl>
                                          <p:spTgt spid="41"/>
                                        </p:tgtEl>
                                        <p:attrNameLst>
                                          <p:attrName>style.visibility</p:attrName>
                                        </p:attrNameLst>
                                      </p:cBhvr>
                                      <p:to>
                                        <p:strVal val="visible"/>
                                      </p:to>
                                    </p:set>
                                    <p:anim calcmode="lin" valueType="num">
                                      <p:cBhvr additive="base">
                                        <p:cTn id="141" dur="500" fill="hold"/>
                                        <p:tgtEl>
                                          <p:spTgt spid="41"/>
                                        </p:tgtEl>
                                        <p:attrNameLst>
                                          <p:attrName>ppt_x</p:attrName>
                                        </p:attrNameLst>
                                      </p:cBhvr>
                                      <p:tavLst>
                                        <p:tav tm="0">
                                          <p:val>
                                            <p:strVal val="#ppt_x"/>
                                          </p:val>
                                        </p:tav>
                                        <p:tav tm="100000">
                                          <p:val>
                                            <p:strVal val="#ppt_x"/>
                                          </p:val>
                                        </p:tav>
                                      </p:tavLst>
                                    </p:anim>
                                    <p:anim calcmode="lin" valueType="num">
                                      <p:cBhvr additive="base">
                                        <p:cTn id="14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4" grpId="0" animBg="1"/>
      <p:bldP spid="24" grpId="1" animBg="1"/>
      <p:bldP spid="26" grpId="0" animBg="1"/>
      <p:bldP spid="26" grpId="1" animBg="1"/>
      <p:bldP spid="29" grpId="0" animBg="1"/>
      <p:bldP spid="29" grpId="1" animBg="1"/>
      <p:bldP spid="31" grpId="0" animBg="1"/>
      <p:bldP spid="31" grpId="1" animBg="1"/>
      <p:bldP spid="33" grpId="0" animBg="1"/>
      <p:bldP spid="33" grpId="1" animBg="1"/>
      <p:bldP spid="35" grpId="0" animBg="1"/>
      <p:bldP spid="35" grpId="1" animBg="1"/>
      <p:bldP spid="37" grpId="0" animBg="1"/>
      <p:bldP spid="37" grpId="1" animBg="1"/>
      <p:bldP spid="39" grpId="0" animBg="1"/>
      <p:bldP spid="39" grpId="1" animBg="1"/>
      <p:bldP spid="4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MASTER BRIEF SHEET (MBS)</a:t>
            </a:r>
          </a:p>
        </p:txBody>
      </p:sp>
      <p:pic>
        <p:nvPicPr>
          <p:cNvPr id="1027" name="Picture 3"/>
          <p:cNvPicPr>
            <a:picLocks noChangeAspect="1" noChangeArrowheads="1"/>
          </p:cNvPicPr>
          <p:nvPr/>
        </p:nvPicPr>
        <p:blipFill>
          <a:blip r:embed="rId2" cstate="print"/>
          <a:srcRect t="889"/>
          <a:stretch>
            <a:fillRect/>
          </a:stretch>
        </p:blipFill>
        <p:spPr bwMode="auto">
          <a:xfrm>
            <a:off x="228600" y="1344168"/>
            <a:ext cx="8686800" cy="5438802"/>
          </a:xfrm>
          <a:prstGeom prst="rect">
            <a:avLst/>
          </a:prstGeom>
          <a:ln>
            <a:solidFill>
              <a:schemeClr val="tx1"/>
            </a:solidFill>
          </a:ln>
          <a:effectLst>
            <a:outerShdw blurRad="292100" dist="139700" dir="2700000" algn="tl" rotWithShape="0">
              <a:srgbClr val="333333">
                <a:alpha val="65000"/>
              </a:srgbClr>
            </a:outerShdw>
          </a:effectLst>
        </p:spPr>
      </p:pic>
      <p:sp>
        <p:nvSpPr>
          <p:cNvPr id="4" name="Rectangle 3"/>
          <p:cNvSpPr/>
          <p:nvPr/>
        </p:nvSpPr>
        <p:spPr>
          <a:xfrm>
            <a:off x="219075" y="3829050"/>
            <a:ext cx="8715375" cy="2978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a:blip r:embed="rId2" cstate="print"/>
          <a:srcRect t="46107"/>
          <a:stretch>
            <a:fillRect/>
          </a:stretch>
        </p:blipFill>
        <p:spPr bwMode="auto">
          <a:xfrm>
            <a:off x="228598" y="1614195"/>
            <a:ext cx="8686800" cy="2957419"/>
          </a:xfrm>
          <a:prstGeom prst="rect">
            <a:avLst/>
          </a:prstGeom>
          <a:ln w="28575">
            <a:solidFill>
              <a:schemeClr val="tx1"/>
            </a:solidFill>
          </a:ln>
          <a:effectLst>
            <a:outerShdw blurRad="292100" dist="139700" dir="2700000" algn="tl" rotWithShape="0">
              <a:srgbClr val="333333">
                <a:alpha val="65000"/>
              </a:srgbClr>
            </a:outerShdw>
          </a:effectLst>
        </p:spPr>
      </p:pic>
      <p:sp>
        <p:nvSpPr>
          <p:cNvPr id="28"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MASTER BRIEF SHEET (MBS)</a:t>
            </a:r>
          </a:p>
        </p:txBody>
      </p:sp>
      <p:sp>
        <p:nvSpPr>
          <p:cNvPr id="30" name="Rectangle 29"/>
          <p:cNvSpPr/>
          <p:nvPr/>
        </p:nvSpPr>
        <p:spPr>
          <a:xfrm>
            <a:off x="279918" y="1733550"/>
            <a:ext cx="2407298" cy="7483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
          <p:cNvPicPr>
            <a:picLocks noChangeAspect="1" noChangeArrowheads="1"/>
          </p:cNvPicPr>
          <p:nvPr/>
        </p:nvPicPr>
        <p:blipFill>
          <a:blip r:embed="rId2" cstate="print"/>
          <a:srcRect l="662" t="46730" r="71733" b="38137"/>
          <a:stretch>
            <a:fillRect/>
          </a:stretch>
        </p:blipFill>
        <p:spPr bwMode="auto">
          <a:xfrm>
            <a:off x="2198053" y="1371599"/>
            <a:ext cx="4742048" cy="1642190"/>
          </a:xfrm>
          <a:prstGeom prst="rect">
            <a:avLst/>
          </a:prstGeom>
          <a:ln w="28575">
            <a:solidFill>
              <a:srgbClr val="FF0000"/>
            </a:solidFill>
          </a:ln>
          <a:effectLst>
            <a:outerShdw blurRad="292100" dist="139700" dir="2700000" algn="tl" rotWithShape="0">
              <a:srgbClr val="333333">
                <a:alpha val="65000"/>
              </a:srgbClr>
            </a:outerShdw>
          </a:effectLst>
        </p:spPr>
      </p:pic>
      <p:sp>
        <p:nvSpPr>
          <p:cNvPr id="32" name="Rectangle 31"/>
          <p:cNvSpPr/>
          <p:nvPr/>
        </p:nvSpPr>
        <p:spPr>
          <a:xfrm>
            <a:off x="2671664" y="1736660"/>
            <a:ext cx="3710473" cy="7483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
          <p:cNvPicPr>
            <a:picLocks noChangeAspect="1" noChangeArrowheads="1"/>
          </p:cNvPicPr>
          <p:nvPr/>
        </p:nvPicPr>
        <p:blipFill>
          <a:blip r:embed="rId2" cstate="print"/>
          <a:srcRect l="28267" t="48601" r="29198" b="38307"/>
          <a:stretch>
            <a:fillRect/>
          </a:stretch>
        </p:blipFill>
        <p:spPr bwMode="auto">
          <a:xfrm>
            <a:off x="709118" y="1511560"/>
            <a:ext cx="7725756" cy="1502228"/>
          </a:xfrm>
          <a:prstGeom prst="rect">
            <a:avLst/>
          </a:prstGeom>
          <a:ln w="28575">
            <a:solidFill>
              <a:srgbClr val="FF0000"/>
            </a:solidFill>
          </a:ln>
          <a:effectLst>
            <a:outerShdw blurRad="292100" dist="139700" dir="2700000" algn="tl" rotWithShape="0">
              <a:srgbClr val="333333">
                <a:alpha val="65000"/>
              </a:srgbClr>
            </a:outerShdw>
          </a:effectLst>
        </p:spPr>
      </p:pic>
      <p:sp>
        <p:nvSpPr>
          <p:cNvPr id="34" name="Rectangle 33"/>
          <p:cNvSpPr/>
          <p:nvPr/>
        </p:nvSpPr>
        <p:spPr>
          <a:xfrm>
            <a:off x="6363478" y="1730439"/>
            <a:ext cx="2531704" cy="7483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
          <p:cNvPicPr>
            <a:picLocks noChangeAspect="1" noChangeArrowheads="1"/>
          </p:cNvPicPr>
          <p:nvPr/>
        </p:nvPicPr>
        <p:blipFill>
          <a:blip r:embed="rId2" cstate="print"/>
          <a:srcRect l="70802" t="48601" r="627" b="38137"/>
          <a:stretch>
            <a:fillRect/>
          </a:stretch>
        </p:blipFill>
        <p:spPr bwMode="auto">
          <a:xfrm>
            <a:off x="1317056" y="1707502"/>
            <a:ext cx="6491228" cy="1903444"/>
          </a:xfrm>
          <a:prstGeom prst="rect">
            <a:avLst/>
          </a:prstGeom>
          <a:ln w="28575">
            <a:solidFill>
              <a:srgbClr val="FF0000"/>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0"/>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dissolv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par>
                          <p:cTn id="19" fill="hold">
                            <p:stCondLst>
                              <p:cond delay="0"/>
                            </p:stCondLst>
                            <p:childTnLst>
                              <p:par>
                                <p:cTn id="20" presetID="22" presetClass="entr" presetSubtype="8" fill="hold" grpId="0" nodeType="afterEffect">
                                  <p:stCondLst>
                                    <p:cond delay="50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par>
                                <p:cTn id="27" presetID="9"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dissolv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3"/>
                                        </p:tgtEl>
                                        <p:attrNameLst>
                                          <p:attrName>style.visibility</p:attrName>
                                        </p:attrNameLst>
                                      </p:cBhvr>
                                      <p:to>
                                        <p:strVal val="hidden"/>
                                      </p:to>
                                    </p:set>
                                  </p:childTnLst>
                                </p:cTn>
                              </p:par>
                            </p:childTnLst>
                          </p:cTn>
                        </p:par>
                        <p:par>
                          <p:cTn id="34" fill="hold">
                            <p:stCondLst>
                              <p:cond delay="0"/>
                            </p:stCondLst>
                            <p:childTnLst>
                              <p:par>
                                <p:cTn id="35" presetID="22" presetClass="entr" presetSubtype="8" fill="hold" grpId="0" nodeType="afterEffect">
                                  <p:stCondLst>
                                    <p:cond delay="50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34"/>
                                        </p:tgtEl>
                                        <p:attrNameLst>
                                          <p:attrName>style.visibility</p:attrName>
                                        </p:attrNameLst>
                                      </p:cBhvr>
                                      <p:to>
                                        <p:strVal val="hidden"/>
                                      </p:to>
                                    </p:set>
                                  </p:childTnLst>
                                </p:cTn>
                              </p:par>
                              <p:par>
                                <p:cTn id="42" presetID="9"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dissolve">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2" grpId="0" animBg="1"/>
      <p:bldP spid="32" grpId="1" animBg="1"/>
      <p:bldP spid="34" grpId="0" animBg="1"/>
      <p:bldP spid="3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MASTER BRIEF SHEET (MBS)</a:t>
            </a:r>
          </a:p>
        </p:txBody>
      </p:sp>
      <p:pic>
        <p:nvPicPr>
          <p:cNvPr id="11" name="Picture 3"/>
          <p:cNvPicPr>
            <a:picLocks noChangeAspect="1" noChangeArrowheads="1"/>
          </p:cNvPicPr>
          <p:nvPr/>
        </p:nvPicPr>
        <p:blipFill>
          <a:blip r:embed="rId3" cstate="print"/>
          <a:srcRect t="46107"/>
          <a:stretch>
            <a:fillRect/>
          </a:stretch>
        </p:blipFill>
        <p:spPr bwMode="auto">
          <a:xfrm>
            <a:off x="228598" y="1618488"/>
            <a:ext cx="8686800" cy="2957419"/>
          </a:xfrm>
          <a:prstGeom prst="rect">
            <a:avLst/>
          </a:prstGeom>
          <a:ln w="28575">
            <a:solidFill>
              <a:schemeClr val="tx1"/>
            </a:solidFill>
          </a:ln>
          <a:effectLst>
            <a:outerShdw blurRad="292100" dist="139700" dir="2700000" algn="tl" rotWithShape="0">
              <a:srgbClr val="333333">
                <a:alpha val="65000"/>
              </a:srgbClr>
            </a:outerShdw>
          </a:effectLst>
        </p:spPr>
      </p:pic>
      <p:sp>
        <p:nvSpPr>
          <p:cNvPr id="21" name="Rectangle 20"/>
          <p:cNvSpPr/>
          <p:nvPr/>
        </p:nvSpPr>
        <p:spPr>
          <a:xfrm>
            <a:off x="279918" y="1752600"/>
            <a:ext cx="2407298" cy="2810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p:cNvPicPr>
            <a:picLocks noChangeAspect="1" noChangeArrowheads="1"/>
          </p:cNvPicPr>
          <p:nvPr/>
        </p:nvPicPr>
        <p:blipFill>
          <a:blip r:embed="rId3" cstate="print"/>
          <a:srcRect t="46107" r="71733"/>
          <a:stretch>
            <a:fillRect/>
          </a:stretch>
        </p:blipFill>
        <p:spPr bwMode="auto">
          <a:xfrm>
            <a:off x="2648337" y="1374709"/>
            <a:ext cx="3827108" cy="4609377"/>
          </a:xfrm>
          <a:prstGeom prst="rect">
            <a:avLst/>
          </a:prstGeom>
          <a:ln w="28575">
            <a:solidFill>
              <a:srgbClr val="FF0000"/>
            </a:solidFill>
          </a:ln>
          <a:effectLst>
            <a:outerShdw blurRad="292100" dist="139700" dir="2700000" algn="tl" rotWithShape="0">
              <a:srgbClr val="333333">
                <a:alpha val="65000"/>
              </a:srgbClr>
            </a:outerShdw>
          </a:effectLst>
        </p:spPr>
      </p:pic>
      <p:grpSp>
        <p:nvGrpSpPr>
          <p:cNvPr id="31" name="Group 30"/>
          <p:cNvGrpSpPr/>
          <p:nvPr/>
        </p:nvGrpSpPr>
        <p:grpSpPr>
          <a:xfrm>
            <a:off x="3425825" y="2552700"/>
            <a:ext cx="201294" cy="3044825"/>
            <a:chOff x="3425825" y="2552700"/>
            <a:chExt cx="201294" cy="3044825"/>
          </a:xfrm>
        </p:grpSpPr>
        <p:sp>
          <p:nvSpPr>
            <p:cNvPr id="19" name="Left Brace 18"/>
            <p:cNvSpPr/>
            <p:nvPr/>
          </p:nvSpPr>
          <p:spPr>
            <a:xfrm>
              <a:off x="3429000" y="4162425"/>
              <a:ext cx="198119" cy="361950"/>
            </a:xfrm>
            <a:prstGeom prst="leftBrace">
              <a:avLst>
                <a:gd name="adj1" fmla="val 1794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p:cNvSpPr/>
            <p:nvPr/>
          </p:nvSpPr>
          <p:spPr>
            <a:xfrm>
              <a:off x="3425825" y="3622675"/>
              <a:ext cx="198119" cy="361950"/>
            </a:xfrm>
            <a:prstGeom prst="leftBrace">
              <a:avLst>
                <a:gd name="adj1" fmla="val 1794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a:off x="3426618" y="3079750"/>
              <a:ext cx="198119" cy="361950"/>
            </a:xfrm>
            <a:prstGeom prst="leftBrace">
              <a:avLst>
                <a:gd name="adj1" fmla="val 1794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a:off x="3426618" y="2552700"/>
              <a:ext cx="198119" cy="361950"/>
            </a:xfrm>
            <a:prstGeom prst="leftBrace">
              <a:avLst>
                <a:gd name="adj1" fmla="val 1794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p:cNvSpPr/>
            <p:nvPr/>
          </p:nvSpPr>
          <p:spPr>
            <a:xfrm>
              <a:off x="3427412" y="4702175"/>
              <a:ext cx="198119" cy="361950"/>
            </a:xfrm>
            <a:prstGeom prst="leftBrace">
              <a:avLst>
                <a:gd name="adj1" fmla="val 1794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p:cNvSpPr/>
            <p:nvPr/>
          </p:nvSpPr>
          <p:spPr>
            <a:xfrm>
              <a:off x="3428206" y="5235575"/>
              <a:ext cx="198119" cy="361950"/>
            </a:xfrm>
            <a:prstGeom prst="leftBrace">
              <a:avLst>
                <a:gd name="adj1" fmla="val 1794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 name="Left Brace 31"/>
          <p:cNvSpPr/>
          <p:nvPr/>
        </p:nvSpPr>
        <p:spPr>
          <a:xfrm>
            <a:off x="2422525" y="2733675"/>
            <a:ext cx="968376" cy="2686050"/>
          </a:xfrm>
          <a:prstGeom prst="leftBrace">
            <a:avLst>
              <a:gd name="adj1" fmla="val 1794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0" y="3758168"/>
            <a:ext cx="2422525"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t>This is where you can see </a:t>
            </a:r>
            <a:r>
              <a:rPr lang="en-US" dirty="0" err="1" smtClean="0"/>
              <a:t>DateGaps</a:t>
            </a:r>
            <a:endParaRPr lang="en-US" dirty="0"/>
          </a:p>
        </p:txBody>
      </p:sp>
      <p:sp>
        <p:nvSpPr>
          <p:cNvPr id="34" name="Rectangle 33"/>
          <p:cNvSpPr/>
          <p:nvPr/>
        </p:nvSpPr>
        <p:spPr>
          <a:xfrm>
            <a:off x="4200525" y="1752600"/>
            <a:ext cx="638175" cy="415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91075" y="1752600"/>
            <a:ext cx="1704975" cy="415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right)">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50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3"/>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childTnLst>
                          </p:cTn>
                        </p:par>
                        <p:par>
                          <p:cTn id="38" fill="hold">
                            <p:stCondLst>
                              <p:cond delay="0"/>
                            </p:stCondLst>
                            <p:childTnLst>
                              <p:par>
                                <p:cTn id="39" presetID="22" presetClass="entr" presetSubtype="1" fill="hold" grpId="0" nodeType="afterEffect">
                                  <p:stCondLst>
                                    <p:cond delay="500"/>
                                  </p:stCondLst>
                                  <p:childTnLst>
                                    <p:set>
                                      <p:cBhvr>
                                        <p:cTn id="40" dur="1" fill="hold">
                                          <p:stCondLst>
                                            <p:cond delay="0"/>
                                          </p:stCondLst>
                                        </p:cTn>
                                        <p:tgtEl>
                                          <p:spTgt spid="34"/>
                                        </p:tgtEl>
                                        <p:attrNameLst>
                                          <p:attrName>style.visibility</p:attrName>
                                        </p:attrNameLst>
                                      </p:cBhvr>
                                      <p:to>
                                        <p:strVal val="visible"/>
                                      </p:to>
                                    </p:set>
                                    <p:animEffect transition="in" filter="wipe(up)">
                                      <p:cBhvr>
                                        <p:cTn id="41" dur="10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34"/>
                                        </p:tgtEl>
                                        <p:attrNameLst>
                                          <p:attrName>style.visibility</p:attrName>
                                        </p:attrNameLst>
                                      </p:cBhvr>
                                      <p:to>
                                        <p:strVal val="hidden"/>
                                      </p:to>
                                    </p:set>
                                  </p:childTnLst>
                                </p:cTn>
                              </p:par>
                            </p:childTnLst>
                          </p:cTn>
                        </p:par>
                        <p:par>
                          <p:cTn id="46" fill="hold">
                            <p:stCondLst>
                              <p:cond delay="0"/>
                            </p:stCondLst>
                            <p:childTnLst>
                              <p:par>
                                <p:cTn id="47" presetID="22" presetClass="entr" presetSubtype="1" fill="hold" grpId="0" nodeType="afterEffect">
                                  <p:stCondLst>
                                    <p:cond delay="50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32" grpId="0" animBg="1"/>
      <p:bldP spid="32" grpId="1" animBg="1"/>
      <p:bldP spid="33" grpId="0" animBg="1"/>
      <p:bldP spid="33" grpId="1" animBg="1"/>
      <p:bldP spid="34" grpId="0" animBg="1"/>
      <p:bldP spid="34" grpId="1" animBg="1"/>
      <p:bldP spid="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MASTER BRIEF SHEET (MBS)</a:t>
            </a:r>
          </a:p>
        </p:txBody>
      </p:sp>
      <p:pic>
        <p:nvPicPr>
          <p:cNvPr id="3" name="Picture 3"/>
          <p:cNvPicPr>
            <a:picLocks noChangeAspect="1" noChangeArrowheads="1"/>
          </p:cNvPicPr>
          <p:nvPr/>
        </p:nvPicPr>
        <p:blipFill>
          <a:blip r:embed="rId2" cstate="print"/>
          <a:srcRect t="46107"/>
          <a:stretch>
            <a:fillRect/>
          </a:stretch>
        </p:blipFill>
        <p:spPr bwMode="auto">
          <a:xfrm>
            <a:off x="228598" y="1618488"/>
            <a:ext cx="8686800" cy="2957419"/>
          </a:xfrm>
          <a:prstGeom prst="rect">
            <a:avLst/>
          </a:prstGeom>
          <a:ln w="28575">
            <a:solidFill>
              <a:schemeClr val="tx1"/>
            </a:solidFill>
          </a:ln>
          <a:effectLst>
            <a:outerShdw blurRad="292100" dist="139700" dir="2700000" algn="tl" rotWithShape="0">
              <a:srgbClr val="333333">
                <a:alpha val="65000"/>
              </a:srgbClr>
            </a:outerShdw>
          </a:effectLst>
        </p:spPr>
      </p:pic>
      <p:sp>
        <p:nvSpPr>
          <p:cNvPr id="5" name="Rectangle 4"/>
          <p:cNvSpPr/>
          <p:nvPr/>
        </p:nvSpPr>
        <p:spPr>
          <a:xfrm>
            <a:off x="2671664" y="1752600"/>
            <a:ext cx="3710473" cy="2807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noChangeArrowheads="1"/>
          </p:cNvPicPr>
          <p:nvPr/>
        </p:nvPicPr>
        <p:blipFill>
          <a:blip r:embed="rId2" cstate="print"/>
          <a:srcRect l="28325" t="46107" r="29117" b="620"/>
          <a:stretch>
            <a:fillRect/>
          </a:stretch>
        </p:blipFill>
        <p:spPr bwMode="auto">
          <a:xfrm>
            <a:off x="1563328" y="1451963"/>
            <a:ext cx="6022068" cy="4762024"/>
          </a:xfrm>
          <a:prstGeom prst="rect">
            <a:avLst/>
          </a:prstGeom>
          <a:ln w="28575">
            <a:solidFill>
              <a:srgbClr val="FF0000"/>
            </a:solidFill>
          </a:ln>
          <a:effectLst>
            <a:outerShdw blurRad="292100" dist="139700" dir="2700000" algn="tl" rotWithShape="0">
              <a:srgbClr val="333333">
                <a:alpha val="65000"/>
              </a:srgbClr>
            </a:outerShdw>
          </a:effectLst>
        </p:spPr>
      </p:pic>
      <p:sp>
        <p:nvSpPr>
          <p:cNvPr id="8" name="Freeform 7"/>
          <p:cNvSpPr/>
          <p:nvPr/>
        </p:nvSpPr>
        <p:spPr>
          <a:xfrm>
            <a:off x="1581151" y="1879601"/>
            <a:ext cx="1587500" cy="406400"/>
          </a:xfrm>
          <a:custGeom>
            <a:avLst/>
            <a:gdLst>
              <a:gd name="connsiteX0" fmla="*/ 9525 w 1597025"/>
              <a:gd name="connsiteY0" fmla="*/ 0 h 403225"/>
              <a:gd name="connsiteX1" fmla="*/ 1416050 w 1597025"/>
              <a:gd name="connsiteY1" fmla="*/ 0 h 403225"/>
              <a:gd name="connsiteX2" fmla="*/ 1422400 w 1597025"/>
              <a:gd name="connsiteY2" fmla="*/ 190500 h 403225"/>
              <a:gd name="connsiteX3" fmla="*/ 1597025 w 1597025"/>
              <a:gd name="connsiteY3" fmla="*/ 187325 h 403225"/>
              <a:gd name="connsiteX4" fmla="*/ 1597025 w 1597025"/>
              <a:gd name="connsiteY4" fmla="*/ 396875 h 403225"/>
              <a:gd name="connsiteX5" fmla="*/ 0 w 1597025"/>
              <a:gd name="connsiteY5" fmla="*/ 403225 h 403225"/>
              <a:gd name="connsiteX6" fmla="*/ 9525 w 1597025"/>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3969 w 1591469"/>
              <a:gd name="connsiteY0" fmla="*/ 0 h 403225"/>
              <a:gd name="connsiteX1" fmla="*/ 1410494 w 1591469"/>
              <a:gd name="connsiteY1" fmla="*/ 0 h 403225"/>
              <a:gd name="connsiteX2" fmla="*/ 1416844 w 1591469"/>
              <a:gd name="connsiteY2" fmla="*/ 190500 h 403225"/>
              <a:gd name="connsiteX3" fmla="*/ 1591469 w 1591469"/>
              <a:gd name="connsiteY3" fmla="*/ 187325 h 403225"/>
              <a:gd name="connsiteX4" fmla="*/ 1591469 w 1591469"/>
              <a:gd name="connsiteY4" fmla="*/ 396875 h 403225"/>
              <a:gd name="connsiteX5" fmla="*/ 1588 w 1591469"/>
              <a:gd name="connsiteY5" fmla="*/ 403225 h 403225"/>
              <a:gd name="connsiteX6" fmla="*/ 3969 w 1591469"/>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8731 w 1596231"/>
              <a:gd name="connsiteY0" fmla="*/ 0 h 403225"/>
              <a:gd name="connsiteX1" fmla="*/ 1415256 w 1596231"/>
              <a:gd name="connsiteY1" fmla="*/ 0 h 403225"/>
              <a:gd name="connsiteX2" fmla="*/ 1421606 w 1596231"/>
              <a:gd name="connsiteY2" fmla="*/ 190500 h 403225"/>
              <a:gd name="connsiteX3" fmla="*/ 1596231 w 1596231"/>
              <a:gd name="connsiteY3" fmla="*/ 187325 h 403225"/>
              <a:gd name="connsiteX4" fmla="*/ 1596231 w 1596231"/>
              <a:gd name="connsiteY4" fmla="*/ 396875 h 403225"/>
              <a:gd name="connsiteX5" fmla="*/ 1588 w 1596231"/>
              <a:gd name="connsiteY5" fmla="*/ 403225 h 403225"/>
              <a:gd name="connsiteX6" fmla="*/ 8731 w 1596231"/>
              <a:gd name="connsiteY6" fmla="*/ 0 h 403225"/>
              <a:gd name="connsiteX0" fmla="*/ 0 w 1587500"/>
              <a:gd name="connsiteY0" fmla="*/ 0 h 406400"/>
              <a:gd name="connsiteX1" fmla="*/ 1406525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96875 h 406400"/>
              <a:gd name="connsiteX5" fmla="*/ 19050 w 1587500"/>
              <a:gd name="connsiteY5" fmla="*/ 406400 h 406400"/>
              <a:gd name="connsiteX6" fmla="*/ 0 w 1587500"/>
              <a:gd name="connsiteY6" fmla="*/ 0 h 406400"/>
              <a:gd name="connsiteX0" fmla="*/ 0 w 1585118"/>
              <a:gd name="connsiteY0" fmla="*/ 0 h 406400"/>
              <a:gd name="connsiteX1" fmla="*/ 1413669 w 1585118"/>
              <a:gd name="connsiteY1" fmla="*/ 0 h 406400"/>
              <a:gd name="connsiteX2" fmla="*/ 1412875 w 1585118"/>
              <a:gd name="connsiteY2" fmla="*/ 190500 h 406400"/>
              <a:gd name="connsiteX3" fmla="*/ 1585118 w 1585118"/>
              <a:gd name="connsiteY3" fmla="*/ 192087 h 406400"/>
              <a:gd name="connsiteX4" fmla="*/ 1580357 w 1585118"/>
              <a:gd name="connsiteY4" fmla="*/ 396875 h 406400"/>
              <a:gd name="connsiteX5" fmla="*/ 19050 w 1585118"/>
              <a:gd name="connsiteY5" fmla="*/ 406400 h 406400"/>
              <a:gd name="connsiteX6" fmla="*/ 0 w 1585118"/>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89731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500" h="406400">
                <a:moveTo>
                  <a:pt x="0" y="0"/>
                </a:moveTo>
                <a:lnTo>
                  <a:pt x="1413669" y="0"/>
                </a:lnTo>
                <a:cubicBezTo>
                  <a:pt x="1413404" y="63500"/>
                  <a:pt x="1413140" y="127000"/>
                  <a:pt x="1412875" y="190500"/>
                </a:cubicBezTo>
                <a:lnTo>
                  <a:pt x="1585118" y="192087"/>
                </a:lnTo>
                <a:lnTo>
                  <a:pt x="1587500" y="401637"/>
                </a:lnTo>
                <a:lnTo>
                  <a:pt x="2381" y="406400"/>
                </a:lnTo>
                <a:cubicBezTo>
                  <a:pt x="793" y="271992"/>
                  <a:pt x="1588" y="134408"/>
                  <a:pt x="0" y="0"/>
                </a:cubicBez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590676" y="5743416"/>
            <a:ext cx="1549400" cy="406400"/>
          </a:xfrm>
          <a:custGeom>
            <a:avLst/>
            <a:gdLst>
              <a:gd name="connsiteX0" fmla="*/ 9525 w 1597025"/>
              <a:gd name="connsiteY0" fmla="*/ 0 h 403225"/>
              <a:gd name="connsiteX1" fmla="*/ 1416050 w 1597025"/>
              <a:gd name="connsiteY1" fmla="*/ 0 h 403225"/>
              <a:gd name="connsiteX2" fmla="*/ 1422400 w 1597025"/>
              <a:gd name="connsiteY2" fmla="*/ 190500 h 403225"/>
              <a:gd name="connsiteX3" fmla="*/ 1597025 w 1597025"/>
              <a:gd name="connsiteY3" fmla="*/ 187325 h 403225"/>
              <a:gd name="connsiteX4" fmla="*/ 1597025 w 1597025"/>
              <a:gd name="connsiteY4" fmla="*/ 396875 h 403225"/>
              <a:gd name="connsiteX5" fmla="*/ 0 w 1597025"/>
              <a:gd name="connsiteY5" fmla="*/ 403225 h 403225"/>
              <a:gd name="connsiteX6" fmla="*/ 9525 w 1597025"/>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3969 w 1591469"/>
              <a:gd name="connsiteY0" fmla="*/ 0 h 403225"/>
              <a:gd name="connsiteX1" fmla="*/ 1410494 w 1591469"/>
              <a:gd name="connsiteY1" fmla="*/ 0 h 403225"/>
              <a:gd name="connsiteX2" fmla="*/ 1416844 w 1591469"/>
              <a:gd name="connsiteY2" fmla="*/ 190500 h 403225"/>
              <a:gd name="connsiteX3" fmla="*/ 1591469 w 1591469"/>
              <a:gd name="connsiteY3" fmla="*/ 187325 h 403225"/>
              <a:gd name="connsiteX4" fmla="*/ 1591469 w 1591469"/>
              <a:gd name="connsiteY4" fmla="*/ 396875 h 403225"/>
              <a:gd name="connsiteX5" fmla="*/ 1588 w 1591469"/>
              <a:gd name="connsiteY5" fmla="*/ 403225 h 403225"/>
              <a:gd name="connsiteX6" fmla="*/ 3969 w 1591469"/>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8731 w 1596231"/>
              <a:gd name="connsiteY0" fmla="*/ 0 h 403225"/>
              <a:gd name="connsiteX1" fmla="*/ 1415256 w 1596231"/>
              <a:gd name="connsiteY1" fmla="*/ 0 h 403225"/>
              <a:gd name="connsiteX2" fmla="*/ 1421606 w 1596231"/>
              <a:gd name="connsiteY2" fmla="*/ 190500 h 403225"/>
              <a:gd name="connsiteX3" fmla="*/ 1596231 w 1596231"/>
              <a:gd name="connsiteY3" fmla="*/ 187325 h 403225"/>
              <a:gd name="connsiteX4" fmla="*/ 1596231 w 1596231"/>
              <a:gd name="connsiteY4" fmla="*/ 396875 h 403225"/>
              <a:gd name="connsiteX5" fmla="*/ 1588 w 1596231"/>
              <a:gd name="connsiteY5" fmla="*/ 403225 h 403225"/>
              <a:gd name="connsiteX6" fmla="*/ 8731 w 1596231"/>
              <a:gd name="connsiteY6" fmla="*/ 0 h 403225"/>
              <a:gd name="connsiteX0" fmla="*/ 0 w 1587500"/>
              <a:gd name="connsiteY0" fmla="*/ 0 h 406400"/>
              <a:gd name="connsiteX1" fmla="*/ 1406525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96875 h 406400"/>
              <a:gd name="connsiteX5" fmla="*/ 19050 w 1587500"/>
              <a:gd name="connsiteY5" fmla="*/ 406400 h 406400"/>
              <a:gd name="connsiteX6" fmla="*/ 0 w 1587500"/>
              <a:gd name="connsiteY6" fmla="*/ 0 h 406400"/>
              <a:gd name="connsiteX0" fmla="*/ 0 w 1585118"/>
              <a:gd name="connsiteY0" fmla="*/ 0 h 406400"/>
              <a:gd name="connsiteX1" fmla="*/ 1413669 w 1585118"/>
              <a:gd name="connsiteY1" fmla="*/ 0 h 406400"/>
              <a:gd name="connsiteX2" fmla="*/ 1412875 w 1585118"/>
              <a:gd name="connsiteY2" fmla="*/ 190500 h 406400"/>
              <a:gd name="connsiteX3" fmla="*/ 1585118 w 1585118"/>
              <a:gd name="connsiteY3" fmla="*/ 192087 h 406400"/>
              <a:gd name="connsiteX4" fmla="*/ 1580357 w 1585118"/>
              <a:gd name="connsiteY4" fmla="*/ 396875 h 406400"/>
              <a:gd name="connsiteX5" fmla="*/ 19050 w 1585118"/>
              <a:gd name="connsiteY5" fmla="*/ 406400 h 406400"/>
              <a:gd name="connsiteX6" fmla="*/ 0 w 1585118"/>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89731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470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49400"/>
              <a:gd name="connsiteY0" fmla="*/ 0 h 406400"/>
              <a:gd name="connsiteX1" fmla="*/ 1413669 w 1549400"/>
              <a:gd name="connsiteY1" fmla="*/ 0 h 406400"/>
              <a:gd name="connsiteX2" fmla="*/ 1412875 w 1549400"/>
              <a:gd name="connsiteY2" fmla="*/ 190500 h 406400"/>
              <a:gd name="connsiteX3" fmla="*/ 1547018 w 1549400"/>
              <a:gd name="connsiteY3" fmla="*/ 192087 h 406400"/>
              <a:gd name="connsiteX4" fmla="*/ 1549400 w 1549400"/>
              <a:gd name="connsiteY4" fmla="*/ 399256 h 406400"/>
              <a:gd name="connsiteX5" fmla="*/ 2381 w 1549400"/>
              <a:gd name="connsiteY5" fmla="*/ 406400 h 406400"/>
              <a:gd name="connsiteX6" fmla="*/ 0 w 1549400"/>
              <a:gd name="connsiteY6"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400" h="406400">
                <a:moveTo>
                  <a:pt x="0" y="0"/>
                </a:moveTo>
                <a:lnTo>
                  <a:pt x="1413669" y="0"/>
                </a:lnTo>
                <a:cubicBezTo>
                  <a:pt x="1413404" y="63500"/>
                  <a:pt x="1413140" y="127000"/>
                  <a:pt x="1412875" y="190500"/>
                </a:cubicBezTo>
                <a:lnTo>
                  <a:pt x="1547018" y="192087"/>
                </a:lnTo>
                <a:lnTo>
                  <a:pt x="1549400" y="399256"/>
                </a:lnTo>
                <a:lnTo>
                  <a:pt x="2381" y="406400"/>
                </a:lnTo>
                <a:cubicBezTo>
                  <a:pt x="793" y="271992"/>
                  <a:pt x="1588" y="134408"/>
                  <a:pt x="0" y="0"/>
                </a:cubicBezTo>
                <a:close/>
              </a:path>
            </a:pathLst>
          </a:cu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590676" y="2960689"/>
            <a:ext cx="1549400" cy="406400"/>
          </a:xfrm>
          <a:custGeom>
            <a:avLst/>
            <a:gdLst>
              <a:gd name="connsiteX0" fmla="*/ 9525 w 1597025"/>
              <a:gd name="connsiteY0" fmla="*/ 0 h 403225"/>
              <a:gd name="connsiteX1" fmla="*/ 1416050 w 1597025"/>
              <a:gd name="connsiteY1" fmla="*/ 0 h 403225"/>
              <a:gd name="connsiteX2" fmla="*/ 1422400 w 1597025"/>
              <a:gd name="connsiteY2" fmla="*/ 190500 h 403225"/>
              <a:gd name="connsiteX3" fmla="*/ 1597025 w 1597025"/>
              <a:gd name="connsiteY3" fmla="*/ 187325 h 403225"/>
              <a:gd name="connsiteX4" fmla="*/ 1597025 w 1597025"/>
              <a:gd name="connsiteY4" fmla="*/ 396875 h 403225"/>
              <a:gd name="connsiteX5" fmla="*/ 0 w 1597025"/>
              <a:gd name="connsiteY5" fmla="*/ 403225 h 403225"/>
              <a:gd name="connsiteX6" fmla="*/ 9525 w 1597025"/>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3969 w 1591469"/>
              <a:gd name="connsiteY0" fmla="*/ 0 h 403225"/>
              <a:gd name="connsiteX1" fmla="*/ 1410494 w 1591469"/>
              <a:gd name="connsiteY1" fmla="*/ 0 h 403225"/>
              <a:gd name="connsiteX2" fmla="*/ 1416844 w 1591469"/>
              <a:gd name="connsiteY2" fmla="*/ 190500 h 403225"/>
              <a:gd name="connsiteX3" fmla="*/ 1591469 w 1591469"/>
              <a:gd name="connsiteY3" fmla="*/ 187325 h 403225"/>
              <a:gd name="connsiteX4" fmla="*/ 1591469 w 1591469"/>
              <a:gd name="connsiteY4" fmla="*/ 396875 h 403225"/>
              <a:gd name="connsiteX5" fmla="*/ 1588 w 1591469"/>
              <a:gd name="connsiteY5" fmla="*/ 403225 h 403225"/>
              <a:gd name="connsiteX6" fmla="*/ 3969 w 1591469"/>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8731 w 1596231"/>
              <a:gd name="connsiteY0" fmla="*/ 0 h 403225"/>
              <a:gd name="connsiteX1" fmla="*/ 1415256 w 1596231"/>
              <a:gd name="connsiteY1" fmla="*/ 0 h 403225"/>
              <a:gd name="connsiteX2" fmla="*/ 1421606 w 1596231"/>
              <a:gd name="connsiteY2" fmla="*/ 190500 h 403225"/>
              <a:gd name="connsiteX3" fmla="*/ 1596231 w 1596231"/>
              <a:gd name="connsiteY3" fmla="*/ 187325 h 403225"/>
              <a:gd name="connsiteX4" fmla="*/ 1596231 w 1596231"/>
              <a:gd name="connsiteY4" fmla="*/ 396875 h 403225"/>
              <a:gd name="connsiteX5" fmla="*/ 1588 w 1596231"/>
              <a:gd name="connsiteY5" fmla="*/ 403225 h 403225"/>
              <a:gd name="connsiteX6" fmla="*/ 8731 w 1596231"/>
              <a:gd name="connsiteY6" fmla="*/ 0 h 403225"/>
              <a:gd name="connsiteX0" fmla="*/ 0 w 1587500"/>
              <a:gd name="connsiteY0" fmla="*/ 0 h 406400"/>
              <a:gd name="connsiteX1" fmla="*/ 1406525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96875 h 406400"/>
              <a:gd name="connsiteX5" fmla="*/ 19050 w 1587500"/>
              <a:gd name="connsiteY5" fmla="*/ 406400 h 406400"/>
              <a:gd name="connsiteX6" fmla="*/ 0 w 1587500"/>
              <a:gd name="connsiteY6" fmla="*/ 0 h 406400"/>
              <a:gd name="connsiteX0" fmla="*/ 0 w 1585118"/>
              <a:gd name="connsiteY0" fmla="*/ 0 h 406400"/>
              <a:gd name="connsiteX1" fmla="*/ 1413669 w 1585118"/>
              <a:gd name="connsiteY1" fmla="*/ 0 h 406400"/>
              <a:gd name="connsiteX2" fmla="*/ 1412875 w 1585118"/>
              <a:gd name="connsiteY2" fmla="*/ 190500 h 406400"/>
              <a:gd name="connsiteX3" fmla="*/ 1585118 w 1585118"/>
              <a:gd name="connsiteY3" fmla="*/ 192087 h 406400"/>
              <a:gd name="connsiteX4" fmla="*/ 1580357 w 1585118"/>
              <a:gd name="connsiteY4" fmla="*/ 396875 h 406400"/>
              <a:gd name="connsiteX5" fmla="*/ 19050 w 1585118"/>
              <a:gd name="connsiteY5" fmla="*/ 406400 h 406400"/>
              <a:gd name="connsiteX6" fmla="*/ 0 w 1585118"/>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89731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470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49400"/>
              <a:gd name="connsiteY0" fmla="*/ 0 h 406400"/>
              <a:gd name="connsiteX1" fmla="*/ 1413669 w 1549400"/>
              <a:gd name="connsiteY1" fmla="*/ 0 h 406400"/>
              <a:gd name="connsiteX2" fmla="*/ 1412875 w 1549400"/>
              <a:gd name="connsiteY2" fmla="*/ 190500 h 406400"/>
              <a:gd name="connsiteX3" fmla="*/ 1547018 w 1549400"/>
              <a:gd name="connsiteY3" fmla="*/ 192087 h 406400"/>
              <a:gd name="connsiteX4" fmla="*/ 1549400 w 1549400"/>
              <a:gd name="connsiteY4" fmla="*/ 399256 h 406400"/>
              <a:gd name="connsiteX5" fmla="*/ 2381 w 1549400"/>
              <a:gd name="connsiteY5" fmla="*/ 406400 h 406400"/>
              <a:gd name="connsiteX6" fmla="*/ 0 w 1549400"/>
              <a:gd name="connsiteY6"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400" h="406400">
                <a:moveTo>
                  <a:pt x="0" y="0"/>
                </a:moveTo>
                <a:lnTo>
                  <a:pt x="1413669" y="0"/>
                </a:lnTo>
                <a:cubicBezTo>
                  <a:pt x="1413404" y="63500"/>
                  <a:pt x="1413140" y="127000"/>
                  <a:pt x="1412875" y="190500"/>
                </a:cubicBezTo>
                <a:lnTo>
                  <a:pt x="1547018" y="192087"/>
                </a:lnTo>
                <a:lnTo>
                  <a:pt x="1549400" y="399256"/>
                </a:lnTo>
                <a:lnTo>
                  <a:pt x="2381" y="406400"/>
                </a:lnTo>
                <a:cubicBezTo>
                  <a:pt x="793" y="271992"/>
                  <a:pt x="1588" y="134408"/>
                  <a:pt x="0" y="0"/>
                </a:cubicBezTo>
                <a:close/>
              </a:path>
            </a:pathLst>
          </a:cu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590676" y="3510281"/>
            <a:ext cx="1549400" cy="406400"/>
          </a:xfrm>
          <a:custGeom>
            <a:avLst/>
            <a:gdLst>
              <a:gd name="connsiteX0" fmla="*/ 9525 w 1597025"/>
              <a:gd name="connsiteY0" fmla="*/ 0 h 403225"/>
              <a:gd name="connsiteX1" fmla="*/ 1416050 w 1597025"/>
              <a:gd name="connsiteY1" fmla="*/ 0 h 403225"/>
              <a:gd name="connsiteX2" fmla="*/ 1422400 w 1597025"/>
              <a:gd name="connsiteY2" fmla="*/ 190500 h 403225"/>
              <a:gd name="connsiteX3" fmla="*/ 1597025 w 1597025"/>
              <a:gd name="connsiteY3" fmla="*/ 187325 h 403225"/>
              <a:gd name="connsiteX4" fmla="*/ 1597025 w 1597025"/>
              <a:gd name="connsiteY4" fmla="*/ 396875 h 403225"/>
              <a:gd name="connsiteX5" fmla="*/ 0 w 1597025"/>
              <a:gd name="connsiteY5" fmla="*/ 403225 h 403225"/>
              <a:gd name="connsiteX6" fmla="*/ 9525 w 1597025"/>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3969 w 1591469"/>
              <a:gd name="connsiteY0" fmla="*/ 0 h 403225"/>
              <a:gd name="connsiteX1" fmla="*/ 1410494 w 1591469"/>
              <a:gd name="connsiteY1" fmla="*/ 0 h 403225"/>
              <a:gd name="connsiteX2" fmla="*/ 1416844 w 1591469"/>
              <a:gd name="connsiteY2" fmla="*/ 190500 h 403225"/>
              <a:gd name="connsiteX3" fmla="*/ 1591469 w 1591469"/>
              <a:gd name="connsiteY3" fmla="*/ 187325 h 403225"/>
              <a:gd name="connsiteX4" fmla="*/ 1591469 w 1591469"/>
              <a:gd name="connsiteY4" fmla="*/ 396875 h 403225"/>
              <a:gd name="connsiteX5" fmla="*/ 1588 w 1591469"/>
              <a:gd name="connsiteY5" fmla="*/ 403225 h 403225"/>
              <a:gd name="connsiteX6" fmla="*/ 3969 w 1591469"/>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8731 w 1596231"/>
              <a:gd name="connsiteY0" fmla="*/ 0 h 403225"/>
              <a:gd name="connsiteX1" fmla="*/ 1415256 w 1596231"/>
              <a:gd name="connsiteY1" fmla="*/ 0 h 403225"/>
              <a:gd name="connsiteX2" fmla="*/ 1421606 w 1596231"/>
              <a:gd name="connsiteY2" fmla="*/ 190500 h 403225"/>
              <a:gd name="connsiteX3" fmla="*/ 1596231 w 1596231"/>
              <a:gd name="connsiteY3" fmla="*/ 187325 h 403225"/>
              <a:gd name="connsiteX4" fmla="*/ 1596231 w 1596231"/>
              <a:gd name="connsiteY4" fmla="*/ 396875 h 403225"/>
              <a:gd name="connsiteX5" fmla="*/ 1588 w 1596231"/>
              <a:gd name="connsiteY5" fmla="*/ 403225 h 403225"/>
              <a:gd name="connsiteX6" fmla="*/ 8731 w 1596231"/>
              <a:gd name="connsiteY6" fmla="*/ 0 h 403225"/>
              <a:gd name="connsiteX0" fmla="*/ 0 w 1587500"/>
              <a:gd name="connsiteY0" fmla="*/ 0 h 406400"/>
              <a:gd name="connsiteX1" fmla="*/ 1406525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96875 h 406400"/>
              <a:gd name="connsiteX5" fmla="*/ 19050 w 1587500"/>
              <a:gd name="connsiteY5" fmla="*/ 406400 h 406400"/>
              <a:gd name="connsiteX6" fmla="*/ 0 w 1587500"/>
              <a:gd name="connsiteY6" fmla="*/ 0 h 406400"/>
              <a:gd name="connsiteX0" fmla="*/ 0 w 1585118"/>
              <a:gd name="connsiteY0" fmla="*/ 0 h 406400"/>
              <a:gd name="connsiteX1" fmla="*/ 1413669 w 1585118"/>
              <a:gd name="connsiteY1" fmla="*/ 0 h 406400"/>
              <a:gd name="connsiteX2" fmla="*/ 1412875 w 1585118"/>
              <a:gd name="connsiteY2" fmla="*/ 190500 h 406400"/>
              <a:gd name="connsiteX3" fmla="*/ 1585118 w 1585118"/>
              <a:gd name="connsiteY3" fmla="*/ 192087 h 406400"/>
              <a:gd name="connsiteX4" fmla="*/ 1580357 w 1585118"/>
              <a:gd name="connsiteY4" fmla="*/ 396875 h 406400"/>
              <a:gd name="connsiteX5" fmla="*/ 19050 w 1585118"/>
              <a:gd name="connsiteY5" fmla="*/ 406400 h 406400"/>
              <a:gd name="connsiteX6" fmla="*/ 0 w 1585118"/>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89731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470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49400"/>
              <a:gd name="connsiteY0" fmla="*/ 0 h 406400"/>
              <a:gd name="connsiteX1" fmla="*/ 1413669 w 1549400"/>
              <a:gd name="connsiteY1" fmla="*/ 0 h 406400"/>
              <a:gd name="connsiteX2" fmla="*/ 1412875 w 1549400"/>
              <a:gd name="connsiteY2" fmla="*/ 190500 h 406400"/>
              <a:gd name="connsiteX3" fmla="*/ 1547018 w 1549400"/>
              <a:gd name="connsiteY3" fmla="*/ 192087 h 406400"/>
              <a:gd name="connsiteX4" fmla="*/ 1549400 w 1549400"/>
              <a:gd name="connsiteY4" fmla="*/ 399256 h 406400"/>
              <a:gd name="connsiteX5" fmla="*/ 2381 w 1549400"/>
              <a:gd name="connsiteY5" fmla="*/ 406400 h 406400"/>
              <a:gd name="connsiteX6" fmla="*/ 0 w 1549400"/>
              <a:gd name="connsiteY6"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400" h="406400">
                <a:moveTo>
                  <a:pt x="0" y="0"/>
                </a:moveTo>
                <a:lnTo>
                  <a:pt x="1413669" y="0"/>
                </a:lnTo>
                <a:cubicBezTo>
                  <a:pt x="1413404" y="63500"/>
                  <a:pt x="1413140" y="127000"/>
                  <a:pt x="1412875" y="190500"/>
                </a:cubicBezTo>
                <a:lnTo>
                  <a:pt x="1547018" y="192087"/>
                </a:lnTo>
                <a:lnTo>
                  <a:pt x="1549400" y="399256"/>
                </a:lnTo>
                <a:lnTo>
                  <a:pt x="2381" y="406400"/>
                </a:lnTo>
                <a:cubicBezTo>
                  <a:pt x="793" y="271992"/>
                  <a:pt x="1588" y="134408"/>
                  <a:pt x="0" y="0"/>
                </a:cubicBezTo>
                <a:close/>
              </a:path>
            </a:pathLst>
          </a:cu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590676" y="4066541"/>
            <a:ext cx="1549400" cy="406400"/>
          </a:xfrm>
          <a:custGeom>
            <a:avLst/>
            <a:gdLst>
              <a:gd name="connsiteX0" fmla="*/ 9525 w 1597025"/>
              <a:gd name="connsiteY0" fmla="*/ 0 h 403225"/>
              <a:gd name="connsiteX1" fmla="*/ 1416050 w 1597025"/>
              <a:gd name="connsiteY1" fmla="*/ 0 h 403225"/>
              <a:gd name="connsiteX2" fmla="*/ 1422400 w 1597025"/>
              <a:gd name="connsiteY2" fmla="*/ 190500 h 403225"/>
              <a:gd name="connsiteX3" fmla="*/ 1597025 w 1597025"/>
              <a:gd name="connsiteY3" fmla="*/ 187325 h 403225"/>
              <a:gd name="connsiteX4" fmla="*/ 1597025 w 1597025"/>
              <a:gd name="connsiteY4" fmla="*/ 396875 h 403225"/>
              <a:gd name="connsiteX5" fmla="*/ 0 w 1597025"/>
              <a:gd name="connsiteY5" fmla="*/ 403225 h 403225"/>
              <a:gd name="connsiteX6" fmla="*/ 9525 w 1597025"/>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3969 w 1591469"/>
              <a:gd name="connsiteY0" fmla="*/ 0 h 403225"/>
              <a:gd name="connsiteX1" fmla="*/ 1410494 w 1591469"/>
              <a:gd name="connsiteY1" fmla="*/ 0 h 403225"/>
              <a:gd name="connsiteX2" fmla="*/ 1416844 w 1591469"/>
              <a:gd name="connsiteY2" fmla="*/ 190500 h 403225"/>
              <a:gd name="connsiteX3" fmla="*/ 1591469 w 1591469"/>
              <a:gd name="connsiteY3" fmla="*/ 187325 h 403225"/>
              <a:gd name="connsiteX4" fmla="*/ 1591469 w 1591469"/>
              <a:gd name="connsiteY4" fmla="*/ 396875 h 403225"/>
              <a:gd name="connsiteX5" fmla="*/ 1588 w 1591469"/>
              <a:gd name="connsiteY5" fmla="*/ 403225 h 403225"/>
              <a:gd name="connsiteX6" fmla="*/ 3969 w 1591469"/>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8731 w 1596231"/>
              <a:gd name="connsiteY0" fmla="*/ 0 h 403225"/>
              <a:gd name="connsiteX1" fmla="*/ 1415256 w 1596231"/>
              <a:gd name="connsiteY1" fmla="*/ 0 h 403225"/>
              <a:gd name="connsiteX2" fmla="*/ 1421606 w 1596231"/>
              <a:gd name="connsiteY2" fmla="*/ 190500 h 403225"/>
              <a:gd name="connsiteX3" fmla="*/ 1596231 w 1596231"/>
              <a:gd name="connsiteY3" fmla="*/ 187325 h 403225"/>
              <a:gd name="connsiteX4" fmla="*/ 1596231 w 1596231"/>
              <a:gd name="connsiteY4" fmla="*/ 396875 h 403225"/>
              <a:gd name="connsiteX5" fmla="*/ 1588 w 1596231"/>
              <a:gd name="connsiteY5" fmla="*/ 403225 h 403225"/>
              <a:gd name="connsiteX6" fmla="*/ 8731 w 1596231"/>
              <a:gd name="connsiteY6" fmla="*/ 0 h 403225"/>
              <a:gd name="connsiteX0" fmla="*/ 0 w 1587500"/>
              <a:gd name="connsiteY0" fmla="*/ 0 h 406400"/>
              <a:gd name="connsiteX1" fmla="*/ 1406525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96875 h 406400"/>
              <a:gd name="connsiteX5" fmla="*/ 19050 w 1587500"/>
              <a:gd name="connsiteY5" fmla="*/ 406400 h 406400"/>
              <a:gd name="connsiteX6" fmla="*/ 0 w 1587500"/>
              <a:gd name="connsiteY6" fmla="*/ 0 h 406400"/>
              <a:gd name="connsiteX0" fmla="*/ 0 w 1585118"/>
              <a:gd name="connsiteY0" fmla="*/ 0 h 406400"/>
              <a:gd name="connsiteX1" fmla="*/ 1413669 w 1585118"/>
              <a:gd name="connsiteY1" fmla="*/ 0 h 406400"/>
              <a:gd name="connsiteX2" fmla="*/ 1412875 w 1585118"/>
              <a:gd name="connsiteY2" fmla="*/ 190500 h 406400"/>
              <a:gd name="connsiteX3" fmla="*/ 1585118 w 1585118"/>
              <a:gd name="connsiteY3" fmla="*/ 192087 h 406400"/>
              <a:gd name="connsiteX4" fmla="*/ 1580357 w 1585118"/>
              <a:gd name="connsiteY4" fmla="*/ 396875 h 406400"/>
              <a:gd name="connsiteX5" fmla="*/ 19050 w 1585118"/>
              <a:gd name="connsiteY5" fmla="*/ 406400 h 406400"/>
              <a:gd name="connsiteX6" fmla="*/ 0 w 1585118"/>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89731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470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49400"/>
              <a:gd name="connsiteY0" fmla="*/ 0 h 406400"/>
              <a:gd name="connsiteX1" fmla="*/ 1413669 w 1549400"/>
              <a:gd name="connsiteY1" fmla="*/ 0 h 406400"/>
              <a:gd name="connsiteX2" fmla="*/ 1412875 w 1549400"/>
              <a:gd name="connsiteY2" fmla="*/ 190500 h 406400"/>
              <a:gd name="connsiteX3" fmla="*/ 1547018 w 1549400"/>
              <a:gd name="connsiteY3" fmla="*/ 192087 h 406400"/>
              <a:gd name="connsiteX4" fmla="*/ 1549400 w 1549400"/>
              <a:gd name="connsiteY4" fmla="*/ 399256 h 406400"/>
              <a:gd name="connsiteX5" fmla="*/ 2381 w 1549400"/>
              <a:gd name="connsiteY5" fmla="*/ 406400 h 406400"/>
              <a:gd name="connsiteX6" fmla="*/ 0 w 1549400"/>
              <a:gd name="connsiteY6"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400" h="406400">
                <a:moveTo>
                  <a:pt x="0" y="0"/>
                </a:moveTo>
                <a:lnTo>
                  <a:pt x="1413669" y="0"/>
                </a:lnTo>
                <a:cubicBezTo>
                  <a:pt x="1413404" y="63500"/>
                  <a:pt x="1413140" y="127000"/>
                  <a:pt x="1412875" y="190500"/>
                </a:cubicBezTo>
                <a:lnTo>
                  <a:pt x="1547018" y="192087"/>
                </a:lnTo>
                <a:lnTo>
                  <a:pt x="1549400" y="399256"/>
                </a:lnTo>
                <a:lnTo>
                  <a:pt x="2381" y="406400"/>
                </a:lnTo>
                <a:cubicBezTo>
                  <a:pt x="793" y="271992"/>
                  <a:pt x="1588" y="134408"/>
                  <a:pt x="0" y="0"/>
                </a:cubicBezTo>
                <a:close/>
              </a:path>
            </a:pathLst>
          </a:cu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590676" y="4630421"/>
            <a:ext cx="1549400" cy="406400"/>
          </a:xfrm>
          <a:custGeom>
            <a:avLst/>
            <a:gdLst>
              <a:gd name="connsiteX0" fmla="*/ 9525 w 1597025"/>
              <a:gd name="connsiteY0" fmla="*/ 0 h 403225"/>
              <a:gd name="connsiteX1" fmla="*/ 1416050 w 1597025"/>
              <a:gd name="connsiteY1" fmla="*/ 0 h 403225"/>
              <a:gd name="connsiteX2" fmla="*/ 1422400 w 1597025"/>
              <a:gd name="connsiteY2" fmla="*/ 190500 h 403225"/>
              <a:gd name="connsiteX3" fmla="*/ 1597025 w 1597025"/>
              <a:gd name="connsiteY3" fmla="*/ 187325 h 403225"/>
              <a:gd name="connsiteX4" fmla="*/ 1597025 w 1597025"/>
              <a:gd name="connsiteY4" fmla="*/ 396875 h 403225"/>
              <a:gd name="connsiteX5" fmla="*/ 0 w 1597025"/>
              <a:gd name="connsiteY5" fmla="*/ 403225 h 403225"/>
              <a:gd name="connsiteX6" fmla="*/ 9525 w 1597025"/>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3969 w 1591469"/>
              <a:gd name="connsiteY0" fmla="*/ 0 h 403225"/>
              <a:gd name="connsiteX1" fmla="*/ 1410494 w 1591469"/>
              <a:gd name="connsiteY1" fmla="*/ 0 h 403225"/>
              <a:gd name="connsiteX2" fmla="*/ 1416844 w 1591469"/>
              <a:gd name="connsiteY2" fmla="*/ 190500 h 403225"/>
              <a:gd name="connsiteX3" fmla="*/ 1591469 w 1591469"/>
              <a:gd name="connsiteY3" fmla="*/ 187325 h 403225"/>
              <a:gd name="connsiteX4" fmla="*/ 1591469 w 1591469"/>
              <a:gd name="connsiteY4" fmla="*/ 396875 h 403225"/>
              <a:gd name="connsiteX5" fmla="*/ 1588 w 1591469"/>
              <a:gd name="connsiteY5" fmla="*/ 403225 h 403225"/>
              <a:gd name="connsiteX6" fmla="*/ 3969 w 1591469"/>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8731 w 1596231"/>
              <a:gd name="connsiteY0" fmla="*/ 0 h 403225"/>
              <a:gd name="connsiteX1" fmla="*/ 1415256 w 1596231"/>
              <a:gd name="connsiteY1" fmla="*/ 0 h 403225"/>
              <a:gd name="connsiteX2" fmla="*/ 1421606 w 1596231"/>
              <a:gd name="connsiteY2" fmla="*/ 190500 h 403225"/>
              <a:gd name="connsiteX3" fmla="*/ 1596231 w 1596231"/>
              <a:gd name="connsiteY3" fmla="*/ 187325 h 403225"/>
              <a:gd name="connsiteX4" fmla="*/ 1596231 w 1596231"/>
              <a:gd name="connsiteY4" fmla="*/ 396875 h 403225"/>
              <a:gd name="connsiteX5" fmla="*/ 1588 w 1596231"/>
              <a:gd name="connsiteY5" fmla="*/ 403225 h 403225"/>
              <a:gd name="connsiteX6" fmla="*/ 8731 w 1596231"/>
              <a:gd name="connsiteY6" fmla="*/ 0 h 403225"/>
              <a:gd name="connsiteX0" fmla="*/ 0 w 1587500"/>
              <a:gd name="connsiteY0" fmla="*/ 0 h 406400"/>
              <a:gd name="connsiteX1" fmla="*/ 1406525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96875 h 406400"/>
              <a:gd name="connsiteX5" fmla="*/ 19050 w 1587500"/>
              <a:gd name="connsiteY5" fmla="*/ 406400 h 406400"/>
              <a:gd name="connsiteX6" fmla="*/ 0 w 1587500"/>
              <a:gd name="connsiteY6" fmla="*/ 0 h 406400"/>
              <a:gd name="connsiteX0" fmla="*/ 0 w 1585118"/>
              <a:gd name="connsiteY0" fmla="*/ 0 h 406400"/>
              <a:gd name="connsiteX1" fmla="*/ 1413669 w 1585118"/>
              <a:gd name="connsiteY1" fmla="*/ 0 h 406400"/>
              <a:gd name="connsiteX2" fmla="*/ 1412875 w 1585118"/>
              <a:gd name="connsiteY2" fmla="*/ 190500 h 406400"/>
              <a:gd name="connsiteX3" fmla="*/ 1585118 w 1585118"/>
              <a:gd name="connsiteY3" fmla="*/ 192087 h 406400"/>
              <a:gd name="connsiteX4" fmla="*/ 1580357 w 1585118"/>
              <a:gd name="connsiteY4" fmla="*/ 396875 h 406400"/>
              <a:gd name="connsiteX5" fmla="*/ 19050 w 1585118"/>
              <a:gd name="connsiteY5" fmla="*/ 406400 h 406400"/>
              <a:gd name="connsiteX6" fmla="*/ 0 w 1585118"/>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89731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470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49400"/>
              <a:gd name="connsiteY0" fmla="*/ 0 h 406400"/>
              <a:gd name="connsiteX1" fmla="*/ 1413669 w 1549400"/>
              <a:gd name="connsiteY1" fmla="*/ 0 h 406400"/>
              <a:gd name="connsiteX2" fmla="*/ 1412875 w 1549400"/>
              <a:gd name="connsiteY2" fmla="*/ 190500 h 406400"/>
              <a:gd name="connsiteX3" fmla="*/ 1547018 w 1549400"/>
              <a:gd name="connsiteY3" fmla="*/ 192087 h 406400"/>
              <a:gd name="connsiteX4" fmla="*/ 1549400 w 1549400"/>
              <a:gd name="connsiteY4" fmla="*/ 399256 h 406400"/>
              <a:gd name="connsiteX5" fmla="*/ 2381 w 1549400"/>
              <a:gd name="connsiteY5" fmla="*/ 406400 h 406400"/>
              <a:gd name="connsiteX6" fmla="*/ 0 w 1549400"/>
              <a:gd name="connsiteY6"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400" h="406400">
                <a:moveTo>
                  <a:pt x="0" y="0"/>
                </a:moveTo>
                <a:lnTo>
                  <a:pt x="1413669" y="0"/>
                </a:lnTo>
                <a:cubicBezTo>
                  <a:pt x="1413404" y="63500"/>
                  <a:pt x="1413140" y="127000"/>
                  <a:pt x="1412875" y="190500"/>
                </a:cubicBezTo>
                <a:lnTo>
                  <a:pt x="1547018" y="192087"/>
                </a:lnTo>
                <a:lnTo>
                  <a:pt x="1549400" y="399256"/>
                </a:lnTo>
                <a:lnTo>
                  <a:pt x="2381" y="406400"/>
                </a:lnTo>
                <a:cubicBezTo>
                  <a:pt x="793" y="271992"/>
                  <a:pt x="1588" y="134408"/>
                  <a:pt x="0" y="0"/>
                </a:cubicBezTo>
                <a:close/>
              </a:path>
            </a:pathLst>
          </a:cu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590676" y="5179061"/>
            <a:ext cx="1549400" cy="406400"/>
          </a:xfrm>
          <a:custGeom>
            <a:avLst/>
            <a:gdLst>
              <a:gd name="connsiteX0" fmla="*/ 9525 w 1597025"/>
              <a:gd name="connsiteY0" fmla="*/ 0 h 403225"/>
              <a:gd name="connsiteX1" fmla="*/ 1416050 w 1597025"/>
              <a:gd name="connsiteY1" fmla="*/ 0 h 403225"/>
              <a:gd name="connsiteX2" fmla="*/ 1422400 w 1597025"/>
              <a:gd name="connsiteY2" fmla="*/ 190500 h 403225"/>
              <a:gd name="connsiteX3" fmla="*/ 1597025 w 1597025"/>
              <a:gd name="connsiteY3" fmla="*/ 187325 h 403225"/>
              <a:gd name="connsiteX4" fmla="*/ 1597025 w 1597025"/>
              <a:gd name="connsiteY4" fmla="*/ 396875 h 403225"/>
              <a:gd name="connsiteX5" fmla="*/ 0 w 1597025"/>
              <a:gd name="connsiteY5" fmla="*/ 403225 h 403225"/>
              <a:gd name="connsiteX6" fmla="*/ 9525 w 1597025"/>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3969 w 1591469"/>
              <a:gd name="connsiteY0" fmla="*/ 0 h 403225"/>
              <a:gd name="connsiteX1" fmla="*/ 1410494 w 1591469"/>
              <a:gd name="connsiteY1" fmla="*/ 0 h 403225"/>
              <a:gd name="connsiteX2" fmla="*/ 1416844 w 1591469"/>
              <a:gd name="connsiteY2" fmla="*/ 190500 h 403225"/>
              <a:gd name="connsiteX3" fmla="*/ 1591469 w 1591469"/>
              <a:gd name="connsiteY3" fmla="*/ 187325 h 403225"/>
              <a:gd name="connsiteX4" fmla="*/ 1591469 w 1591469"/>
              <a:gd name="connsiteY4" fmla="*/ 396875 h 403225"/>
              <a:gd name="connsiteX5" fmla="*/ 1588 w 1591469"/>
              <a:gd name="connsiteY5" fmla="*/ 403225 h 403225"/>
              <a:gd name="connsiteX6" fmla="*/ 3969 w 1591469"/>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8731 w 1596231"/>
              <a:gd name="connsiteY0" fmla="*/ 0 h 403225"/>
              <a:gd name="connsiteX1" fmla="*/ 1415256 w 1596231"/>
              <a:gd name="connsiteY1" fmla="*/ 0 h 403225"/>
              <a:gd name="connsiteX2" fmla="*/ 1421606 w 1596231"/>
              <a:gd name="connsiteY2" fmla="*/ 190500 h 403225"/>
              <a:gd name="connsiteX3" fmla="*/ 1596231 w 1596231"/>
              <a:gd name="connsiteY3" fmla="*/ 187325 h 403225"/>
              <a:gd name="connsiteX4" fmla="*/ 1596231 w 1596231"/>
              <a:gd name="connsiteY4" fmla="*/ 396875 h 403225"/>
              <a:gd name="connsiteX5" fmla="*/ 1588 w 1596231"/>
              <a:gd name="connsiteY5" fmla="*/ 403225 h 403225"/>
              <a:gd name="connsiteX6" fmla="*/ 8731 w 1596231"/>
              <a:gd name="connsiteY6" fmla="*/ 0 h 403225"/>
              <a:gd name="connsiteX0" fmla="*/ 0 w 1587500"/>
              <a:gd name="connsiteY0" fmla="*/ 0 h 406400"/>
              <a:gd name="connsiteX1" fmla="*/ 1406525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96875 h 406400"/>
              <a:gd name="connsiteX5" fmla="*/ 19050 w 1587500"/>
              <a:gd name="connsiteY5" fmla="*/ 406400 h 406400"/>
              <a:gd name="connsiteX6" fmla="*/ 0 w 1587500"/>
              <a:gd name="connsiteY6" fmla="*/ 0 h 406400"/>
              <a:gd name="connsiteX0" fmla="*/ 0 w 1585118"/>
              <a:gd name="connsiteY0" fmla="*/ 0 h 406400"/>
              <a:gd name="connsiteX1" fmla="*/ 1413669 w 1585118"/>
              <a:gd name="connsiteY1" fmla="*/ 0 h 406400"/>
              <a:gd name="connsiteX2" fmla="*/ 1412875 w 1585118"/>
              <a:gd name="connsiteY2" fmla="*/ 190500 h 406400"/>
              <a:gd name="connsiteX3" fmla="*/ 1585118 w 1585118"/>
              <a:gd name="connsiteY3" fmla="*/ 192087 h 406400"/>
              <a:gd name="connsiteX4" fmla="*/ 1580357 w 1585118"/>
              <a:gd name="connsiteY4" fmla="*/ 396875 h 406400"/>
              <a:gd name="connsiteX5" fmla="*/ 19050 w 1585118"/>
              <a:gd name="connsiteY5" fmla="*/ 406400 h 406400"/>
              <a:gd name="connsiteX6" fmla="*/ 0 w 1585118"/>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89731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470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49400"/>
              <a:gd name="connsiteY0" fmla="*/ 0 h 406400"/>
              <a:gd name="connsiteX1" fmla="*/ 1413669 w 1549400"/>
              <a:gd name="connsiteY1" fmla="*/ 0 h 406400"/>
              <a:gd name="connsiteX2" fmla="*/ 1412875 w 1549400"/>
              <a:gd name="connsiteY2" fmla="*/ 190500 h 406400"/>
              <a:gd name="connsiteX3" fmla="*/ 1547018 w 1549400"/>
              <a:gd name="connsiteY3" fmla="*/ 192087 h 406400"/>
              <a:gd name="connsiteX4" fmla="*/ 1549400 w 1549400"/>
              <a:gd name="connsiteY4" fmla="*/ 399256 h 406400"/>
              <a:gd name="connsiteX5" fmla="*/ 2381 w 1549400"/>
              <a:gd name="connsiteY5" fmla="*/ 406400 h 406400"/>
              <a:gd name="connsiteX6" fmla="*/ 0 w 1549400"/>
              <a:gd name="connsiteY6"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400" h="406400">
                <a:moveTo>
                  <a:pt x="0" y="0"/>
                </a:moveTo>
                <a:lnTo>
                  <a:pt x="1413669" y="0"/>
                </a:lnTo>
                <a:cubicBezTo>
                  <a:pt x="1413404" y="63500"/>
                  <a:pt x="1413140" y="127000"/>
                  <a:pt x="1412875" y="190500"/>
                </a:cubicBezTo>
                <a:lnTo>
                  <a:pt x="1547018" y="192087"/>
                </a:lnTo>
                <a:lnTo>
                  <a:pt x="1549400" y="399256"/>
                </a:lnTo>
                <a:lnTo>
                  <a:pt x="2381" y="406400"/>
                </a:lnTo>
                <a:cubicBezTo>
                  <a:pt x="793" y="271992"/>
                  <a:pt x="1588" y="134408"/>
                  <a:pt x="0" y="0"/>
                </a:cubicBezTo>
                <a:close/>
              </a:path>
            </a:pathLst>
          </a:cu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590676" y="2413001"/>
            <a:ext cx="1549400" cy="406400"/>
          </a:xfrm>
          <a:custGeom>
            <a:avLst/>
            <a:gdLst>
              <a:gd name="connsiteX0" fmla="*/ 9525 w 1597025"/>
              <a:gd name="connsiteY0" fmla="*/ 0 h 403225"/>
              <a:gd name="connsiteX1" fmla="*/ 1416050 w 1597025"/>
              <a:gd name="connsiteY1" fmla="*/ 0 h 403225"/>
              <a:gd name="connsiteX2" fmla="*/ 1422400 w 1597025"/>
              <a:gd name="connsiteY2" fmla="*/ 190500 h 403225"/>
              <a:gd name="connsiteX3" fmla="*/ 1597025 w 1597025"/>
              <a:gd name="connsiteY3" fmla="*/ 187325 h 403225"/>
              <a:gd name="connsiteX4" fmla="*/ 1597025 w 1597025"/>
              <a:gd name="connsiteY4" fmla="*/ 396875 h 403225"/>
              <a:gd name="connsiteX5" fmla="*/ 0 w 1597025"/>
              <a:gd name="connsiteY5" fmla="*/ 403225 h 403225"/>
              <a:gd name="connsiteX6" fmla="*/ 9525 w 1597025"/>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3969 w 1591469"/>
              <a:gd name="connsiteY0" fmla="*/ 0 h 403225"/>
              <a:gd name="connsiteX1" fmla="*/ 1410494 w 1591469"/>
              <a:gd name="connsiteY1" fmla="*/ 0 h 403225"/>
              <a:gd name="connsiteX2" fmla="*/ 1416844 w 1591469"/>
              <a:gd name="connsiteY2" fmla="*/ 190500 h 403225"/>
              <a:gd name="connsiteX3" fmla="*/ 1591469 w 1591469"/>
              <a:gd name="connsiteY3" fmla="*/ 187325 h 403225"/>
              <a:gd name="connsiteX4" fmla="*/ 1591469 w 1591469"/>
              <a:gd name="connsiteY4" fmla="*/ 396875 h 403225"/>
              <a:gd name="connsiteX5" fmla="*/ 1588 w 1591469"/>
              <a:gd name="connsiteY5" fmla="*/ 403225 h 403225"/>
              <a:gd name="connsiteX6" fmla="*/ 3969 w 1591469"/>
              <a:gd name="connsiteY6" fmla="*/ 0 h 403225"/>
              <a:gd name="connsiteX0" fmla="*/ 0 w 1587500"/>
              <a:gd name="connsiteY0" fmla="*/ 0 h 403225"/>
              <a:gd name="connsiteX1" fmla="*/ 1406525 w 1587500"/>
              <a:gd name="connsiteY1" fmla="*/ 0 h 403225"/>
              <a:gd name="connsiteX2" fmla="*/ 1412875 w 1587500"/>
              <a:gd name="connsiteY2" fmla="*/ 190500 h 403225"/>
              <a:gd name="connsiteX3" fmla="*/ 1587500 w 1587500"/>
              <a:gd name="connsiteY3" fmla="*/ 187325 h 403225"/>
              <a:gd name="connsiteX4" fmla="*/ 1587500 w 1587500"/>
              <a:gd name="connsiteY4" fmla="*/ 396875 h 403225"/>
              <a:gd name="connsiteX5" fmla="*/ 4763 w 1587500"/>
              <a:gd name="connsiteY5" fmla="*/ 403225 h 403225"/>
              <a:gd name="connsiteX6" fmla="*/ 0 w 1587500"/>
              <a:gd name="connsiteY6" fmla="*/ 0 h 403225"/>
              <a:gd name="connsiteX0" fmla="*/ 8731 w 1596231"/>
              <a:gd name="connsiteY0" fmla="*/ 0 h 403225"/>
              <a:gd name="connsiteX1" fmla="*/ 1415256 w 1596231"/>
              <a:gd name="connsiteY1" fmla="*/ 0 h 403225"/>
              <a:gd name="connsiteX2" fmla="*/ 1421606 w 1596231"/>
              <a:gd name="connsiteY2" fmla="*/ 190500 h 403225"/>
              <a:gd name="connsiteX3" fmla="*/ 1596231 w 1596231"/>
              <a:gd name="connsiteY3" fmla="*/ 187325 h 403225"/>
              <a:gd name="connsiteX4" fmla="*/ 1596231 w 1596231"/>
              <a:gd name="connsiteY4" fmla="*/ 396875 h 403225"/>
              <a:gd name="connsiteX5" fmla="*/ 1588 w 1596231"/>
              <a:gd name="connsiteY5" fmla="*/ 403225 h 403225"/>
              <a:gd name="connsiteX6" fmla="*/ 8731 w 1596231"/>
              <a:gd name="connsiteY6" fmla="*/ 0 h 403225"/>
              <a:gd name="connsiteX0" fmla="*/ 0 w 1587500"/>
              <a:gd name="connsiteY0" fmla="*/ 0 h 406400"/>
              <a:gd name="connsiteX1" fmla="*/ 1406525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7500 w 1587500"/>
              <a:gd name="connsiteY3" fmla="*/ 187325 h 406400"/>
              <a:gd name="connsiteX4" fmla="*/ 1587500 w 1587500"/>
              <a:gd name="connsiteY4" fmla="*/ 396875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96875 h 406400"/>
              <a:gd name="connsiteX5" fmla="*/ 19050 w 1587500"/>
              <a:gd name="connsiteY5" fmla="*/ 406400 h 406400"/>
              <a:gd name="connsiteX6" fmla="*/ 0 w 1587500"/>
              <a:gd name="connsiteY6" fmla="*/ 0 h 406400"/>
              <a:gd name="connsiteX0" fmla="*/ 0 w 1585118"/>
              <a:gd name="connsiteY0" fmla="*/ 0 h 406400"/>
              <a:gd name="connsiteX1" fmla="*/ 1413669 w 1585118"/>
              <a:gd name="connsiteY1" fmla="*/ 0 h 406400"/>
              <a:gd name="connsiteX2" fmla="*/ 1412875 w 1585118"/>
              <a:gd name="connsiteY2" fmla="*/ 190500 h 406400"/>
              <a:gd name="connsiteX3" fmla="*/ 1585118 w 1585118"/>
              <a:gd name="connsiteY3" fmla="*/ 192087 h 406400"/>
              <a:gd name="connsiteX4" fmla="*/ 1580357 w 1585118"/>
              <a:gd name="connsiteY4" fmla="*/ 396875 h 406400"/>
              <a:gd name="connsiteX5" fmla="*/ 19050 w 1585118"/>
              <a:gd name="connsiteY5" fmla="*/ 406400 h 406400"/>
              <a:gd name="connsiteX6" fmla="*/ 0 w 1585118"/>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389731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19050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851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87500"/>
              <a:gd name="connsiteY0" fmla="*/ 0 h 406400"/>
              <a:gd name="connsiteX1" fmla="*/ 1413669 w 1587500"/>
              <a:gd name="connsiteY1" fmla="*/ 0 h 406400"/>
              <a:gd name="connsiteX2" fmla="*/ 1412875 w 1587500"/>
              <a:gd name="connsiteY2" fmla="*/ 190500 h 406400"/>
              <a:gd name="connsiteX3" fmla="*/ 1547018 w 1587500"/>
              <a:gd name="connsiteY3" fmla="*/ 192087 h 406400"/>
              <a:gd name="connsiteX4" fmla="*/ 1587500 w 1587500"/>
              <a:gd name="connsiteY4" fmla="*/ 401637 h 406400"/>
              <a:gd name="connsiteX5" fmla="*/ 2381 w 1587500"/>
              <a:gd name="connsiteY5" fmla="*/ 406400 h 406400"/>
              <a:gd name="connsiteX6" fmla="*/ 0 w 1587500"/>
              <a:gd name="connsiteY6" fmla="*/ 0 h 406400"/>
              <a:gd name="connsiteX0" fmla="*/ 0 w 1549400"/>
              <a:gd name="connsiteY0" fmla="*/ 0 h 406400"/>
              <a:gd name="connsiteX1" fmla="*/ 1413669 w 1549400"/>
              <a:gd name="connsiteY1" fmla="*/ 0 h 406400"/>
              <a:gd name="connsiteX2" fmla="*/ 1412875 w 1549400"/>
              <a:gd name="connsiteY2" fmla="*/ 190500 h 406400"/>
              <a:gd name="connsiteX3" fmla="*/ 1547018 w 1549400"/>
              <a:gd name="connsiteY3" fmla="*/ 192087 h 406400"/>
              <a:gd name="connsiteX4" fmla="*/ 1549400 w 1549400"/>
              <a:gd name="connsiteY4" fmla="*/ 399256 h 406400"/>
              <a:gd name="connsiteX5" fmla="*/ 2381 w 1549400"/>
              <a:gd name="connsiteY5" fmla="*/ 406400 h 406400"/>
              <a:gd name="connsiteX6" fmla="*/ 0 w 1549400"/>
              <a:gd name="connsiteY6"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400" h="406400">
                <a:moveTo>
                  <a:pt x="0" y="0"/>
                </a:moveTo>
                <a:lnTo>
                  <a:pt x="1413669" y="0"/>
                </a:lnTo>
                <a:cubicBezTo>
                  <a:pt x="1413404" y="63500"/>
                  <a:pt x="1413140" y="127000"/>
                  <a:pt x="1412875" y="190500"/>
                </a:cubicBezTo>
                <a:lnTo>
                  <a:pt x="1547018" y="192087"/>
                </a:lnTo>
                <a:lnTo>
                  <a:pt x="1549400" y="399256"/>
                </a:lnTo>
                <a:lnTo>
                  <a:pt x="2381" y="406400"/>
                </a:lnTo>
                <a:cubicBezTo>
                  <a:pt x="793" y="271992"/>
                  <a:pt x="1588" y="134408"/>
                  <a:pt x="0" y="0"/>
                </a:cubicBezTo>
                <a:close/>
              </a:path>
            </a:pathLst>
          </a:cu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43250" y="2066925"/>
            <a:ext cx="752475"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38487" y="2605088"/>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38487" y="3162301"/>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38487" y="3714752"/>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38487" y="4271964"/>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38487" y="4838702"/>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38487" y="5391152"/>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138486" y="5948364"/>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76675" y="2066925"/>
            <a:ext cx="752475"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871912" y="2605088"/>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71912" y="3162301"/>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871912" y="3714752"/>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871912" y="4271964"/>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71912" y="4838702"/>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71912" y="5391152"/>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871911" y="5948364"/>
            <a:ext cx="752475"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591050" y="2066925"/>
            <a:ext cx="667512"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586287" y="2605088"/>
            <a:ext cx="66751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586287" y="3162301"/>
            <a:ext cx="66751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86287" y="3714752"/>
            <a:ext cx="66751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586287" y="4271964"/>
            <a:ext cx="66751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586287" y="4838702"/>
            <a:ext cx="66751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86287" y="5391152"/>
            <a:ext cx="66751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586286" y="5948364"/>
            <a:ext cx="66751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238750" y="2066925"/>
            <a:ext cx="850392"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233987" y="2605088"/>
            <a:ext cx="85039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233987" y="3162301"/>
            <a:ext cx="85039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233987" y="3714752"/>
            <a:ext cx="85039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233987" y="4271964"/>
            <a:ext cx="85039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233987" y="4838702"/>
            <a:ext cx="85039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233987" y="5391152"/>
            <a:ext cx="85039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233986" y="5948364"/>
            <a:ext cx="85039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048375" y="2066925"/>
            <a:ext cx="758952"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043612" y="2605088"/>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043612" y="3162301"/>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043612" y="3714752"/>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43612" y="4271964"/>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043612" y="4838702"/>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043612" y="5391152"/>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043611" y="5948364"/>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791325" y="2066925"/>
            <a:ext cx="758952"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786562" y="2605088"/>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786562" y="3162301"/>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786562" y="3714752"/>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786562" y="4271964"/>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786562" y="4838702"/>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786562" y="5391152"/>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786561" y="5948364"/>
            <a:ext cx="758952" cy="214312"/>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500"/>
                            </p:stCondLst>
                            <p:childTnLst>
                              <p:par>
                                <p:cTn id="21" presetID="22" presetClass="entr" presetSubtype="8" fill="hold" grpId="0"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1000"/>
                                        <p:tgtEl>
                                          <p:spTgt spid="12"/>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000"/>
                                        <p:tgtEl>
                                          <p:spTgt spid="15"/>
                                        </p:tgtEl>
                                      </p:cBhvr>
                                    </p:animEffect>
                                  </p:childTnLst>
                                </p:cTn>
                              </p:par>
                              <p:par>
                                <p:cTn id="39" presetID="22" presetClass="entr" presetSubtype="8" fill="hold" grpId="0" nodeType="withEffect">
                                  <p:stCondLst>
                                    <p:cond delay="50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8"/>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0"/>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2"/>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3"/>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4"/>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9"/>
                                        </p:tgtEl>
                                        <p:attrNameLst>
                                          <p:attrName>style.visibility</p:attrName>
                                        </p:attrNameLst>
                                      </p:cBhvr>
                                      <p:to>
                                        <p:strVal val="hidden"/>
                                      </p:to>
                                    </p:set>
                                  </p:childTnLst>
                                </p:cTn>
                              </p:par>
                            </p:childTnLst>
                          </p:cTn>
                        </p:par>
                        <p:par>
                          <p:cTn id="60" fill="hold">
                            <p:stCondLst>
                              <p:cond delay="0"/>
                            </p:stCondLst>
                            <p:childTnLst>
                              <p:par>
                                <p:cTn id="61" presetID="22" presetClass="entr" presetSubtype="8" fill="hold" grpId="0" nodeType="afterEffect">
                                  <p:stCondLst>
                                    <p:cond delay="50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1000"/>
                                        <p:tgtEl>
                                          <p:spTgt spid="17"/>
                                        </p:tgtEl>
                                      </p:cBhvr>
                                    </p:animEffect>
                                  </p:childTnLst>
                                </p:cTn>
                              </p:par>
                            </p:childTnLst>
                          </p:cTn>
                        </p:par>
                        <p:par>
                          <p:cTn id="64" fill="hold">
                            <p:stCondLst>
                              <p:cond delay="1500"/>
                            </p:stCondLst>
                            <p:childTnLst>
                              <p:par>
                                <p:cTn id="65" presetID="22" presetClass="entr" presetSubtype="8" fill="hold" grpId="0" nodeType="afterEffect">
                                  <p:stCondLst>
                                    <p:cond delay="50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1000"/>
                                        <p:tgtEl>
                                          <p:spTgt spid="24"/>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1000"/>
                                        <p:tgtEl>
                                          <p:spTgt spid="23"/>
                                        </p:tgtEl>
                                      </p:cBhvr>
                                    </p:animEffect>
                                  </p:childTnLst>
                                </p:cTn>
                              </p:par>
                              <p:par>
                                <p:cTn id="71" presetID="22" presetClass="entr" presetSubtype="8" fill="hold" grpId="0" nodeType="withEffect">
                                  <p:stCondLst>
                                    <p:cond delay="50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1000"/>
                                        <p:tgtEl>
                                          <p:spTgt spid="22"/>
                                        </p:tgtEl>
                                      </p:cBhvr>
                                    </p:animEffect>
                                  </p:childTnLst>
                                </p:cTn>
                              </p:par>
                              <p:par>
                                <p:cTn id="74" presetID="22" presetClass="entr" presetSubtype="8" fill="hold" grpId="0" nodeType="withEffect">
                                  <p:stCondLst>
                                    <p:cond delay="50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1000"/>
                                        <p:tgtEl>
                                          <p:spTgt spid="21"/>
                                        </p:tgtEl>
                                      </p:cBhvr>
                                    </p:animEffect>
                                  </p:childTnLst>
                                </p:cTn>
                              </p:par>
                              <p:par>
                                <p:cTn id="77" presetID="22" presetClass="entr" presetSubtype="8" fill="hold" grpId="0" nodeType="withEffect">
                                  <p:stCondLst>
                                    <p:cond delay="50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1000"/>
                                        <p:tgtEl>
                                          <p:spTgt spid="20"/>
                                        </p:tgtEl>
                                      </p:cBhvr>
                                    </p:animEffect>
                                  </p:childTnLst>
                                </p:cTn>
                              </p:par>
                              <p:par>
                                <p:cTn id="80" presetID="22" presetClass="entr" presetSubtype="8" fill="hold" grpId="0" nodeType="withEffect">
                                  <p:stCondLst>
                                    <p:cond delay="50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1000"/>
                                        <p:tgtEl>
                                          <p:spTgt spid="19"/>
                                        </p:tgtEl>
                                      </p:cBhvr>
                                    </p:animEffect>
                                  </p:childTnLst>
                                </p:cTn>
                              </p:par>
                              <p:par>
                                <p:cTn id="83" presetID="22" presetClass="entr" presetSubtype="8" fill="hold" grpId="0" nodeType="withEffect">
                                  <p:stCondLst>
                                    <p:cond delay="50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10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17"/>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21"/>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22"/>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23"/>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24"/>
                                        </p:tgtEl>
                                        <p:attrNameLst>
                                          <p:attrName>style.visibility</p:attrName>
                                        </p:attrNameLst>
                                      </p:cBhvr>
                                      <p:to>
                                        <p:strVal val="hidden"/>
                                      </p:to>
                                    </p:set>
                                  </p:childTnLst>
                                </p:cTn>
                              </p:par>
                            </p:childTnLst>
                          </p:cTn>
                        </p:par>
                        <p:par>
                          <p:cTn id="104" fill="hold">
                            <p:stCondLst>
                              <p:cond delay="0"/>
                            </p:stCondLst>
                            <p:childTnLst>
                              <p:par>
                                <p:cTn id="105" presetID="22" presetClass="entr" presetSubtype="8" fill="hold" grpId="0"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ipe(left)">
                                      <p:cBhvr>
                                        <p:cTn id="107" dur="1000"/>
                                        <p:tgtEl>
                                          <p:spTgt spid="25"/>
                                        </p:tgtEl>
                                      </p:cBhvr>
                                    </p:animEffect>
                                  </p:childTnLst>
                                </p:cTn>
                              </p:par>
                            </p:childTnLst>
                          </p:cTn>
                        </p:par>
                        <p:par>
                          <p:cTn id="108" fill="hold">
                            <p:stCondLst>
                              <p:cond delay="1000"/>
                            </p:stCondLst>
                            <p:childTnLst>
                              <p:par>
                                <p:cTn id="109" presetID="22" presetClass="entr" presetSubtype="8" fill="hold" grpId="0" nodeType="afterEffect">
                                  <p:stCondLst>
                                    <p:cond delay="500"/>
                                  </p:stCondLst>
                                  <p:childTnLst>
                                    <p:set>
                                      <p:cBhvr>
                                        <p:cTn id="110" dur="1" fill="hold">
                                          <p:stCondLst>
                                            <p:cond delay="0"/>
                                          </p:stCondLst>
                                        </p:cTn>
                                        <p:tgtEl>
                                          <p:spTgt spid="32"/>
                                        </p:tgtEl>
                                        <p:attrNameLst>
                                          <p:attrName>style.visibility</p:attrName>
                                        </p:attrNameLst>
                                      </p:cBhvr>
                                      <p:to>
                                        <p:strVal val="visible"/>
                                      </p:to>
                                    </p:set>
                                    <p:animEffect transition="in" filter="wipe(left)">
                                      <p:cBhvr>
                                        <p:cTn id="111" dur="1000"/>
                                        <p:tgtEl>
                                          <p:spTgt spid="32"/>
                                        </p:tgtEl>
                                      </p:cBhvr>
                                    </p:animEffect>
                                  </p:childTnLst>
                                </p:cTn>
                              </p:par>
                              <p:par>
                                <p:cTn id="112" presetID="22" presetClass="entr" presetSubtype="8" fill="hold" grpId="0" nodeType="withEffect">
                                  <p:stCondLst>
                                    <p:cond delay="500"/>
                                  </p:stCondLst>
                                  <p:childTnLst>
                                    <p:set>
                                      <p:cBhvr>
                                        <p:cTn id="113" dur="1" fill="hold">
                                          <p:stCondLst>
                                            <p:cond delay="0"/>
                                          </p:stCondLst>
                                        </p:cTn>
                                        <p:tgtEl>
                                          <p:spTgt spid="31"/>
                                        </p:tgtEl>
                                        <p:attrNameLst>
                                          <p:attrName>style.visibility</p:attrName>
                                        </p:attrNameLst>
                                      </p:cBhvr>
                                      <p:to>
                                        <p:strVal val="visible"/>
                                      </p:to>
                                    </p:set>
                                    <p:animEffect transition="in" filter="wipe(left)">
                                      <p:cBhvr>
                                        <p:cTn id="114" dur="1000"/>
                                        <p:tgtEl>
                                          <p:spTgt spid="31"/>
                                        </p:tgtEl>
                                      </p:cBhvr>
                                    </p:animEffect>
                                  </p:childTnLst>
                                </p:cTn>
                              </p:par>
                              <p:par>
                                <p:cTn id="115" presetID="22" presetClass="entr" presetSubtype="8" fill="hold" grpId="0" nodeType="withEffect">
                                  <p:stCondLst>
                                    <p:cond delay="500"/>
                                  </p:stCondLst>
                                  <p:childTnLst>
                                    <p:set>
                                      <p:cBhvr>
                                        <p:cTn id="116" dur="1" fill="hold">
                                          <p:stCondLst>
                                            <p:cond delay="0"/>
                                          </p:stCondLst>
                                        </p:cTn>
                                        <p:tgtEl>
                                          <p:spTgt spid="30"/>
                                        </p:tgtEl>
                                        <p:attrNameLst>
                                          <p:attrName>style.visibility</p:attrName>
                                        </p:attrNameLst>
                                      </p:cBhvr>
                                      <p:to>
                                        <p:strVal val="visible"/>
                                      </p:to>
                                    </p:set>
                                    <p:animEffect transition="in" filter="wipe(left)">
                                      <p:cBhvr>
                                        <p:cTn id="117" dur="1000"/>
                                        <p:tgtEl>
                                          <p:spTgt spid="30"/>
                                        </p:tgtEl>
                                      </p:cBhvr>
                                    </p:animEffect>
                                  </p:childTnLst>
                                </p:cTn>
                              </p:par>
                              <p:par>
                                <p:cTn id="118" presetID="22" presetClass="entr" presetSubtype="8" fill="hold" grpId="0" nodeType="withEffect">
                                  <p:stCondLst>
                                    <p:cond delay="500"/>
                                  </p:stCondLst>
                                  <p:childTnLst>
                                    <p:set>
                                      <p:cBhvr>
                                        <p:cTn id="119" dur="1" fill="hold">
                                          <p:stCondLst>
                                            <p:cond delay="0"/>
                                          </p:stCondLst>
                                        </p:cTn>
                                        <p:tgtEl>
                                          <p:spTgt spid="29"/>
                                        </p:tgtEl>
                                        <p:attrNameLst>
                                          <p:attrName>style.visibility</p:attrName>
                                        </p:attrNameLst>
                                      </p:cBhvr>
                                      <p:to>
                                        <p:strVal val="visible"/>
                                      </p:to>
                                    </p:set>
                                    <p:animEffect transition="in" filter="wipe(left)">
                                      <p:cBhvr>
                                        <p:cTn id="120" dur="1000"/>
                                        <p:tgtEl>
                                          <p:spTgt spid="29"/>
                                        </p:tgtEl>
                                      </p:cBhvr>
                                    </p:animEffect>
                                  </p:childTnLst>
                                </p:cTn>
                              </p:par>
                              <p:par>
                                <p:cTn id="121" presetID="22" presetClass="entr" presetSubtype="8" fill="hold" grpId="0" nodeType="withEffect">
                                  <p:stCondLst>
                                    <p:cond delay="500"/>
                                  </p:stCondLst>
                                  <p:childTnLst>
                                    <p:set>
                                      <p:cBhvr>
                                        <p:cTn id="122" dur="1" fill="hold">
                                          <p:stCondLst>
                                            <p:cond delay="0"/>
                                          </p:stCondLst>
                                        </p:cTn>
                                        <p:tgtEl>
                                          <p:spTgt spid="28"/>
                                        </p:tgtEl>
                                        <p:attrNameLst>
                                          <p:attrName>style.visibility</p:attrName>
                                        </p:attrNameLst>
                                      </p:cBhvr>
                                      <p:to>
                                        <p:strVal val="visible"/>
                                      </p:to>
                                    </p:set>
                                    <p:animEffect transition="in" filter="wipe(left)">
                                      <p:cBhvr>
                                        <p:cTn id="123" dur="1000"/>
                                        <p:tgtEl>
                                          <p:spTgt spid="28"/>
                                        </p:tgtEl>
                                      </p:cBhvr>
                                    </p:animEffect>
                                  </p:childTnLst>
                                </p:cTn>
                              </p:par>
                              <p:par>
                                <p:cTn id="124" presetID="22" presetClass="entr" presetSubtype="8" fill="hold" grpId="0" nodeType="withEffect">
                                  <p:stCondLst>
                                    <p:cond delay="500"/>
                                  </p:stCondLst>
                                  <p:childTnLst>
                                    <p:set>
                                      <p:cBhvr>
                                        <p:cTn id="125" dur="1" fill="hold">
                                          <p:stCondLst>
                                            <p:cond delay="0"/>
                                          </p:stCondLst>
                                        </p:cTn>
                                        <p:tgtEl>
                                          <p:spTgt spid="27"/>
                                        </p:tgtEl>
                                        <p:attrNameLst>
                                          <p:attrName>style.visibility</p:attrName>
                                        </p:attrNameLst>
                                      </p:cBhvr>
                                      <p:to>
                                        <p:strVal val="visible"/>
                                      </p:to>
                                    </p:set>
                                    <p:animEffect transition="in" filter="wipe(left)">
                                      <p:cBhvr>
                                        <p:cTn id="126" dur="1000"/>
                                        <p:tgtEl>
                                          <p:spTgt spid="27"/>
                                        </p:tgtEl>
                                      </p:cBhvr>
                                    </p:animEffect>
                                  </p:childTnLst>
                                </p:cTn>
                              </p:par>
                              <p:par>
                                <p:cTn id="127" presetID="22" presetClass="entr" presetSubtype="8" fill="hold" grpId="0" nodeType="withEffect">
                                  <p:stCondLst>
                                    <p:cond delay="500"/>
                                  </p:stCondLst>
                                  <p:childTnLst>
                                    <p:set>
                                      <p:cBhvr>
                                        <p:cTn id="128" dur="1" fill="hold">
                                          <p:stCondLst>
                                            <p:cond delay="0"/>
                                          </p:stCondLst>
                                        </p:cTn>
                                        <p:tgtEl>
                                          <p:spTgt spid="26"/>
                                        </p:tgtEl>
                                        <p:attrNameLst>
                                          <p:attrName>style.visibility</p:attrName>
                                        </p:attrNameLst>
                                      </p:cBhvr>
                                      <p:to>
                                        <p:strVal val="visible"/>
                                      </p:to>
                                    </p:set>
                                    <p:animEffect transition="in" filter="wipe(left)">
                                      <p:cBhvr>
                                        <p:cTn id="129" dur="1000"/>
                                        <p:tgtEl>
                                          <p:spTgt spid="26"/>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25"/>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26"/>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27"/>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28"/>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29"/>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30"/>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31"/>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32"/>
                                        </p:tgtEl>
                                        <p:attrNameLst>
                                          <p:attrName>style.visibility</p:attrName>
                                        </p:attrNameLst>
                                      </p:cBhvr>
                                      <p:to>
                                        <p:strVal val="hidden"/>
                                      </p:to>
                                    </p:set>
                                  </p:childTnLst>
                                </p:cTn>
                              </p:par>
                            </p:childTnLst>
                          </p:cTn>
                        </p:par>
                        <p:par>
                          <p:cTn id="148" fill="hold">
                            <p:stCondLst>
                              <p:cond delay="0"/>
                            </p:stCondLst>
                            <p:childTnLst>
                              <p:par>
                                <p:cTn id="149" presetID="22" presetClass="entr" presetSubtype="8" fill="hold" grpId="0" nodeType="after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wipe(left)">
                                      <p:cBhvr>
                                        <p:cTn id="151" dur="1000"/>
                                        <p:tgtEl>
                                          <p:spTgt spid="33"/>
                                        </p:tgtEl>
                                      </p:cBhvr>
                                    </p:animEffect>
                                  </p:childTnLst>
                                </p:cTn>
                              </p:par>
                            </p:childTnLst>
                          </p:cTn>
                        </p:par>
                        <p:par>
                          <p:cTn id="152" fill="hold">
                            <p:stCondLst>
                              <p:cond delay="1000"/>
                            </p:stCondLst>
                            <p:childTnLst>
                              <p:par>
                                <p:cTn id="153" presetID="22" presetClass="entr" presetSubtype="8" fill="hold" grpId="0" nodeType="afterEffect">
                                  <p:stCondLst>
                                    <p:cond delay="500"/>
                                  </p:stCondLst>
                                  <p:childTnLst>
                                    <p:set>
                                      <p:cBhvr>
                                        <p:cTn id="154" dur="1" fill="hold">
                                          <p:stCondLst>
                                            <p:cond delay="0"/>
                                          </p:stCondLst>
                                        </p:cTn>
                                        <p:tgtEl>
                                          <p:spTgt spid="40"/>
                                        </p:tgtEl>
                                        <p:attrNameLst>
                                          <p:attrName>style.visibility</p:attrName>
                                        </p:attrNameLst>
                                      </p:cBhvr>
                                      <p:to>
                                        <p:strVal val="visible"/>
                                      </p:to>
                                    </p:set>
                                    <p:animEffect transition="in" filter="wipe(left)">
                                      <p:cBhvr>
                                        <p:cTn id="155" dur="1000"/>
                                        <p:tgtEl>
                                          <p:spTgt spid="40"/>
                                        </p:tgtEl>
                                      </p:cBhvr>
                                    </p:animEffect>
                                  </p:childTnLst>
                                </p:cTn>
                              </p:par>
                              <p:par>
                                <p:cTn id="156" presetID="22" presetClass="entr" presetSubtype="8" fill="hold" grpId="0" nodeType="withEffect">
                                  <p:stCondLst>
                                    <p:cond delay="500"/>
                                  </p:stCondLst>
                                  <p:childTnLst>
                                    <p:set>
                                      <p:cBhvr>
                                        <p:cTn id="157" dur="1" fill="hold">
                                          <p:stCondLst>
                                            <p:cond delay="0"/>
                                          </p:stCondLst>
                                        </p:cTn>
                                        <p:tgtEl>
                                          <p:spTgt spid="39"/>
                                        </p:tgtEl>
                                        <p:attrNameLst>
                                          <p:attrName>style.visibility</p:attrName>
                                        </p:attrNameLst>
                                      </p:cBhvr>
                                      <p:to>
                                        <p:strVal val="visible"/>
                                      </p:to>
                                    </p:set>
                                    <p:animEffect transition="in" filter="wipe(left)">
                                      <p:cBhvr>
                                        <p:cTn id="158" dur="1000"/>
                                        <p:tgtEl>
                                          <p:spTgt spid="39"/>
                                        </p:tgtEl>
                                      </p:cBhvr>
                                    </p:animEffect>
                                  </p:childTnLst>
                                </p:cTn>
                              </p:par>
                              <p:par>
                                <p:cTn id="159" presetID="22" presetClass="entr" presetSubtype="8" fill="hold" grpId="0" nodeType="withEffect">
                                  <p:stCondLst>
                                    <p:cond delay="500"/>
                                  </p:stCondLst>
                                  <p:childTnLst>
                                    <p:set>
                                      <p:cBhvr>
                                        <p:cTn id="160" dur="1" fill="hold">
                                          <p:stCondLst>
                                            <p:cond delay="0"/>
                                          </p:stCondLst>
                                        </p:cTn>
                                        <p:tgtEl>
                                          <p:spTgt spid="38"/>
                                        </p:tgtEl>
                                        <p:attrNameLst>
                                          <p:attrName>style.visibility</p:attrName>
                                        </p:attrNameLst>
                                      </p:cBhvr>
                                      <p:to>
                                        <p:strVal val="visible"/>
                                      </p:to>
                                    </p:set>
                                    <p:animEffect transition="in" filter="wipe(left)">
                                      <p:cBhvr>
                                        <p:cTn id="161" dur="1000"/>
                                        <p:tgtEl>
                                          <p:spTgt spid="38"/>
                                        </p:tgtEl>
                                      </p:cBhvr>
                                    </p:animEffect>
                                  </p:childTnLst>
                                </p:cTn>
                              </p:par>
                              <p:par>
                                <p:cTn id="162" presetID="22" presetClass="entr" presetSubtype="8" fill="hold" grpId="0" nodeType="withEffect">
                                  <p:stCondLst>
                                    <p:cond delay="500"/>
                                  </p:stCondLst>
                                  <p:childTnLst>
                                    <p:set>
                                      <p:cBhvr>
                                        <p:cTn id="163" dur="1" fill="hold">
                                          <p:stCondLst>
                                            <p:cond delay="0"/>
                                          </p:stCondLst>
                                        </p:cTn>
                                        <p:tgtEl>
                                          <p:spTgt spid="37"/>
                                        </p:tgtEl>
                                        <p:attrNameLst>
                                          <p:attrName>style.visibility</p:attrName>
                                        </p:attrNameLst>
                                      </p:cBhvr>
                                      <p:to>
                                        <p:strVal val="visible"/>
                                      </p:to>
                                    </p:set>
                                    <p:animEffect transition="in" filter="wipe(left)">
                                      <p:cBhvr>
                                        <p:cTn id="164" dur="1000"/>
                                        <p:tgtEl>
                                          <p:spTgt spid="37"/>
                                        </p:tgtEl>
                                      </p:cBhvr>
                                    </p:animEffect>
                                  </p:childTnLst>
                                </p:cTn>
                              </p:par>
                              <p:par>
                                <p:cTn id="165" presetID="22" presetClass="entr" presetSubtype="8" fill="hold" grpId="0" nodeType="withEffect">
                                  <p:stCondLst>
                                    <p:cond delay="500"/>
                                  </p:stCondLst>
                                  <p:childTnLst>
                                    <p:set>
                                      <p:cBhvr>
                                        <p:cTn id="166" dur="1" fill="hold">
                                          <p:stCondLst>
                                            <p:cond delay="0"/>
                                          </p:stCondLst>
                                        </p:cTn>
                                        <p:tgtEl>
                                          <p:spTgt spid="36"/>
                                        </p:tgtEl>
                                        <p:attrNameLst>
                                          <p:attrName>style.visibility</p:attrName>
                                        </p:attrNameLst>
                                      </p:cBhvr>
                                      <p:to>
                                        <p:strVal val="visible"/>
                                      </p:to>
                                    </p:set>
                                    <p:animEffect transition="in" filter="wipe(left)">
                                      <p:cBhvr>
                                        <p:cTn id="167" dur="1000"/>
                                        <p:tgtEl>
                                          <p:spTgt spid="36"/>
                                        </p:tgtEl>
                                      </p:cBhvr>
                                    </p:animEffect>
                                  </p:childTnLst>
                                </p:cTn>
                              </p:par>
                              <p:par>
                                <p:cTn id="168" presetID="22" presetClass="entr" presetSubtype="8" fill="hold" grpId="0" nodeType="withEffect">
                                  <p:stCondLst>
                                    <p:cond delay="500"/>
                                  </p:stCondLst>
                                  <p:childTnLst>
                                    <p:set>
                                      <p:cBhvr>
                                        <p:cTn id="169" dur="1" fill="hold">
                                          <p:stCondLst>
                                            <p:cond delay="0"/>
                                          </p:stCondLst>
                                        </p:cTn>
                                        <p:tgtEl>
                                          <p:spTgt spid="35"/>
                                        </p:tgtEl>
                                        <p:attrNameLst>
                                          <p:attrName>style.visibility</p:attrName>
                                        </p:attrNameLst>
                                      </p:cBhvr>
                                      <p:to>
                                        <p:strVal val="visible"/>
                                      </p:to>
                                    </p:set>
                                    <p:animEffect transition="in" filter="wipe(left)">
                                      <p:cBhvr>
                                        <p:cTn id="170" dur="1000"/>
                                        <p:tgtEl>
                                          <p:spTgt spid="35"/>
                                        </p:tgtEl>
                                      </p:cBhvr>
                                    </p:animEffect>
                                  </p:childTnLst>
                                </p:cTn>
                              </p:par>
                              <p:par>
                                <p:cTn id="171" presetID="22" presetClass="entr" presetSubtype="8" fill="hold" grpId="0" nodeType="withEffect">
                                  <p:stCondLst>
                                    <p:cond delay="500"/>
                                  </p:stCondLst>
                                  <p:childTnLst>
                                    <p:set>
                                      <p:cBhvr>
                                        <p:cTn id="172" dur="1" fill="hold">
                                          <p:stCondLst>
                                            <p:cond delay="0"/>
                                          </p:stCondLst>
                                        </p:cTn>
                                        <p:tgtEl>
                                          <p:spTgt spid="34"/>
                                        </p:tgtEl>
                                        <p:attrNameLst>
                                          <p:attrName>style.visibility</p:attrName>
                                        </p:attrNameLst>
                                      </p:cBhvr>
                                      <p:to>
                                        <p:strVal val="visible"/>
                                      </p:to>
                                    </p:set>
                                    <p:animEffect transition="in" filter="wipe(left)">
                                      <p:cBhvr>
                                        <p:cTn id="173" dur="1000"/>
                                        <p:tgtEl>
                                          <p:spTgt spid="34"/>
                                        </p:tgtEl>
                                      </p:cBhvr>
                                    </p:animEffect>
                                  </p:childTnLst>
                                </p:cTn>
                              </p:par>
                            </p:childTnLst>
                          </p:cTn>
                        </p:par>
                      </p:childTnLst>
                    </p:cTn>
                  </p:par>
                  <p:par>
                    <p:cTn id="174" fill="hold">
                      <p:stCondLst>
                        <p:cond delay="indefinite"/>
                      </p:stCondLst>
                      <p:childTnLst>
                        <p:par>
                          <p:cTn id="175" fill="hold">
                            <p:stCondLst>
                              <p:cond delay="0"/>
                            </p:stCondLst>
                            <p:childTnLst>
                              <p:par>
                                <p:cTn id="176" presetID="1" presetClass="exit" presetSubtype="0" fill="hold" grpId="1" nodeType="clickEffect">
                                  <p:stCondLst>
                                    <p:cond delay="0"/>
                                  </p:stCondLst>
                                  <p:childTnLst>
                                    <p:set>
                                      <p:cBhvr>
                                        <p:cTn id="177" dur="1" fill="hold">
                                          <p:stCondLst>
                                            <p:cond delay="0"/>
                                          </p:stCondLst>
                                        </p:cTn>
                                        <p:tgtEl>
                                          <p:spTgt spid="33"/>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34"/>
                                        </p:tgtEl>
                                        <p:attrNameLst>
                                          <p:attrName>style.visibility</p:attrName>
                                        </p:attrNameLst>
                                      </p:cBhvr>
                                      <p:to>
                                        <p:strVal val="hidden"/>
                                      </p:to>
                                    </p:set>
                                  </p:childTnLst>
                                </p:cTn>
                              </p:par>
                              <p:par>
                                <p:cTn id="180" presetID="1" presetClass="exit" presetSubtype="0" fill="hold" grpId="1" nodeType="withEffect">
                                  <p:stCondLst>
                                    <p:cond delay="0"/>
                                  </p:stCondLst>
                                  <p:childTnLst>
                                    <p:set>
                                      <p:cBhvr>
                                        <p:cTn id="181" dur="1" fill="hold">
                                          <p:stCondLst>
                                            <p:cond delay="0"/>
                                          </p:stCondLst>
                                        </p:cTn>
                                        <p:tgtEl>
                                          <p:spTgt spid="35"/>
                                        </p:tgtEl>
                                        <p:attrNameLst>
                                          <p:attrName>style.visibility</p:attrName>
                                        </p:attrNameLst>
                                      </p:cBhvr>
                                      <p:to>
                                        <p:strVal val="hidden"/>
                                      </p:to>
                                    </p:set>
                                  </p:childTnLst>
                                </p:cTn>
                              </p:par>
                              <p:par>
                                <p:cTn id="182" presetID="1" presetClass="exit" presetSubtype="0" fill="hold" grpId="1" nodeType="withEffect">
                                  <p:stCondLst>
                                    <p:cond delay="0"/>
                                  </p:stCondLst>
                                  <p:childTnLst>
                                    <p:set>
                                      <p:cBhvr>
                                        <p:cTn id="183" dur="1" fill="hold">
                                          <p:stCondLst>
                                            <p:cond delay="0"/>
                                          </p:stCondLst>
                                        </p:cTn>
                                        <p:tgtEl>
                                          <p:spTgt spid="36"/>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37"/>
                                        </p:tgtEl>
                                        <p:attrNameLst>
                                          <p:attrName>style.visibility</p:attrName>
                                        </p:attrNameLst>
                                      </p:cBhvr>
                                      <p:to>
                                        <p:strVal val="hidden"/>
                                      </p:to>
                                    </p:set>
                                  </p:childTnLst>
                                </p:cTn>
                              </p:par>
                              <p:par>
                                <p:cTn id="186" presetID="1" presetClass="exit" presetSubtype="0" fill="hold" grpId="1" nodeType="withEffect">
                                  <p:stCondLst>
                                    <p:cond delay="0"/>
                                  </p:stCondLst>
                                  <p:childTnLst>
                                    <p:set>
                                      <p:cBhvr>
                                        <p:cTn id="187" dur="1" fill="hold">
                                          <p:stCondLst>
                                            <p:cond delay="0"/>
                                          </p:stCondLst>
                                        </p:cTn>
                                        <p:tgtEl>
                                          <p:spTgt spid="38"/>
                                        </p:tgtEl>
                                        <p:attrNameLst>
                                          <p:attrName>style.visibility</p:attrName>
                                        </p:attrNameLst>
                                      </p:cBhvr>
                                      <p:to>
                                        <p:strVal val="hidden"/>
                                      </p:to>
                                    </p:set>
                                  </p:childTnLst>
                                </p:cTn>
                              </p:par>
                              <p:par>
                                <p:cTn id="188" presetID="1" presetClass="exit" presetSubtype="0" fill="hold" grpId="1" nodeType="withEffect">
                                  <p:stCondLst>
                                    <p:cond delay="0"/>
                                  </p:stCondLst>
                                  <p:childTnLst>
                                    <p:set>
                                      <p:cBhvr>
                                        <p:cTn id="189" dur="1" fill="hold">
                                          <p:stCondLst>
                                            <p:cond delay="0"/>
                                          </p:stCondLst>
                                        </p:cTn>
                                        <p:tgtEl>
                                          <p:spTgt spid="39"/>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40"/>
                                        </p:tgtEl>
                                        <p:attrNameLst>
                                          <p:attrName>style.visibility</p:attrName>
                                        </p:attrNameLst>
                                      </p:cBhvr>
                                      <p:to>
                                        <p:strVal val="hidden"/>
                                      </p:to>
                                    </p:set>
                                  </p:childTnLst>
                                </p:cTn>
                              </p:par>
                            </p:childTnLst>
                          </p:cTn>
                        </p:par>
                        <p:par>
                          <p:cTn id="192" fill="hold">
                            <p:stCondLst>
                              <p:cond delay="0"/>
                            </p:stCondLst>
                            <p:childTnLst>
                              <p:par>
                                <p:cTn id="193" presetID="22" presetClass="entr" presetSubtype="8" fill="hold" grpId="0" nodeType="afterEffect">
                                  <p:stCondLst>
                                    <p:cond delay="0"/>
                                  </p:stCondLst>
                                  <p:childTnLst>
                                    <p:set>
                                      <p:cBhvr>
                                        <p:cTn id="194" dur="1" fill="hold">
                                          <p:stCondLst>
                                            <p:cond delay="0"/>
                                          </p:stCondLst>
                                        </p:cTn>
                                        <p:tgtEl>
                                          <p:spTgt spid="41"/>
                                        </p:tgtEl>
                                        <p:attrNameLst>
                                          <p:attrName>style.visibility</p:attrName>
                                        </p:attrNameLst>
                                      </p:cBhvr>
                                      <p:to>
                                        <p:strVal val="visible"/>
                                      </p:to>
                                    </p:set>
                                    <p:animEffect transition="in" filter="wipe(left)">
                                      <p:cBhvr>
                                        <p:cTn id="195" dur="1000"/>
                                        <p:tgtEl>
                                          <p:spTgt spid="41"/>
                                        </p:tgtEl>
                                      </p:cBhvr>
                                    </p:animEffect>
                                  </p:childTnLst>
                                </p:cTn>
                              </p:par>
                            </p:childTnLst>
                          </p:cTn>
                        </p:par>
                        <p:par>
                          <p:cTn id="196" fill="hold">
                            <p:stCondLst>
                              <p:cond delay="1000"/>
                            </p:stCondLst>
                            <p:childTnLst>
                              <p:par>
                                <p:cTn id="197" presetID="22" presetClass="entr" presetSubtype="8" fill="hold" grpId="0" nodeType="afterEffect">
                                  <p:stCondLst>
                                    <p:cond delay="500"/>
                                  </p:stCondLst>
                                  <p:childTnLst>
                                    <p:set>
                                      <p:cBhvr>
                                        <p:cTn id="198" dur="1" fill="hold">
                                          <p:stCondLst>
                                            <p:cond delay="0"/>
                                          </p:stCondLst>
                                        </p:cTn>
                                        <p:tgtEl>
                                          <p:spTgt spid="48"/>
                                        </p:tgtEl>
                                        <p:attrNameLst>
                                          <p:attrName>style.visibility</p:attrName>
                                        </p:attrNameLst>
                                      </p:cBhvr>
                                      <p:to>
                                        <p:strVal val="visible"/>
                                      </p:to>
                                    </p:set>
                                    <p:animEffect transition="in" filter="wipe(left)">
                                      <p:cBhvr>
                                        <p:cTn id="199" dur="1000"/>
                                        <p:tgtEl>
                                          <p:spTgt spid="48"/>
                                        </p:tgtEl>
                                      </p:cBhvr>
                                    </p:animEffect>
                                  </p:childTnLst>
                                </p:cTn>
                              </p:par>
                              <p:par>
                                <p:cTn id="200" presetID="22" presetClass="entr" presetSubtype="8" fill="hold" grpId="0" nodeType="withEffect">
                                  <p:stCondLst>
                                    <p:cond delay="500"/>
                                  </p:stCondLst>
                                  <p:childTnLst>
                                    <p:set>
                                      <p:cBhvr>
                                        <p:cTn id="201" dur="1" fill="hold">
                                          <p:stCondLst>
                                            <p:cond delay="0"/>
                                          </p:stCondLst>
                                        </p:cTn>
                                        <p:tgtEl>
                                          <p:spTgt spid="47"/>
                                        </p:tgtEl>
                                        <p:attrNameLst>
                                          <p:attrName>style.visibility</p:attrName>
                                        </p:attrNameLst>
                                      </p:cBhvr>
                                      <p:to>
                                        <p:strVal val="visible"/>
                                      </p:to>
                                    </p:set>
                                    <p:animEffect transition="in" filter="wipe(left)">
                                      <p:cBhvr>
                                        <p:cTn id="202" dur="1000"/>
                                        <p:tgtEl>
                                          <p:spTgt spid="47"/>
                                        </p:tgtEl>
                                      </p:cBhvr>
                                    </p:animEffect>
                                  </p:childTnLst>
                                </p:cTn>
                              </p:par>
                              <p:par>
                                <p:cTn id="203" presetID="22" presetClass="entr" presetSubtype="8" fill="hold" grpId="0" nodeType="withEffect">
                                  <p:stCondLst>
                                    <p:cond delay="500"/>
                                  </p:stCondLst>
                                  <p:childTnLst>
                                    <p:set>
                                      <p:cBhvr>
                                        <p:cTn id="204" dur="1" fill="hold">
                                          <p:stCondLst>
                                            <p:cond delay="0"/>
                                          </p:stCondLst>
                                        </p:cTn>
                                        <p:tgtEl>
                                          <p:spTgt spid="46"/>
                                        </p:tgtEl>
                                        <p:attrNameLst>
                                          <p:attrName>style.visibility</p:attrName>
                                        </p:attrNameLst>
                                      </p:cBhvr>
                                      <p:to>
                                        <p:strVal val="visible"/>
                                      </p:to>
                                    </p:set>
                                    <p:animEffect transition="in" filter="wipe(left)">
                                      <p:cBhvr>
                                        <p:cTn id="205" dur="1000"/>
                                        <p:tgtEl>
                                          <p:spTgt spid="46"/>
                                        </p:tgtEl>
                                      </p:cBhvr>
                                    </p:animEffect>
                                  </p:childTnLst>
                                </p:cTn>
                              </p:par>
                              <p:par>
                                <p:cTn id="206" presetID="22" presetClass="entr" presetSubtype="8" fill="hold" grpId="0" nodeType="withEffect">
                                  <p:stCondLst>
                                    <p:cond delay="500"/>
                                  </p:stCondLst>
                                  <p:childTnLst>
                                    <p:set>
                                      <p:cBhvr>
                                        <p:cTn id="207" dur="1" fill="hold">
                                          <p:stCondLst>
                                            <p:cond delay="0"/>
                                          </p:stCondLst>
                                        </p:cTn>
                                        <p:tgtEl>
                                          <p:spTgt spid="45"/>
                                        </p:tgtEl>
                                        <p:attrNameLst>
                                          <p:attrName>style.visibility</p:attrName>
                                        </p:attrNameLst>
                                      </p:cBhvr>
                                      <p:to>
                                        <p:strVal val="visible"/>
                                      </p:to>
                                    </p:set>
                                    <p:animEffect transition="in" filter="wipe(left)">
                                      <p:cBhvr>
                                        <p:cTn id="208" dur="1000"/>
                                        <p:tgtEl>
                                          <p:spTgt spid="45"/>
                                        </p:tgtEl>
                                      </p:cBhvr>
                                    </p:animEffect>
                                  </p:childTnLst>
                                </p:cTn>
                              </p:par>
                              <p:par>
                                <p:cTn id="209" presetID="22" presetClass="entr" presetSubtype="8" fill="hold" grpId="0" nodeType="withEffect">
                                  <p:stCondLst>
                                    <p:cond delay="500"/>
                                  </p:stCondLst>
                                  <p:childTnLst>
                                    <p:set>
                                      <p:cBhvr>
                                        <p:cTn id="210" dur="1" fill="hold">
                                          <p:stCondLst>
                                            <p:cond delay="0"/>
                                          </p:stCondLst>
                                        </p:cTn>
                                        <p:tgtEl>
                                          <p:spTgt spid="44"/>
                                        </p:tgtEl>
                                        <p:attrNameLst>
                                          <p:attrName>style.visibility</p:attrName>
                                        </p:attrNameLst>
                                      </p:cBhvr>
                                      <p:to>
                                        <p:strVal val="visible"/>
                                      </p:to>
                                    </p:set>
                                    <p:animEffect transition="in" filter="wipe(left)">
                                      <p:cBhvr>
                                        <p:cTn id="211" dur="1000"/>
                                        <p:tgtEl>
                                          <p:spTgt spid="44"/>
                                        </p:tgtEl>
                                      </p:cBhvr>
                                    </p:animEffect>
                                  </p:childTnLst>
                                </p:cTn>
                              </p:par>
                              <p:par>
                                <p:cTn id="212" presetID="22" presetClass="entr" presetSubtype="8" fill="hold" grpId="0" nodeType="withEffect">
                                  <p:stCondLst>
                                    <p:cond delay="500"/>
                                  </p:stCondLst>
                                  <p:childTnLst>
                                    <p:set>
                                      <p:cBhvr>
                                        <p:cTn id="213" dur="1" fill="hold">
                                          <p:stCondLst>
                                            <p:cond delay="0"/>
                                          </p:stCondLst>
                                        </p:cTn>
                                        <p:tgtEl>
                                          <p:spTgt spid="43"/>
                                        </p:tgtEl>
                                        <p:attrNameLst>
                                          <p:attrName>style.visibility</p:attrName>
                                        </p:attrNameLst>
                                      </p:cBhvr>
                                      <p:to>
                                        <p:strVal val="visible"/>
                                      </p:to>
                                    </p:set>
                                    <p:animEffect transition="in" filter="wipe(left)">
                                      <p:cBhvr>
                                        <p:cTn id="214" dur="1000"/>
                                        <p:tgtEl>
                                          <p:spTgt spid="43"/>
                                        </p:tgtEl>
                                      </p:cBhvr>
                                    </p:animEffect>
                                  </p:childTnLst>
                                </p:cTn>
                              </p:par>
                              <p:par>
                                <p:cTn id="215" presetID="22" presetClass="entr" presetSubtype="8" fill="hold" grpId="0" nodeType="withEffect">
                                  <p:stCondLst>
                                    <p:cond delay="500"/>
                                  </p:stCondLst>
                                  <p:childTnLst>
                                    <p:set>
                                      <p:cBhvr>
                                        <p:cTn id="216" dur="1" fill="hold">
                                          <p:stCondLst>
                                            <p:cond delay="0"/>
                                          </p:stCondLst>
                                        </p:cTn>
                                        <p:tgtEl>
                                          <p:spTgt spid="42"/>
                                        </p:tgtEl>
                                        <p:attrNameLst>
                                          <p:attrName>style.visibility</p:attrName>
                                        </p:attrNameLst>
                                      </p:cBhvr>
                                      <p:to>
                                        <p:strVal val="visible"/>
                                      </p:to>
                                    </p:set>
                                    <p:animEffect transition="in" filter="wipe(left)">
                                      <p:cBhvr>
                                        <p:cTn id="217" dur="1000"/>
                                        <p:tgtEl>
                                          <p:spTgt spid="42"/>
                                        </p:tgtEl>
                                      </p:cBhvr>
                                    </p:animEffect>
                                  </p:childTnLst>
                                </p:cTn>
                              </p:par>
                            </p:childTnLst>
                          </p:cTn>
                        </p:par>
                      </p:childTnLst>
                    </p:cTn>
                  </p:par>
                  <p:par>
                    <p:cTn id="218" fill="hold">
                      <p:stCondLst>
                        <p:cond delay="indefinite"/>
                      </p:stCondLst>
                      <p:childTnLst>
                        <p:par>
                          <p:cTn id="219" fill="hold">
                            <p:stCondLst>
                              <p:cond delay="0"/>
                            </p:stCondLst>
                            <p:childTnLst>
                              <p:par>
                                <p:cTn id="220" presetID="1" presetClass="exit" presetSubtype="0" fill="hold" grpId="1" nodeType="clickEffect">
                                  <p:stCondLst>
                                    <p:cond delay="0"/>
                                  </p:stCondLst>
                                  <p:childTnLst>
                                    <p:set>
                                      <p:cBhvr>
                                        <p:cTn id="221" dur="1" fill="hold">
                                          <p:stCondLst>
                                            <p:cond delay="0"/>
                                          </p:stCondLst>
                                        </p:cTn>
                                        <p:tgtEl>
                                          <p:spTgt spid="41"/>
                                        </p:tgtEl>
                                        <p:attrNameLst>
                                          <p:attrName>style.visibility</p:attrName>
                                        </p:attrNameLst>
                                      </p:cBhvr>
                                      <p:to>
                                        <p:strVal val="hidden"/>
                                      </p:to>
                                    </p:set>
                                  </p:childTnLst>
                                </p:cTn>
                              </p:par>
                              <p:par>
                                <p:cTn id="222" presetID="1" presetClass="exit" presetSubtype="0" fill="hold" grpId="1" nodeType="withEffect">
                                  <p:stCondLst>
                                    <p:cond delay="0"/>
                                  </p:stCondLst>
                                  <p:childTnLst>
                                    <p:set>
                                      <p:cBhvr>
                                        <p:cTn id="223" dur="1" fill="hold">
                                          <p:stCondLst>
                                            <p:cond delay="0"/>
                                          </p:stCondLst>
                                        </p:cTn>
                                        <p:tgtEl>
                                          <p:spTgt spid="42"/>
                                        </p:tgtEl>
                                        <p:attrNameLst>
                                          <p:attrName>style.visibility</p:attrName>
                                        </p:attrNameLst>
                                      </p:cBhvr>
                                      <p:to>
                                        <p:strVal val="hidden"/>
                                      </p:to>
                                    </p:set>
                                  </p:childTnLst>
                                </p:cTn>
                              </p:par>
                              <p:par>
                                <p:cTn id="224" presetID="1" presetClass="exit" presetSubtype="0" fill="hold" grpId="1" nodeType="withEffect">
                                  <p:stCondLst>
                                    <p:cond delay="0"/>
                                  </p:stCondLst>
                                  <p:childTnLst>
                                    <p:set>
                                      <p:cBhvr>
                                        <p:cTn id="225" dur="1" fill="hold">
                                          <p:stCondLst>
                                            <p:cond delay="0"/>
                                          </p:stCondLst>
                                        </p:cTn>
                                        <p:tgtEl>
                                          <p:spTgt spid="43"/>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44"/>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45"/>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46"/>
                                        </p:tgtEl>
                                        <p:attrNameLst>
                                          <p:attrName>style.visibility</p:attrName>
                                        </p:attrNameLst>
                                      </p:cBhvr>
                                      <p:to>
                                        <p:strVal val="hidden"/>
                                      </p:to>
                                    </p:set>
                                  </p:childTnLst>
                                </p:cTn>
                              </p:par>
                              <p:par>
                                <p:cTn id="232" presetID="1" presetClass="exit" presetSubtype="0" fill="hold" grpId="1" nodeType="withEffect">
                                  <p:stCondLst>
                                    <p:cond delay="0"/>
                                  </p:stCondLst>
                                  <p:childTnLst>
                                    <p:set>
                                      <p:cBhvr>
                                        <p:cTn id="233" dur="1" fill="hold">
                                          <p:stCondLst>
                                            <p:cond delay="0"/>
                                          </p:stCondLst>
                                        </p:cTn>
                                        <p:tgtEl>
                                          <p:spTgt spid="47"/>
                                        </p:tgtEl>
                                        <p:attrNameLst>
                                          <p:attrName>style.visibility</p:attrName>
                                        </p:attrNameLst>
                                      </p:cBhvr>
                                      <p:to>
                                        <p:strVal val="hidden"/>
                                      </p:to>
                                    </p:set>
                                  </p:childTnLst>
                                </p:cTn>
                              </p:par>
                              <p:par>
                                <p:cTn id="234" presetID="1" presetClass="exit" presetSubtype="0" fill="hold" grpId="1" nodeType="withEffect">
                                  <p:stCondLst>
                                    <p:cond delay="0"/>
                                  </p:stCondLst>
                                  <p:childTnLst>
                                    <p:set>
                                      <p:cBhvr>
                                        <p:cTn id="235" dur="1" fill="hold">
                                          <p:stCondLst>
                                            <p:cond delay="0"/>
                                          </p:stCondLst>
                                        </p:cTn>
                                        <p:tgtEl>
                                          <p:spTgt spid="48"/>
                                        </p:tgtEl>
                                        <p:attrNameLst>
                                          <p:attrName>style.visibility</p:attrName>
                                        </p:attrNameLst>
                                      </p:cBhvr>
                                      <p:to>
                                        <p:strVal val="hidden"/>
                                      </p:to>
                                    </p:set>
                                  </p:childTnLst>
                                </p:cTn>
                              </p:par>
                            </p:childTnLst>
                          </p:cTn>
                        </p:par>
                        <p:par>
                          <p:cTn id="236" fill="hold">
                            <p:stCondLst>
                              <p:cond delay="0"/>
                            </p:stCondLst>
                            <p:childTnLst>
                              <p:par>
                                <p:cTn id="237" presetID="22" presetClass="entr" presetSubtype="8" fill="hold" grpId="0" nodeType="afterEffect">
                                  <p:stCondLst>
                                    <p:cond delay="0"/>
                                  </p:stCondLst>
                                  <p:childTnLst>
                                    <p:set>
                                      <p:cBhvr>
                                        <p:cTn id="238" dur="1" fill="hold">
                                          <p:stCondLst>
                                            <p:cond delay="0"/>
                                          </p:stCondLst>
                                        </p:cTn>
                                        <p:tgtEl>
                                          <p:spTgt spid="49"/>
                                        </p:tgtEl>
                                        <p:attrNameLst>
                                          <p:attrName>style.visibility</p:attrName>
                                        </p:attrNameLst>
                                      </p:cBhvr>
                                      <p:to>
                                        <p:strVal val="visible"/>
                                      </p:to>
                                    </p:set>
                                    <p:animEffect transition="in" filter="wipe(left)">
                                      <p:cBhvr>
                                        <p:cTn id="239" dur="1000"/>
                                        <p:tgtEl>
                                          <p:spTgt spid="49"/>
                                        </p:tgtEl>
                                      </p:cBhvr>
                                    </p:animEffect>
                                  </p:childTnLst>
                                </p:cTn>
                              </p:par>
                            </p:childTnLst>
                          </p:cTn>
                        </p:par>
                        <p:par>
                          <p:cTn id="240" fill="hold">
                            <p:stCondLst>
                              <p:cond delay="1000"/>
                            </p:stCondLst>
                            <p:childTnLst>
                              <p:par>
                                <p:cTn id="241" presetID="22" presetClass="entr" presetSubtype="8" fill="hold" grpId="0" nodeType="afterEffect">
                                  <p:stCondLst>
                                    <p:cond delay="500"/>
                                  </p:stCondLst>
                                  <p:childTnLst>
                                    <p:set>
                                      <p:cBhvr>
                                        <p:cTn id="242" dur="1" fill="hold">
                                          <p:stCondLst>
                                            <p:cond delay="0"/>
                                          </p:stCondLst>
                                        </p:cTn>
                                        <p:tgtEl>
                                          <p:spTgt spid="56"/>
                                        </p:tgtEl>
                                        <p:attrNameLst>
                                          <p:attrName>style.visibility</p:attrName>
                                        </p:attrNameLst>
                                      </p:cBhvr>
                                      <p:to>
                                        <p:strVal val="visible"/>
                                      </p:to>
                                    </p:set>
                                    <p:animEffect transition="in" filter="wipe(left)">
                                      <p:cBhvr>
                                        <p:cTn id="243" dur="1000"/>
                                        <p:tgtEl>
                                          <p:spTgt spid="56"/>
                                        </p:tgtEl>
                                      </p:cBhvr>
                                    </p:animEffect>
                                  </p:childTnLst>
                                </p:cTn>
                              </p:par>
                              <p:par>
                                <p:cTn id="244" presetID="22" presetClass="entr" presetSubtype="8" fill="hold" grpId="0" nodeType="withEffect">
                                  <p:stCondLst>
                                    <p:cond delay="500"/>
                                  </p:stCondLst>
                                  <p:childTnLst>
                                    <p:set>
                                      <p:cBhvr>
                                        <p:cTn id="245" dur="1" fill="hold">
                                          <p:stCondLst>
                                            <p:cond delay="0"/>
                                          </p:stCondLst>
                                        </p:cTn>
                                        <p:tgtEl>
                                          <p:spTgt spid="55"/>
                                        </p:tgtEl>
                                        <p:attrNameLst>
                                          <p:attrName>style.visibility</p:attrName>
                                        </p:attrNameLst>
                                      </p:cBhvr>
                                      <p:to>
                                        <p:strVal val="visible"/>
                                      </p:to>
                                    </p:set>
                                    <p:animEffect transition="in" filter="wipe(left)">
                                      <p:cBhvr>
                                        <p:cTn id="246" dur="1000"/>
                                        <p:tgtEl>
                                          <p:spTgt spid="55"/>
                                        </p:tgtEl>
                                      </p:cBhvr>
                                    </p:animEffect>
                                  </p:childTnLst>
                                </p:cTn>
                              </p:par>
                              <p:par>
                                <p:cTn id="247" presetID="22" presetClass="entr" presetSubtype="8" fill="hold" grpId="0" nodeType="withEffect">
                                  <p:stCondLst>
                                    <p:cond delay="500"/>
                                  </p:stCondLst>
                                  <p:childTnLst>
                                    <p:set>
                                      <p:cBhvr>
                                        <p:cTn id="248" dur="1" fill="hold">
                                          <p:stCondLst>
                                            <p:cond delay="0"/>
                                          </p:stCondLst>
                                        </p:cTn>
                                        <p:tgtEl>
                                          <p:spTgt spid="54"/>
                                        </p:tgtEl>
                                        <p:attrNameLst>
                                          <p:attrName>style.visibility</p:attrName>
                                        </p:attrNameLst>
                                      </p:cBhvr>
                                      <p:to>
                                        <p:strVal val="visible"/>
                                      </p:to>
                                    </p:set>
                                    <p:animEffect transition="in" filter="wipe(left)">
                                      <p:cBhvr>
                                        <p:cTn id="249" dur="1000"/>
                                        <p:tgtEl>
                                          <p:spTgt spid="54"/>
                                        </p:tgtEl>
                                      </p:cBhvr>
                                    </p:animEffect>
                                  </p:childTnLst>
                                </p:cTn>
                              </p:par>
                              <p:par>
                                <p:cTn id="250" presetID="22" presetClass="entr" presetSubtype="8" fill="hold" grpId="0" nodeType="withEffect">
                                  <p:stCondLst>
                                    <p:cond delay="500"/>
                                  </p:stCondLst>
                                  <p:childTnLst>
                                    <p:set>
                                      <p:cBhvr>
                                        <p:cTn id="251" dur="1" fill="hold">
                                          <p:stCondLst>
                                            <p:cond delay="0"/>
                                          </p:stCondLst>
                                        </p:cTn>
                                        <p:tgtEl>
                                          <p:spTgt spid="53"/>
                                        </p:tgtEl>
                                        <p:attrNameLst>
                                          <p:attrName>style.visibility</p:attrName>
                                        </p:attrNameLst>
                                      </p:cBhvr>
                                      <p:to>
                                        <p:strVal val="visible"/>
                                      </p:to>
                                    </p:set>
                                    <p:animEffect transition="in" filter="wipe(left)">
                                      <p:cBhvr>
                                        <p:cTn id="252" dur="1000"/>
                                        <p:tgtEl>
                                          <p:spTgt spid="53"/>
                                        </p:tgtEl>
                                      </p:cBhvr>
                                    </p:animEffect>
                                  </p:childTnLst>
                                </p:cTn>
                              </p:par>
                              <p:par>
                                <p:cTn id="253" presetID="22" presetClass="entr" presetSubtype="8" fill="hold" grpId="0" nodeType="withEffect">
                                  <p:stCondLst>
                                    <p:cond delay="500"/>
                                  </p:stCondLst>
                                  <p:childTnLst>
                                    <p:set>
                                      <p:cBhvr>
                                        <p:cTn id="254" dur="1" fill="hold">
                                          <p:stCondLst>
                                            <p:cond delay="0"/>
                                          </p:stCondLst>
                                        </p:cTn>
                                        <p:tgtEl>
                                          <p:spTgt spid="52"/>
                                        </p:tgtEl>
                                        <p:attrNameLst>
                                          <p:attrName>style.visibility</p:attrName>
                                        </p:attrNameLst>
                                      </p:cBhvr>
                                      <p:to>
                                        <p:strVal val="visible"/>
                                      </p:to>
                                    </p:set>
                                    <p:animEffect transition="in" filter="wipe(left)">
                                      <p:cBhvr>
                                        <p:cTn id="255" dur="1000"/>
                                        <p:tgtEl>
                                          <p:spTgt spid="52"/>
                                        </p:tgtEl>
                                      </p:cBhvr>
                                    </p:animEffect>
                                  </p:childTnLst>
                                </p:cTn>
                              </p:par>
                              <p:par>
                                <p:cTn id="256" presetID="22" presetClass="entr" presetSubtype="8" fill="hold" grpId="0" nodeType="withEffect">
                                  <p:stCondLst>
                                    <p:cond delay="500"/>
                                  </p:stCondLst>
                                  <p:childTnLst>
                                    <p:set>
                                      <p:cBhvr>
                                        <p:cTn id="257" dur="1" fill="hold">
                                          <p:stCondLst>
                                            <p:cond delay="0"/>
                                          </p:stCondLst>
                                        </p:cTn>
                                        <p:tgtEl>
                                          <p:spTgt spid="51"/>
                                        </p:tgtEl>
                                        <p:attrNameLst>
                                          <p:attrName>style.visibility</p:attrName>
                                        </p:attrNameLst>
                                      </p:cBhvr>
                                      <p:to>
                                        <p:strVal val="visible"/>
                                      </p:to>
                                    </p:set>
                                    <p:animEffect transition="in" filter="wipe(left)">
                                      <p:cBhvr>
                                        <p:cTn id="258" dur="1000"/>
                                        <p:tgtEl>
                                          <p:spTgt spid="51"/>
                                        </p:tgtEl>
                                      </p:cBhvr>
                                    </p:animEffect>
                                  </p:childTnLst>
                                </p:cTn>
                              </p:par>
                              <p:par>
                                <p:cTn id="259" presetID="22" presetClass="entr" presetSubtype="8" fill="hold" grpId="0" nodeType="withEffect">
                                  <p:stCondLst>
                                    <p:cond delay="500"/>
                                  </p:stCondLst>
                                  <p:childTnLst>
                                    <p:set>
                                      <p:cBhvr>
                                        <p:cTn id="260" dur="1" fill="hold">
                                          <p:stCondLst>
                                            <p:cond delay="0"/>
                                          </p:stCondLst>
                                        </p:cTn>
                                        <p:tgtEl>
                                          <p:spTgt spid="50"/>
                                        </p:tgtEl>
                                        <p:attrNameLst>
                                          <p:attrName>style.visibility</p:attrName>
                                        </p:attrNameLst>
                                      </p:cBhvr>
                                      <p:to>
                                        <p:strVal val="visible"/>
                                      </p:to>
                                    </p:set>
                                    <p:animEffect transition="in" filter="wipe(left)">
                                      <p:cBhvr>
                                        <p:cTn id="261" dur="1000"/>
                                        <p:tgtEl>
                                          <p:spTgt spid="50"/>
                                        </p:tgtEl>
                                      </p:cBhvr>
                                    </p:animEffect>
                                  </p:childTnLst>
                                </p:cTn>
                              </p:par>
                            </p:childTnLst>
                          </p:cTn>
                        </p:par>
                      </p:childTnLst>
                    </p:cTn>
                  </p:par>
                  <p:par>
                    <p:cTn id="262" fill="hold">
                      <p:stCondLst>
                        <p:cond delay="indefinite"/>
                      </p:stCondLst>
                      <p:childTnLst>
                        <p:par>
                          <p:cTn id="263" fill="hold">
                            <p:stCondLst>
                              <p:cond delay="0"/>
                            </p:stCondLst>
                            <p:childTnLst>
                              <p:par>
                                <p:cTn id="264" presetID="1" presetClass="exit" presetSubtype="0" fill="hold" grpId="1" nodeType="clickEffect">
                                  <p:stCondLst>
                                    <p:cond delay="0"/>
                                  </p:stCondLst>
                                  <p:childTnLst>
                                    <p:set>
                                      <p:cBhvr>
                                        <p:cTn id="265" dur="1" fill="hold">
                                          <p:stCondLst>
                                            <p:cond delay="0"/>
                                          </p:stCondLst>
                                        </p:cTn>
                                        <p:tgtEl>
                                          <p:spTgt spid="49"/>
                                        </p:tgtEl>
                                        <p:attrNameLst>
                                          <p:attrName>style.visibility</p:attrName>
                                        </p:attrNameLst>
                                      </p:cBhvr>
                                      <p:to>
                                        <p:strVal val="hidden"/>
                                      </p:to>
                                    </p:set>
                                  </p:childTnLst>
                                </p:cTn>
                              </p:par>
                              <p:par>
                                <p:cTn id="266" presetID="1" presetClass="exit" presetSubtype="0" fill="hold" grpId="1" nodeType="withEffect">
                                  <p:stCondLst>
                                    <p:cond delay="0"/>
                                  </p:stCondLst>
                                  <p:childTnLst>
                                    <p:set>
                                      <p:cBhvr>
                                        <p:cTn id="267" dur="1" fill="hold">
                                          <p:stCondLst>
                                            <p:cond delay="0"/>
                                          </p:stCondLst>
                                        </p:cTn>
                                        <p:tgtEl>
                                          <p:spTgt spid="50"/>
                                        </p:tgtEl>
                                        <p:attrNameLst>
                                          <p:attrName>style.visibility</p:attrName>
                                        </p:attrNameLst>
                                      </p:cBhvr>
                                      <p:to>
                                        <p:strVal val="hidden"/>
                                      </p:to>
                                    </p:set>
                                  </p:childTnLst>
                                </p:cTn>
                              </p:par>
                              <p:par>
                                <p:cTn id="268" presetID="1" presetClass="exit" presetSubtype="0" fill="hold" grpId="1" nodeType="withEffect">
                                  <p:stCondLst>
                                    <p:cond delay="0"/>
                                  </p:stCondLst>
                                  <p:childTnLst>
                                    <p:set>
                                      <p:cBhvr>
                                        <p:cTn id="269" dur="1" fill="hold">
                                          <p:stCondLst>
                                            <p:cond delay="0"/>
                                          </p:stCondLst>
                                        </p:cTn>
                                        <p:tgtEl>
                                          <p:spTgt spid="51"/>
                                        </p:tgtEl>
                                        <p:attrNameLst>
                                          <p:attrName>style.visibility</p:attrName>
                                        </p:attrNameLst>
                                      </p:cBhvr>
                                      <p:to>
                                        <p:strVal val="hidden"/>
                                      </p:to>
                                    </p:set>
                                  </p:childTnLst>
                                </p:cTn>
                              </p:par>
                              <p:par>
                                <p:cTn id="270" presetID="1" presetClass="exit" presetSubtype="0" fill="hold" grpId="1" nodeType="withEffect">
                                  <p:stCondLst>
                                    <p:cond delay="0"/>
                                  </p:stCondLst>
                                  <p:childTnLst>
                                    <p:set>
                                      <p:cBhvr>
                                        <p:cTn id="271" dur="1" fill="hold">
                                          <p:stCondLst>
                                            <p:cond delay="0"/>
                                          </p:stCondLst>
                                        </p:cTn>
                                        <p:tgtEl>
                                          <p:spTgt spid="52"/>
                                        </p:tgtEl>
                                        <p:attrNameLst>
                                          <p:attrName>style.visibility</p:attrName>
                                        </p:attrNameLst>
                                      </p:cBhvr>
                                      <p:to>
                                        <p:strVal val="hidden"/>
                                      </p:to>
                                    </p:set>
                                  </p:childTnLst>
                                </p:cTn>
                              </p:par>
                              <p:par>
                                <p:cTn id="272" presetID="1" presetClass="exit" presetSubtype="0" fill="hold" grpId="1" nodeType="withEffect">
                                  <p:stCondLst>
                                    <p:cond delay="0"/>
                                  </p:stCondLst>
                                  <p:childTnLst>
                                    <p:set>
                                      <p:cBhvr>
                                        <p:cTn id="273" dur="1" fill="hold">
                                          <p:stCondLst>
                                            <p:cond delay="0"/>
                                          </p:stCondLst>
                                        </p:cTn>
                                        <p:tgtEl>
                                          <p:spTgt spid="53"/>
                                        </p:tgtEl>
                                        <p:attrNameLst>
                                          <p:attrName>style.visibility</p:attrName>
                                        </p:attrNameLst>
                                      </p:cBhvr>
                                      <p:to>
                                        <p:strVal val="hidden"/>
                                      </p:to>
                                    </p:set>
                                  </p:childTnLst>
                                </p:cTn>
                              </p:par>
                              <p:par>
                                <p:cTn id="274" presetID="1" presetClass="exit" presetSubtype="0" fill="hold" grpId="1" nodeType="withEffect">
                                  <p:stCondLst>
                                    <p:cond delay="0"/>
                                  </p:stCondLst>
                                  <p:childTnLst>
                                    <p:set>
                                      <p:cBhvr>
                                        <p:cTn id="275" dur="1" fill="hold">
                                          <p:stCondLst>
                                            <p:cond delay="0"/>
                                          </p:stCondLst>
                                        </p:cTn>
                                        <p:tgtEl>
                                          <p:spTgt spid="54"/>
                                        </p:tgtEl>
                                        <p:attrNameLst>
                                          <p:attrName>style.visibility</p:attrName>
                                        </p:attrNameLst>
                                      </p:cBhvr>
                                      <p:to>
                                        <p:strVal val="hidden"/>
                                      </p:to>
                                    </p:set>
                                  </p:childTnLst>
                                </p:cTn>
                              </p:par>
                              <p:par>
                                <p:cTn id="276" presetID="1" presetClass="exit" presetSubtype="0" fill="hold" grpId="1" nodeType="withEffect">
                                  <p:stCondLst>
                                    <p:cond delay="0"/>
                                  </p:stCondLst>
                                  <p:childTnLst>
                                    <p:set>
                                      <p:cBhvr>
                                        <p:cTn id="277" dur="1" fill="hold">
                                          <p:stCondLst>
                                            <p:cond delay="0"/>
                                          </p:stCondLst>
                                        </p:cTn>
                                        <p:tgtEl>
                                          <p:spTgt spid="55"/>
                                        </p:tgtEl>
                                        <p:attrNameLst>
                                          <p:attrName>style.visibility</p:attrName>
                                        </p:attrNameLst>
                                      </p:cBhvr>
                                      <p:to>
                                        <p:strVal val="hidden"/>
                                      </p:to>
                                    </p:set>
                                  </p:childTnLst>
                                </p:cTn>
                              </p:par>
                              <p:par>
                                <p:cTn id="278" presetID="1" presetClass="exit" presetSubtype="0" fill="hold" grpId="1" nodeType="withEffect">
                                  <p:stCondLst>
                                    <p:cond delay="0"/>
                                  </p:stCondLst>
                                  <p:childTnLst>
                                    <p:set>
                                      <p:cBhvr>
                                        <p:cTn id="279" dur="1" fill="hold">
                                          <p:stCondLst>
                                            <p:cond delay="0"/>
                                          </p:stCondLst>
                                        </p:cTn>
                                        <p:tgtEl>
                                          <p:spTgt spid="56"/>
                                        </p:tgtEl>
                                        <p:attrNameLst>
                                          <p:attrName>style.visibility</p:attrName>
                                        </p:attrNameLst>
                                      </p:cBhvr>
                                      <p:to>
                                        <p:strVal val="hidden"/>
                                      </p:to>
                                    </p:set>
                                  </p:childTnLst>
                                </p:cTn>
                              </p:par>
                            </p:childTnLst>
                          </p:cTn>
                        </p:par>
                        <p:par>
                          <p:cTn id="280" fill="hold">
                            <p:stCondLst>
                              <p:cond delay="0"/>
                            </p:stCondLst>
                            <p:childTnLst>
                              <p:par>
                                <p:cTn id="281" presetID="22" presetClass="entr" presetSubtype="8" fill="hold" grpId="0" nodeType="afterEffect">
                                  <p:stCondLst>
                                    <p:cond delay="0"/>
                                  </p:stCondLst>
                                  <p:childTnLst>
                                    <p:set>
                                      <p:cBhvr>
                                        <p:cTn id="282" dur="1" fill="hold">
                                          <p:stCondLst>
                                            <p:cond delay="0"/>
                                          </p:stCondLst>
                                        </p:cTn>
                                        <p:tgtEl>
                                          <p:spTgt spid="57"/>
                                        </p:tgtEl>
                                        <p:attrNameLst>
                                          <p:attrName>style.visibility</p:attrName>
                                        </p:attrNameLst>
                                      </p:cBhvr>
                                      <p:to>
                                        <p:strVal val="visible"/>
                                      </p:to>
                                    </p:set>
                                    <p:animEffect transition="in" filter="wipe(left)">
                                      <p:cBhvr>
                                        <p:cTn id="283" dur="1000"/>
                                        <p:tgtEl>
                                          <p:spTgt spid="57"/>
                                        </p:tgtEl>
                                      </p:cBhvr>
                                    </p:animEffect>
                                  </p:childTnLst>
                                </p:cTn>
                              </p:par>
                            </p:childTnLst>
                          </p:cTn>
                        </p:par>
                        <p:par>
                          <p:cTn id="284" fill="hold">
                            <p:stCondLst>
                              <p:cond delay="1000"/>
                            </p:stCondLst>
                            <p:childTnLst>
                              <p:par>
                                <p:cTn id="285" presetID="22" presetClass="entr" presetSubtype="8" fill="hold" grpId="0" nodeType="afterEffect">
                                  <p:stCondLst>
                                    <p:cond delay="500"/>
                                  </p:stCondLst>
                                  <p:childTnLst>
                                    <p:set>
                                      <p:cBhvr>
                                        <p:cTn id="286" dur="1" fill="hold">
                                          <p:stCondLst>
                                            <p:cond delay="0"/>
                                          </p:stCondLst>
                                        </p:cTn>
                                        <p:tgtEl>
                                          <p:spTgt spid="64"/>
                                        </p:tgtEl>
                                        <p:attrNameLst>
                                          <p:attrName>style.visibility</p:attrName>
                                        </p:attrNameLst>
                                      </p:cBhvr>
                                      <p:to>
                                        <p:strVal val="visible"/>
                                      </p:to>
                                    </p:set>
                                    <p:animEffect transition="in" filter="wipe(left)">
                                      <p:cBhvr>
                                        <p:cTn id="287" dur="1000"/>
                                        <p:tgtEl>
                                          <p:spTgt spid="64"/>
                                        </p:tgtEl>
                                      </p:cBhvr>
                                    </p:animEffect>
                                  </p:childTnLst>
                                </p:cTn>
                              </p:par>
                              <p:par>
                                <p:cTn id="288" presetID="22" presetClass="entr" presetSubtype="8" fill="hold" grpId="0" nodeType="withEffect">
                                  <p:stCondLst>
                                    <p:cond delay="500"/>
                                  </p:stCondLst>
                                  <p:childTnLst>
                                    <p:set>
                                      <p:cBhvr>
                                        <p:cTn id="289" dur="1" fill="hold">
                                          <p:stCondLst>
                                            <p:cond delay="0"/>
                                          </p:stCondLst>
                                        </p:cTn>
                                        <p:tgtEl>
                                          <p:spTgt spid="63"/>
                                        </p:tgtEl>
                                        <p:attrNameLst>
                                          <p:attrName>style.visibility</p:attrName>
                                        </p:attrNameLst>
                                      </p:cBhvr>
                                      <p:to>
                                        <p:strVal val="visible"/>
                                      </p:to>
                                    </p:set>
                                    <p:animEffect transition="in" filter="wipe(left)">
                                      <p:cBhvr>
                                        <p:cTn id="290" dur="1000"/>
                                        <p:tgtEl>
                                          <p:spTgt spid="63"/>
                                        </p:tgtEl>
                                      </p:cBhvr>
                                    </p:animEffect>
                                  </p:childTnLst>
                                </p:cTn>
                              </p:par>
                              <p:par>
                                <p:cTn id="291" presetID="22" presetClass="entr" presetSubtype="8" fill="hold" grpId="0" nodeType="withEffect">
                                  <p:stCondLst>
                                    <p:cond delay="500"/>
                                  </p:stCondLst>
                                  <p:childTnLst>
                                    <p:set>
                                      <p:cBhvr>
                                        <p:cTn id="292" dur="1" fill="hold">
                                          <p:stCondLst>
                                            <p:cond delay="0"/>
                                          </p:stCondLst>
                                        </p:cTn>
                                        <p:tgtEl>
                                          <p:spTgt spid="62"/>
                                        </p:tgtEl>
                                        <p:attrNameLst>
                                          <p:attrName>style.visibility</p:attrName>
                                        </p:attrNameLst>
                                      </p:cBhvr>
                                      <p:to>
                                        <p:strVal val="visible"/>
                                      </p:to>
                                    </p:set>
                                    <p:animEffect transition="in" filter="wipe(left)">
                                      <p:cBhvr>
                                        <p:cTn id="293" dur="1000"/>
                                        <p:tgtEl>
                                          <p:spTgt spid="62"/>
                                        </p:tgtEl>
                                      </p:cBhvr>
                                    </p:animEffect>
                                  </p:childTnLst>
                                </p:cTn>
                              </p:par>
                              <p:par>
                                <p:cTn id="294" presetID="22" presetClass="entr" presetSubtype="8" fill="hold" grpId="0" nodeType="withEffect">
                                  <p:stCondLst>
                                    <p:cond delay="500"/>
                                  </p:stCondLst>
                                  <p:childTnLst>
                                    <p:set>
                                      <p:cBhvr>
                                        <p:cTn id="295" dur="1" fill="hold">
                                          <p:stCondLst>
                                            <p:cond delay="0"/>
                                          </p:stCondLst>
                                        </p:cTn>
                                        <p:tgtEl>
                                          <p:spTgt spid="61"/>
                                        </p:tgtEl>
                                        <p:attrNameLst>
                                          <p:attrName>style.visibility</p:attrName>
                                        </p:attrNameLst>
                                      </p:cBhvr>
                                      <p:to>
                                        <p:strVal val="visible"/>
                                      </p:to>
                                    </p:set>
                                    <p:animEffect transition="in" filter="wipe(left)">
                                      <p:cBhvr>
                                        <p:cTn id="296" dur="1000"/>
                                        <p:tgtEl>
                                          <p:spTgt spid="61"/>
                                        </p:tgtEl>
                                      </p:cBhvr>
                                    </p:animEffect>
                                  </p:childTnLst>
                                </p:cTn>
                              </p:par>
                              <p:par>
                                <p:cTn id="297" presetID="22" presetClass="entr" presetSubtype="8" fill="hold" grpId="0" nodeType="withEffect">
                                  <p:stCondLst>
                                    <p:cond delay="500"/>
                                  </p:stCondLst>
                                  <p:childTnLst>
                                    <p:set>
                                      <p:cBhvr>
                                        <p:cTn id="298" dur="1" fill="hold">
                                          <p:stCondLst>
                                            <p:cond delay="0"/>
                                          </p:stCondLst>
                                        </p:cTn>
                                        <p:tgtEl>
                                          <p:spTgt spid="60"/>
                                        </p:tgtEl>
                                        <p:attrNameLst>
                                          <p:attrName>style.visibility</p:attrName>
                                        </p:attrNameLst>
                                      </p:cBhvr>
                                      <p:to>
                                        <p:strVal val="visible"/>
                                      </p:to>
                                    </p:set>
                                    <p:animEffect transition="in" filter="wipe(left)">
                                      <p:cBhvr>
                                        <p:cTn id="299" dur="1000"/>
                                        <p:tgtEl>
                                          <p:spTgt spid="60"/>
                                        </p:tgtEl>
                                      </p:cBhvr>
                                    </p:animEffect>
                                  </p:childTnLst>
                                </p:cTn>
                              </p:par>
                              <p:par>
                                <p:cTn id="300" presetID="22" presetClass="entr" presetSubtype="8" fill="hold" grpId="0" nodeType="withEffect">
                                  <p:stCondLst>
                                    <p:cond delay="500"/>
                                  </p:stCondLst>
                                  <p:childTnLst>
                                    <p:set>
                                      <p:cBhvr>
                                        <p:cTn id="301" dur="1" fill="hold">
                                          <p:stCondLst>
                                            <p:cond delay="0"/>
                                          </p:stCondLst>
                                        </p:cTn>
                                        <p:tgtEl>
                                          <p:spTgt spid="59"/>
                                        </p:tgtEl>
                                        <p:attrNameLst>
                                          <p:attrName>style.visibility</p:attrName>
                                        </p:attrNameLst>
                                      </p:cBhvr>
                                      <p:to>
                                        <p:strVal val="visible"/>
                                      </p:to>
                                    </p:set>
                                    <p:animEffect transition="in" filter="wipe(left)">
                                      <p:cBhvr>
                                        <p:cTn id="302" dur="1000"/>
                                        <p:tgtEl>
                                          <p:spTgt spid="59"/>
                                        </p:tgtEl>
                                      </p:cBhvr>
                                    </p:animEffect>
                                  </p:childTnLst>
                                </p:cTn>
                              </p:par>
                              <p:par>
                                <p:cTn id="303" presetID="22" presetClass="entr" presetSubtype="8" fill="hold" grpId="0" nodeType="withEffect">
                                  <p:stCondLst>
                                    <p:cond delay="500"/>
                                  </p:stCondLst>
                                  <p:childTnLst>
                                    <p:set>
                                      <p:cBhvr>
                                        <p:cTn id="304" dur="1" fill="hold">
                                          <p:stCondLst>
                                            <p:cond delay="0"/>
                                          </p:stCondLst>
                                        </p:cTn>
                                        <p:tgtEl>
                                          <p:spTgt spid="58"/>
                                        </p:tgtEl>
                                        <p:attrNameLst>
                                          <p:attrName>style.visibility</p:attrName>
                                        </p:attrNameLst>
                                      </p:cBhvr>
                                      <p:to>
                                        <p:strVal val="visible"/>
                                      </p:to>
                                    </p:set>
                                    <p:animEffect transition="in" filter="wipe(left)">
                                      <p:cBhvr>
                                        <p:cTn id="305" dur="1000"/>
                                        <p:tgtEl>
                                          <p:spTgt spid="58"/>
                                        </p:tgtEl>
                                      </p:cBhvr>
                                    </p:animEffect>
                                  </p:childTnLst>
                                </p:cTn>
                              </p:par>
                            </p:childTnLst>
                          </p:cTn>
                        </p:par>
                      </p:childTnLst>
                    </p:cTn>
                  </p:par>
                  <p:par>
                    <p:cTn id="306" fill="hold">
                      <p:stCondLst>
                        <p:cond delay="indefinite"/>
                      </p:stCondLst>
                      <p:childTnLst>
                        <p:par>
                          <p:cTn id="307" fill="hold">
                            <p:stCondLst>
                              <p:cond delay="0"/>
                            </p:stCondLst>
                            <p:childTnLst>
                              <p:par>
                                <p:cTn id="308" presetID="1" presetClass="exit" presetSubtype="0" fill="hold" grpId="1" nodeType="clickEffect">
                                  <p:stCondLst>
                                    <p:cond delay="0"/>
                                  </p:stCondLst>
                                  <p:childTnLst>
                                    <p:set>
                                      <p:cBhvr>
                                        <p:cTn id="309" dur="1" fill="hold">
                                          <p:stCondLst>
                                            <p:cond delay="0"/>
                                          </p:stCondLst>
                                        </p:cTn>
                                        <p:tgtEl>
                                          <p:spTgt spid="57"/>
                                        </p:tgtEl>
                                        <p:attrNameLst>
                                          <p:attrName>style.visibility</p:attrName>
                                        </p:attrNameLst>
                                      </p:cBhvr>
                                      <p:to>
                                        <p:strVal val="hidden"/>
                                      </p:to>
                                    </p:set>
                                  </p:childTnLst>
                                </p:cTn>
                              </p:par>
                              <p:par>
                                <p:cTn id="310" presetID="1" presetClass="exit" presetSubtype="0" fill="hold" grpId="1" nodeType="withEffect">
                                  <p:stCondLst>
                                    <p:cond delay="0"/>
                                  </p:stCondLst>
                                  <p:childTnLst>
                                    <p:set>
                                      <p:cBhvr>
                                        <p:cTn id="311" dur="1" fill="hold">
                                          <p:stCondLst>
                                            <p:cond delay="0"/>
                                          </p:stCondLst>
                                        </p:cTn>
                                        <p:tgtEl>
                                          <p:spTgt spid="58"/>
                                        </p:tgtEl>
                                        <p:attrNameLst>
                                          <p:attrName>style.visibility</p:attrName>
                                        </p:attrNameLst>
                                      </p:cBhvr>
                                      <p:to>
                                        <p:strVal val="hidden"/>
                                      </p:to>
                                    </p:set>
                                  </p:childTnLst>
                                </p:cTn>
                              </p:par>
                              <p:par>
                                <p:cTn id="312" presetID="1" presetClass="exit" presetSubtype="0" fill="hold" grpId="1" nodeType="withEffect">
                                  <p:stCondLst>
                                    <p:cond delay="0"/>
                                  </p:stCondLst>
                                  <p:childTnLst>
                                    <p:set>
                                      <p:cBhvr>
                                        <p:cTn id="313" dur="1" fill="hold">
                                          <p:stCondLst>
                                            <p:cond delay="0"/>
                                          </p:stCondLst>
                                        </p:cTn>
                                        <p:tgtEl>
                                          <p:spTgt spid="59"/>
                                        </p:tgtEl>
                                        <p:attrNameLst>
                                          <p:attrName>style.visibility</p:attrName>
                                        </p:attrNameLst>
                                      </p:cBhvr>
                                      <p:to>
                                        <p:strVal val="hidden"/>
                                      </p:to>
                                    </p:set>
                                  </p:childTnLst>
                                </p:cTn>
                              </p:par>
                              <p:par>
                                <p:cTn id="314" presetID="1" presetClass="exit" presetSubtype="0" fill="hold" grpId="1" nodeType="withEffect">
                                  <p:stCondLst>
                                    <p:cond delay="0"/>
                                  </p:stCondLst>
                                  <p:childTnLst>
                                    <p:set>
                                      <p:cBhvr>
                                        <p:cTn id="315" dur="1" fill="hold">
                                          <p:stCondLst>
                                            <p:cond delay="0"/>
                                          </p:stCondLst>
                                        </p:cTn>
                                        <p:tgtEl>
                                          <p:spTgt spid="60"/>
                                        </p:tgtEl>
                                        <p:attrNameLst>
                                          <p:attrName>style.visibility</p:attrName>
                                        </p:attrNameLst>
                                      </p:cBhvr>
                                      <p:to>
                                        <p:strVal val="hidden"/>
                                      </p:to>
                                    </p:set>
                                  </p:childTnLst>
                                </p:cTn>
                              </p:par>
                              <p:par>
                                <p:cTn id="316" presetID="1" presetClass="exit" presetSubtype="0" fill="hold" grpId="1" nodeType="withEffect">
                                  <p:stCondLst>
                                    <p:cond delay="0"/>
                                  </p:stCondLst>
                                  <p:childTnLst>
                                    <p:set>
                                      <p:cBhvr>
                                        <p:cTn id="317" dur="1" fill="hold">
                                          <p:stCondLst>
                                            <p:cond delay="0"/>
                                          </p:stCondLst>
                                        </p:cTn>
                                        <p:tgtEl>
                                          <p:spTgt spid="61"/>
                                        </p:tgtEl>
                                        <p:attrNameLst>
                                          <p:attrName>style.visibility</p:attrName>
                                        </p:attrNameLst>
                                      </p:cBhvr>
                                      <p:to>
                                        <p:strVal val="hidden"/>
                                      </p:to>
                                    </p:set>
                                  </p:childTnLst>
                                </p:cTn>
                              </p:par>
                              <p:par>
                                <p:cTn id="318" presetID="1" presetClass="exit" presetSubtype="0" fill="hold" grpId="1" nodeType="withEffect">
                                  <p:stCondLst>
                                    <p:cond delay="0"/>
                                  </p:stCondLst>
                                  <p:childTnLst>
                                    <p:set>
                                      <p:cBhvr>
                                        <p:cTn id="319" dur="1" fill="hold">
                                          <p:stCondLst>
                                            <p:cond delay="0"/>
                                          </p:stCondLst>
                                        </p:cTn>
                                        <p:tgtEl>
                                          <p:spTgt spid="62"/>
                                        </p:tgtEl>
                                        <p:attrNameLst>
                                          <p:attrName>style.visibility</p:attrName>
                                        </p:attrNameLst>
                                      </p:cBhvr>
                                      <p:to>
                                        <p:strVal val="hidden"/>
                                      </p:to>
                                    </p:set>
                                  </p:childTnLst>
                                </p:cTn>
                              </p:par>
                              <p:par>
                                <p:cTn id="320" presetID="1" presetClass="exit" presetSubtype="0" fill="hold" grpId="1" nodeType="withEffect">
                                  <p:stCondLst>
                                    <p:cond delay="0"/>
                                  </p:stCondLst>
                                  <p:childTnLst>
                                    <p:set>
                                      <p:cBhvr>
                                        <p:cTn id="321" dur="1" fill="hold">
                                          <p:stCondLst>
                                            <p:cond delay="0"/>
                                          </p:stCondLst>
                                        </p:cTn>
                                        <p:tgtEl>
                                          <p:spTgt spid="63"/>
                                        </p:tgtEl>
                                        <p:attrNameLst>
                                          <p:attrName>style.visibility</p:attrName>
                                        </p:attrNameLst>
                                      </p:cBhvr>
                                      <p:to>
                                        <p:strVal val="hidden"/>
                                      </p:to>
                                    </p:set>
                                  </p:childTnLst>
                                </p:cTn>
                              </p:par>
                              <p:par>
                                <p:cTn id="322" presetID="1" presetClass="exit" presetSubtype="0" fill="hold" grpId="1" nodeType="withEffect">
                                  <p:stCondLst>
                                    <p:cond delay="0"/>
                                  </p:stCondLst>
                                  <p:childTnLst>
                                    <p:set>
                                      <p:cBhvr>
                                        <p:cTn id="323"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61938" y="1176338"/>
            <a:ext cx="8882062" cy="4833937"/>
          </a:xfrm>
          <a:prstGeom prst="rect">
            <a:avLst/>
          </a:prstGeom>
          <a:noFill/>
          <a:ln w="9525">
            <a:noFill/>
            <a:miter lim="800000"/>
            <a:headEnd/>
            <a:tailEnd/>
          </a:ln>
          <a:effectLst/>
        </p:spPr>
        <p:txBody>
          <a:bodyPr lIns="91429" tIns="45714" rIns="91429" bIns="45714">
            <a:spAutoFit/>
          </a:bodyPr>
          <a:lstStyle/>
          <a:p>
            <a:pPr indent="285750" algn="ctr"/>
            <a:r>
              <a:rPr lang="en-US" sz="1400">
                <a:latin typeface="Arial" charset="0"/>
                <a:cs typeface="Times New Roman" pitchFamily="18" charset="0"/>
              </a:rPr>
              <a:t>Reporting Senior</a:t>
            </a:r>
          </a:p>
          <a:p>
            <a:pPr indent="285750" algn="ctr"/>
            <a:r>
              <a:rPr lang="en-US" sz="1400">
                <a:latin typeface="Arial" charset="0"/>
                <a:cs typeface="Times New Roman" pitchFamily="18" charset="0"/>
              </a:rPr>
              <a:t>Fitness Report List</a:t>
            </a:r>
          </a:p>
          <a:p>
            <a:pPr indent="285750" algn="ctr"/>
            <a:endParaRPr lang="en-US" sz="700">
              <a:latin typeface="Arial" charset="0"/>
              <a:cs typeface="Times New Roman" pitchFamily="18" charset="0"/>
            </a:endParaRPr>
          </a:p>
          <a:p>
            <a:pPr indent="285750" algn="ctr"/>
            <a:r>
              <a:rPr lang="en-US" sz="1400">
                <a:latin typeface="Arial" charset="0"/>
                <a:cs typeface="Times New Roman" pitchFamily="18" charset="0"/>
              </a:rPr>
              <a:t>CWO3 JOHNNY B. GOODE</a:t>
            </a:r>
          </a:p>
          <a:p>
            <a:pPr indent="285750" algn="ctr"/>
            <a:endParaRPr lang="en-US" sz="1400">
              <a:latin typeface="Arial" charset="0"/>
              <a:cs typeface="Times New Roman" pitchFamily="18" charset="0"/>
            </a:endParaRPr>
          </a:p>
          <a:p>
            <a:pPr indent="285750" algn="ctr" eaLnBrk="0" hangingPunct="0"/>
            <a:r>
              <a:rPr lang="en-US" sz="1200">
                <a:latin typeface="Arial" charset="0"/>
                <a:cs typeface="Times New Roman" pitchFamily="18" charset="0"/>
              </a:rPr>
              <a:t>Reporting Senior SSN:  000000000</a:t>
            </a:r>
          </a:p>
          <a:p>
            <a:pPr indent="285750" algn="ctr" eaLnBrk="0" hangingPunct="0"/>
            <a:endParaRPr lang="en-US" sz="700">
              <a:latin typeface="Arial" charset="0"/>
              <a:cs typeface="Times New Roman" pitchFamily="18" charset="0"/>
            </a:endParaRPr>
          </a:p>
          <a:p>
            <a:pPr indent="285750" algn="ctr" eaLnBrk="0" hangingPunct="0"/>
            <a:r>
              <a:rPr lang="en-US" sz="1200">
                <a:latin typeface="Arial" charset="0"/>
                <a:cs typeface="Times New Roman" pitchFamily="18" charset="0"/>
              </a:rPr>
              <a:t>As of:  20030602</a:t>
            </a:r>
          </a:p>
          <a:p>
            <a:pPr indent="285750" eaLnBrk="0" hangingPunct="0"/>
            <a:r>
              <a:rPr lang="en-US" sz="1200" b="1">
                <a:latin typeface="Arial" charset="0"/>
                <a:cs typeface="Times New Roman" pitchFamily="18" charset="0"/>
              </a:rPr>
              <a:t>MRO SSN</a:t>
            </a:r>
          </a:p>
          <a:p>
            <a:pPr indent="285750" eaLnBrk="0" hangingPunct="0"/>
            <a:r>
              <a:rPr lang="en-US" sz="1200" b="1">
                <a:latin typeface="Arial" charset="0"/>
                <a:cs typeface="Times New Roman" pitchFamily="18" charset="0"/>
              </a:rPr>
              <a:t>(Last Four)	Last Name		From Date		To Date		Occ   FitRep Avg</a:t>
            </a:r>
          </a:p>
          <a:p>
            <a:pPr indent="285750" eaLnBrk="0" hangingPunct="0"/>
            <a:endParaRPr lang="en-US" sz="1200" b="1">
              <a:latin typeface="Arial" charset="0"/>
              <a:cs typeface="Times New Roman" pitchFamily="18" charset="0"/>
            </a:endParaRPr>
          </a:p>
          <a:p>
            <a:pPr indent="285750" eaLnBrk="0" hangingPunct="0"/>
            <a:r>
              <a:rPr lang="en-US" sz="1400">
                <a:latin typeface="Arial" charset="0"/>
                <a:cs typeface="Times New Roman" pitchFamily="18" charset="0"/>
              </a:rPr>
              <a:t>MSGT</a:t>
            </a:r>
          </a:p>
          <a:p>
            <a:pPr indent="285750" eaLnBrk="0" hangingPunct="0"/>
            <a:endParaRPr lang="en-US" sz="1400">
              <a:latin typeface="Arial" charset="0"/>
              <a:cs typeface="Times New Roman" pitchFamily="18" charset="0"/>
            </a:endParaRPr>
          </a:p>
          <a:p>
            <a:pPr indent="285750" eaLnBrk="0" hangingPunct="0"/>
            <a:r>
              <a:rPr lang="en-US" sz="1400">
                <a:latin typeface="Arial" charset="0"/>
                <a:cs typeface="Times New Roman" pitchFamily="18" charset="0"/>
              </a:rPr>
              <a:t>1234		Smith		01 Dec 01		08 Jun 02		AN	4.85</a:t>
            </a:r>
          </a:p>
          <a:p>
            <a:pPr indent="285750" eaLnBrk="0" hangingPunct="0"/>
            <a:r>
              <a:rPr lang="en-US" sz="1400">
                <a:latin typeface="Arial" charset="0"/>
                <a:cs typeface="Times New Roman" pitchFamily="18" charset="0"/>
              </a:rPr>
              <a:t>2235		Jones		01 Oct 01		30 Nov 01		TR	4.36</a:t>
            </a:r>
          </a:p>
          <a:p>
            <a:pPr indent="285750" eaLnBrk="0" hangingPunct="0"/>
            <a:r>
              <a:rPr lang="en-US" sz="1400">
                <a:latin typeface="Arial" charset="0"/>
                <a:cs typeface="Times New Roman" pitchFamily="18" charset="0"/>
              </a:rPr>
              <a:t>3456		Thomas		01 Dec 00		17 Sep 01		TR	2.92</a:t>
            </a:r>
          </a:p>
          <a:p>
            <a:pPr indent="285750" eaLnBrk="0" hangingPunct="0"/>
            <a:r>
              <a:rPr lang="en-US" sz="1400">
                <a:latin typeface="Arial" charset="0"/>
              </a:rPr>
              <a:t>4432		Brown		01 Sep 99		30 Nov 00		GC	2.54</a:t>
            </a:r>
          </a:p>
          <a:p>
            <a:pPr indent="285750" eaLnBrk="0" hangingPunct="0"/>
            <a:endParaRPr lang="en-US" sz="1400">
              <a:latin typeface="Arial" charset="0"/>
            </a:endParaRPr>
          </a:p>
          <a:p>
            <a:pPr indent="285750" eaLnBrk="0" hangingPunct="0"/>
            <a:r>
              <a:rPr lang="en-US" sz="1400">
                <a:latin typeface="Arial" charset="0"/>
              </a:rPr>
              <a:t>GYSGT</a:t>
            </a:r>
          </a:p>
          <a:p>
            <a:pPr indent="285750" eaLnBrk="0" hangingPunct="0"/>
            <a:endParaRPr lang="en-US" sz="1400">
              <a:latin typeface="Arial" charset="0"/>
            </a:endParaRPr>
          </a:p>
          <a:p>
            <a:pPr indent="285750" eaLnBrk="0" hangingPunct="0"/>
            <a:r>
              <a:rPr lang="en-US" sz="1400">
                <a:latin typeface="Arial" charset="0"/>
              </a:rPr>
              <a:t>9876		Green		22 Jan 01		20 Jun 01		AN	5.79</a:t>
            </a:r>
          </a:p>
          <a:p>
            <a:pPr indent="285750" eaLnBrk="0" hangingPunct="0"/>
            <a:r>
              <a:rPr lang="en-US" sz="1400">
                <a:latin typeface="Arial" charset="0"/>
              </a:rPr>
              <a:t>8765		Black		01 May 02		31 Aug 02		CH	5.07</a:t>
            </a:r>
          </a:p>
          <a:p>
            <a:pPr indent="285750" eaLnBrk="0" hangingPunct="0"/>
            <a:r>
              <a:rPr lang="en-US" sz="1400">
                <a:latin typeface="Arial" charset="0"/>
              </a:rPr>
              <a:t>7676		White		01 Jul 01		01 Oct 01		GC	4.85</a:t>
            </a:r>
          </a:p>
          <a:p>
            <a:pPr indent="285750" eaLnBrk="0" hangingPunct="0"/>
            <a:r>
              <a:rPr lang="en-US" sz="1400">
                <a:latin typeface="Arial" charset="0"/>
              </a:rPr>
              <a:t>7676		White		03 Jul 00		30 Jun 01		AN	4.07</a:t>
            </a:r>
          </a:p>
        </p:txBody>
      </p:sp>
      <p:sp>
        <p:nvSpPr>
          <p:cNvPr id="79875" name="Line 3"/>
          <p:cNvSpPr>
            <a:spLocks noChangeShapeType="1"/>
          </p:cNvSpPr>
          <p:nvPr/>
        </p:nvSpPr>
        <p:spPr bwMode="auto">
          <a:xfrm flipV="1">
            <a:off x="304800" y="3005138"/>
            <a:ext cx="8534400" cy="0"/>
          </a:xfrm>
          <a:prstGeom prst="line">
            <a:avLst/>
          </a:prstGeom>
          <a:noFill/>
          <a:ln w="28575">
            <a:solidFill>
              <a:srgbClr val="000000"/>
            </a:solidFill>
            <a:round/>
            <a:headEnd/>
            <a:tailEnd/>
          </a:ln>
        </p:spPr>
        <p:txBody>
          <a:bodyPr/>
          <a:lstStyle/>
          <a:p>
            <a:endParaRPr lang="en-US"/>
          </a:p>
        </p:txBody>
      </p:sp>
      <p:sp>
        <p:nvSpPr>
          <p:cNvPr id="79876" name="Rectangle 4"/>
          <p:cNvSpPr>
            <a:spLocks noChangeArrowheads="1"/>
          </p:cNvSpPr>
          <p:nvPr/>
        </p:nvSpPr>
        <p:spPr bwMode="auto">
          <a:xfrm>
            <a:off x="0" y="3211513"/>
            <a:ext cx="9144000" cy="639762"/>
          </a:xfrm>
          <a:prstGeom prst="rect">
            <a:avLst/>
          </a:prstGeom>
          <a:noFill/>
          <a:ln w="9525">
            <a:noFill/>
            <a:miter lim="800000"/>
            <a:headEnd/>
            <a:tailEnd/>
          </a:ln>
          <a:effectLst/>
        </p:spPr>
        <p:txBody>
          <a:bodyPr lIns="91429" tIns="45714" rIns="91429" bIns="45714">
            <a:spAutoFit/>
          </a:bodyPr>
          <a:lstStyle/>
          <a:p>
            <a:r>
              <a:rPr lang="en-US" sz="1200">
                <a:cs typeface="Times New Roman" pitchFamily="18" charset="0"/>
              </a:rPr>
              <a:t> </a:t>
            </a:r>
          </a:p>
          <a:p>
            <a:pPr eaLnBrk="0" hangingPunct="0"/>
            <a:endParaRPr lang="en-US"/>
          </a:p>
        </p:txBody>
      </p:sp>
      <p:sp>
        <p:nvSpPr>
          <p:cNvPr id="6"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RS Profile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t="46107"/>
          <a:stretch>
            <a:fillRect/>
          </a:stretch>
        </p:blipFill>
        <p:spPr bwMode="auto">
          <a:xfrm>
            <a:off x="228598" y="1919381"/>
            <a:ext cx="8686800" cy="2957419"/>
          </a:xfrm>
          <a:prstGeom prst="rect">
            <a:avLst/>
          </a:prstGeom>
          <a:ln w="28575">
            <a:solidFill>
              <a:schemeClr val="tx1"/>
            </a:solidFill>
          </a:ln>
          <a:effectLst>
            <a:outerShdw blurRad="292100" dist="139700" dir="2700000" algn="tl" rotWithShape="0">
              <a:srgbClr val="333333">
                <a:alpha val="65000"/>
              </a:srgbClr>
            </a:outerShdw>
          </a:effectLst>
        </p:spPr>
      </p:pic>
      <p:sp>
        <p:nvSpPr>
          <p:cNvPr id="3"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MASTER BRIEF SHEET (MBS)</a:t>
            </a:r>
          </a:p>
        </p:txBody>
      </p:sp>
      <p:sp>
        <p:nvSpPr>
          <p:cNvPr id="4" name="Rectangle 3"/>
          <p:cNvSpPr/>
          <p:nvPr/>
        </p:nvSpPr>
        <p:spPr>
          <a:xfrm>
            <a:off x="6363478" y="2035625"/>
            <a:ext cx="2531704" cy="282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l="70770" t="46107" r="481" b="620"/>
          <a:stretch>
            <a:fillRect/>
          </a:stretch>
        </p:blipFill>
        <p:spPr bwMode="auto">
          <a:xfrm>
            <a:off x="2546557" y="1439118"/>
            <a:ext cx="4031224" cy="4718858"/>
          </a:xfrm>
          <a:prstGeom prst="rect">
            <a:avLst/>
          </a:prstGeom>
          <a:ln w="28575">
            <a:solidFill>
              <a:srgbClr val="FF0000"/>
            </a:solid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3" cstate="print"/>
          <a:srcRect l="69080" t="26005" r="5167" b="9715"/>
          <a:stretch>
            <a:fillRect/>
          </a:stretch>
        </p:blipFill>
        <p:spPr bwMode="auto">
          <a:xfrm>
            <a:off x="6968691" y="5040430"/>
            <a:ext cx="1934678" cy="1665170"/>
          </a:xfrm>
          <a:prstGeom prst="rect">
            <a:avLst/>
          </a:prstGeom>
          <a:ln w="28575">
            <a:solidFill>
              <a:schemeClr val="tx1"/>
            </a:solidFill>
          </a:ln>
          <a:effectLst>
            <a:outerShdw blurRad="292100" dist="139700" dir="2700000" algn="tl" rotWithShape="0">
              <a:srgbClr val="333333">
                <a:alpha val="65000"/>
              </a:srgbClr>
            </a:outerShdw>
          </a:effectLst>
        </p:spPr>
      </p:pic>
      <p:sp>
        <p:nvSpPr>
          <p:cNvPr id="9" name="Rectangle 8"/>
          <p:cNvSpPr/>
          <p:nvPr/>
        </p:nvSpPr>
        <p:spPr>
          <a:xfrm>
            <a:off x="2609850" y="1866900"/>
            <a:ext cx="1301750" cy="3848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05087" y="2366963"/>
            <a:ext cx="123444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05087" y="2924176"/>
            <a:ext cx="123444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05087" y="3476627"/>
            <a:ext cx="123444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05087" y="4033839"/>
            <a:ext cx="123444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05087" y="4600577"/>
            <a:ext cx="123444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05087" y="5153027"/>
            <a:ext cx="123444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05086" y="5710239"/>
            <a:ext cx="123444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86200" y="1866900"/>
            <a:ext cx="2651760" cy="3848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81437" y="2366963"/>
            <a:ext cx="265176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81437" y="2924176"/>
            <a:ext cx="265176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81437" y="3476627"/>
            <a:ext cx="265176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81437" y="4033839"/>
            <a:ext cx="265176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81437" y="4600577"/>
            <a:ext cx="265176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81437" y="5153027"/>
            <a:ext cx="265176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81436" y="5710239"/>
            <a:ext cx="2651760" cy="411480"/>
          </a:xfrm>
          <a:prstGeom prst="rect">
            <a:avLst/>
          </a:prstGeom>
          <a:solidFill>
            <a:srgbClr val="FFFF0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srcRect/>
          <a:stretch>
            <a:fillRect/>
          </a:stretch>
        </p:blipFill>
        <p:spPr bwMode="auto">
          <a:xfrm>
            <a:off x="808525" y="2061511"/>
            <a:ext cx="7512430" cy="2590493"/>
          </a:xfrm>
          <a:prstGeom prst="rect">
            <a:avLst/>
          </a:prstGeom>
          <a:ln w="28575">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childTnLst>
                          </p:cTn>
                        </p:par>
                        <p:par>
                          <p:cTn id="19" fill="hold">
                            <p:stCondLst>
                              <p:cond delay="3000"/>
                            </p:stCondLst>
                            <p:childTnLst>
                              <p:par>
                                <p:cTn id="20" presetID="22" presetClass="entr" presetSubtype="8" fill="hold" grpId="0" nodeType="after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000"/>
                                        <p:tgtEl>
                                          <p:spTgt spid="15"/>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1000"/>
                                        <p:tgtEl>
                                          <p:spTgt spid="12"/>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000"/>
                                        <p:tgtEl>
                                          <p:spTgt spid="11"/>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6"/>
                                        </p:tgtEl>
                                        <p:attrNameLst>
                                          <p:attrName>style.visibility</p:attrName>
                                        </p:attrNameLst>
                                      </p:cBhvr>
                                      <p:to>
                                        <p:strVal val="hidden"/>
                                      </p:to>
                                    </p:set>
                                  </p:childTnLst>
                                </p:cTn>
                              </p:par>
                            </p:childTnLst>
                          </p:cTn>
                        </p:par>
                        <p:par>
                          <p:cTn id="59" fill="hold">
                            <p:stCondLst>
                              <p:cond delay="0"/>
                            </p:stCondLst>
                            <p:childTnLst>
                              <p:par>
                                <p:cTn id="60" presetID="22" presetClass="entr" presetSubtype="1" fill="hold" nodeType="afterEffect">
                                  <p:stCondLst>
                                    <p:cond delay="50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2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4" fill="hold" nodeType="clickEffect">
                                  <p:stCondLst>
                                    <p:cond delay="0"/>
                                  </p:stCondLst>
                                  <p:childTnLst>
                                    <p:animEffect transition="out" filter="wipe(down)">
                                      <p:cBhvr>
                                        <p:cTn id="66" dur="2000"/>
                                        <p:tgtEl>
                                          <p:spTgt spid="7"/>
                                        </p:tgtEl>
                                      </p:cBhvr>
                                    </p:animEffect>
                                    <p:set>
                                      <p:cBhvr>
                                        <p:cTn id="67" dur="1" fill="hold">
                                          <p:stCondLst>
                                            <p:cond delay="1999"/>
                                          </p:stCondLst>
                                        </p:cTn>
                                        <p:tgtEl>
                                          <p:spTgt spid="7"/>
                                        </p:tgtEl>
                                        <p:attrNameLst>
                                          <p:attrName>style.visibility</p:attrName>
                                        </p:attrNameLst>
                                      </p:cBhvr>
                                      <p:to>
                                        <p:strVal val="hidden"/>
                                      </p:to>
                                    </p:set>
                                  </p:childTnLst>
                                </p:cTn>
                              </p:par>
                              <p:par>
                                <p:cTn id="68" presetID="22" presetClass="entr" presetSubtype="4"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down)">
                                      <p:cBhvr>
                                        <p:cTn id="70" dur="2000"/>
                                        <p:tgtEl>
                                          <p:spTgt spid="8"/>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1000"/>
                                        <p:tgtEl>
                                          <p:spTgt spid="17"/>
                                        </p:tgtEl>
                                      </p:cBhvr>
                                    </p:animEffect>
                                  </p:childTnLst>
                                </p:cTn>
                              </p:par>
                            </p:childTnLst>
                          </p:cTn>
                        </p:par>
                        <p:par>
                          <p:cTn id="75" fill="hold">
                            <p:stCondLst>
                              <p:cond delay="3000"/>
                            </p:stCondLst>
                            <p:childTnLst>
                              <p:par>
                                <p:cTn id="76" presetID="22" presetClass="entr" presetSubtype="8" fill="hold" grpId="0" nodeType="afterEffect">
                                  <p:stCondLst>
                                    <p:cond delay="50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1000"/>
                                        <p:tgtEl>
                                          <p:spTgt spid="24"/>
                                        </p:tgtEl>
                                      </p:cBhvr>
                                    </p:animEffect>
                                  </p:childTnLst>
                                </p:cTn>
                              </p:par>
                              <p:par>
                                <p:cTn id="79" presetID="22" presetClass="entr" presetSubtype="8" fill="hold" grpId="0" nodeType="withEffect">
                                  <p:stCondLst>
                                    <p:cond delay="50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1000"/>
                                        <p:tgtEl>
                                          <p:spTgt spid="23"/>
                                        </p:tgtEl>
                                      </p:cBhvr>
                                    </p:animEffect>
                                  </p:childTnLst>
                                </p:cTn>
                              </p:par>
                              <p:par>
                                <p:cTn id="82" presetID="22" presetClass="entr" presetSubtype="8" fill="hold" grpId="0" nodeType="withEffect">
                                  <p:stCondLst>
                                    <p:cond delay="50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1000"/>
                                        <p:tgtEl>
                                          <p:spTgt spid="22"/>
                                        </p:tgtEl>
                                      </p:cBhvr>
                                    </p:animEffect>
                                  </p:childTnLst>
                                </p:cTn>
                              </p:par>
                              <p:par>
                                <p:cTn id="85" presetID="22" presetClass="entr" presetSubtype="8" fill="hold" grpId="0" nodeType="withEffect">
                                  <p:stCondLst>
                                    <p:cond delay="50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1000"/>
                                        <p:tgtEl>
                                          <p:spTgt spid="21"/>
                                        </p:tgtEl>
                                      </p:cBhvr>
                                    </p:animEffect>
                                  </p:childTnLst>
                                </p:cTn>
                              </p:par>
                              <p:par>
                                <p:cTn id="88" presetID="22" presetClass="entr" presetSubtype="8" fill="hold" grpId="0" nodeType="withEffect">
                                  <p:stCondLst>
                                    <p:cond delay="50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1000"/>
                                        <p:tgtEl>
                                          <p:spTgt spid="20"/>
                                        </p:tgtEl>
                                      </p:cBhvr>
                                    </p:animEffect>
                                  </p:childTnLst>
                                </p:cTn>
                              </p:par>
                              <p:par>
                                <p:cTn id="91" presetID="22" presetClass="entr" presetSubtype="8" fill="hold" grpId="0" nodeType="withEffect">
                                  <p:stCondLst>
                                    <p:cond delay="50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1000"/>
                                        <p:tgtEl>
                                          <p:spTgt spid="19"/>
                                        </p:tgtEl>
                                      </p:cBhvr>
                                    </p:animEffect>
                                  </p:childTnLst>
                                </p:cTn>
                              </p:par>
                              <p:par>
                                <p:cTn id="94" presetID="22" presetClass="entr" presetSubtype="8" fill="hold" grpId="0" nodeType="withEffect">
                                  <p:stCondLst>
                                    <p:cond delay="50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10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8"/>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9"/>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2"/>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3"/>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261938" y="1176338"/>
            <a:ext cx="8882062" cy="4833937"/>
          </a:xfrm>
          <a:prstGeom prst="rect">
            <a:avLst/>
          </a:prstGeom>
          <a:noFill/>
          <a:ln w="9525">
            <a:noFill/>
            <a:miter lim="800000"/>
            <a:headEnd/>
            <a:tailEnd/>
          </a:ln>
          <a:effectLst/>
        </p:spPr>
        <p:txBody>
          <a:bodyPr lIns="91429" tIns="45714" rIns="91429" bIns="45714">
            <a:spAutoFit/>
          </a:bodyPr>
          <a:lstStyle/>
          <a:p>
            <a:pPr indent="285750" algn="ctr"/>
            <a:r>
              <a:rPr lang="en-US" sz="1400" dirty="0">
                <a:latin typeface="Arial" charset="0"/>
                <a:cs typeface="Times New Roman" pitchFamily="18" charset="0"/>
              </a:rPr>
              <a:t>Reviewing Officer</a:t>
            </a:r>
          </a:p>
          <a:p>
            <a:pPr indent="285750" algn="ctr"/>
            <a:r>
              <a:rPr lang="en-US" sz="1400" dirty="0">
                <a:latin typeface="Arial" charset="0"/>
                <a:cs typeface="Times New Roman" pitchFamily="18" charset="0"/>
              </a:rPr>
              <a:t>Fitness Report List</a:t>
            </a:r>
          </a:p>
          <a:p>
            <a:pPr indent="285750" algn="ctr"/>
            <a:endParaRPr lang="en-US" sz="700" dirty="0">
              <a:latin typeface="Arial" charset="0"/>
              <a:cs typeface="Times New Roman" pitchFamily="18" charset="0"/>
            </a:endParaRPr>
          </a:p>
          <a:p>
            <a:pPr indent="285750" algn="ctr"/>
            <a:r>
              <a:rPr lang="en-US" sz="1400" dirty="0">
                <a:latin typeface="Arial" charset="0"/>
                <a:cs typeface="Times New Roman" pitchFamily="18" charset="0"/>
              </a:rPr>
              <a:t>COL JOHNNY B. GOODE</a:t>
            </a:r>
          </a:p>
          <a:p>
            <a:pPr indent="285750" algn="ctr"/>
            <a:endParaRPr lang="en-US" sz="1400" dirty="0">
              <a:latin typeface="Arial" charset="0"/>
              <a:cs typeface="Times New Roman" pitchFamily="18" charset="0"/>
            </a:endParaRPr>
          </a:p>
          <a:p>
            <a:pPr indent="285750" algn="ctr" eaLnBrk="0" hangingPunct="0"/>
            <a:r>
              <a:rPr lang="en-US" sz="1200" dirty="0">
                <a:latin typeface="Arial" charset="0"/>
                <a:cs typeface="Times New Roman" pitchFamily="18" charset="0"/>
              </a:rPr>
              <a:t>Reporting Senior SSN:  000000000</a:t>
            </a:r>
          </a:p>
          <a:p>
            <a:pPr indent="285750" algn="ctr" eaLnBrk="0" hangingPunct="0"/>
            <a:endParaRPr lang="en-US" sz="700" dirty="0">
              <a:latin typeface="Arial" charset="0"/>
              <a:cs typeface="Times New Roman" pitchFamily="18" charset="0"/>
            </a:endParaRPr>
          </a:p>
          <a:p>
            <a:pPr indent="285750" algn="ctr" eaLnBrk="0" hangingPunct="0"/>
            <a:r>
              <a:rPr lang="en-US" sz="1200" dirty="0">
                <a:latin typeface="Arial" charset="0"/>
                <a:cs typeface="Times New Roman" pitchFamily="18" charset="0"/>
              </a:rPr>
              <a:t>As of:  20040602</a:t>
            </a:r>
          </a:p>
          <a:p>
            <a:pPr indent="285750" eaLnBrk="0" hangingPunct="0"/>
            <a:r>
              <a:rPr lang="en-US" sz="1200" b="1" dirty="0">
                <a:latin typeface="Arial" charset="0"/>
                <a:cs typeface="Times New Roman" pitchFamily="18" charset="0"/>
              </a:rPr>
              <a:t>MRO SSN								RO</a:t>
            </a:r>
          </a:p>
          <a:p>
            <a:pPr indent="285750" eaLnBrk="0" hangingPunct="0"/>
            <a:r>
              <a:rPr lang="en-US" sz="1200" b="1" dirty="0">
                <a:latin typeface="Arial" charset="0"/>
                <a:cs typeface="Times New Roman" pitchFamily="18" charset="0"/>
              </a:rPr>
              <a:t>(Last Four)	Last Name		From Date		To Date		</a:t>
            </a:r>
            <a:r>
              <a:rPr lang="en-US" sz="1200" b="1" dirty="0" err="1">
                <a:latin typeface="Arial" charset="0"/>
                <a:cs typeface="Times New Roman" pitchFamily="18" charset="0"/>
              </a:rPr>
              <a:t>Occ</a:t>
            </a:r>
            <a:r>
              <a:rPr lang="en-US" sz="1200" b="1" dirty="0">
                <a:latin typeface="Arial" charset="0"/>
                <a:cs typeface="Times New Roman" pitchFamily="18" charset="0"/>
              </a:rPr>
              <a:t>   Assessment</a:t>
            </a:r>
          </a:p>
          <a:p>
            <a:pPr indent="285750" eaLnBrk="0" hangingPunct="0"/>
            <a:r>
              <a:rPr lang="en-US" sz="1200" b="1" dirty="0">
                <a:latin typeface="Arial" charset="0"/>
                <a:cs typeface="Times New Roman" pitchFamily="18" charset="0"/>
              </a:rPr>
              <a:t>									Mark</a:t>
            </a:r>
          </a:p>
          <a:p>
            <a:pPr indent="285750" eaLnBrk="0" hangingPunct="0"/>
            <a:r>
              <a:rPr lang="en-US" sz="1400" dirty="0">
                <a:latin typeface="Arial" charset="0"/>
                <a:cs typeface="Times New Roman" pitchFamily="18" charset="0"/>
              </a:rPr>
              <a:t>MAJ</a:t>
            </a:r>
          </a:p>
          <a:p>
            <a:pPr indent="285750" eaLnBrk="0" hangingPunct="0"/>
            <a:endParaRPr lang="en-US" sz="1400" dirty="0">
              <a:latin typeface="Arial" charset="0"/>
              <a:cs typeface="Times New Roman" pitchFamily="18" charset="0"/>
            </a:endParaRPr>
          </a:p>
          <a:p>
            <a:pPr indent="285750" eaLnBrk="0" hangingPunct="0"/>
            <a:r>
              <a:rPr lang="en-US" sz="1400" dirty="0">
                <a:latin typeface="Arial" charset="0"/>
                <a:cs typeface="Times New Roman" pitchFamily="18" charset="0"/>
              </a:rPr>
              <a:t>1234		Smith		01 Dec 01		08 Jun 02		AN	6</a:t>
            </a:r>
          </a:p>
          <a:p>
            <a:pPr indent="285750" eaLnBrk="0" hangingPunct="0"/>
            <a:r>
              <a:rPr lang="en-US" sz="1400" dirty="0">
                <a:latin typeface="Arial" charset="0"/>
                <a:cs typeface="Times New Roman" pitchFamily="18" charset="0"/>
              </a:rPr>
              <a:t>2235		Jones		01 Oct 01		30 Nov 01		TR	5</a:t>
            </a:r>
          </a:p>
          <a:p>
            <a:pPr indent="285750" eaLnBrk="0" hangingPunct="0"/>
            <a:r>
              <a:rPr lang="en-US" sz="1400" dirty="0">
                <a:latin typeface="Arial" charset="0"/>
                <a:cs typeface="Times New Roman" pitchFamily="18" charset="0"/>
              </a:rPr>
              <a:t>3456		Thomas		01 Dec 00		17 Sep 01		TR	5</a:t>
            </a:r>
          </a:p>
          <a:p>
            <a:pPr indent="285750" eaLnBrk="0" hangingPunct="0"/>
            <a:r>
              <a:rPr lang="en-US" sz="1400" dirty="0">
                <a:latin typeface="Arial" charset="0"/>
              </a:rPr>
              <a:t>4432		Brown		01 Sep 99		30 Nov 00		GC	4</a:t>
            </a:r>
          </a:p>
          <a:p>
            <a:pPr indent="285750" eaLnBrk="0" hangingPunct="0"/>
            <a:endParaRPr lang="en-US" sz="1400" dirty="0">
              <a:latin typeface="Arial" charset="0"/>
            </a:endParaRPr>
          </a:p>
          <a:p>
            <a:pPr indent="285750" eaLnBrk="0" hangingPunct="0"/>
            <a:r>
              <a:rPr lang="en-US" sz="1400" dirty="0">
                <a:latin typeface="Arial" charset="0"/>
              </a:rPr>
              <a:t>CAPT</a:t>
            </a:r>
          </a:p>
          <a:p>
            <a:pPr indent="285750" eaLnBrk="0" hangingPunct="0"/>
            <a:endParaRPr lang="en-US" sz="1400" dirty="0">
              <a:latin typeface="Arial" charset="0"/>
            </a:endParaRPr>
          </a:p>
          <a:p>
            <a:pPr indent="285750" eaLnBrk="0" hangingPunct="0"/>
            <a:r>
              <a:rPr lang="en-US" sz="1400" dirty="0">
                <a:latin typeface="Arial" charset="0"/>
              </a:rPr>
              <a:t>9876		Green		22 Jan 01		20 Jun 01		AN	7</a:t>
            </a:r>
          </a:p>
          <a:p>
            <a:pPr indent="285750" eaLnBrk="0" hangingPunct="0"/>
            <a:r>
              <a:rPr lang="en-US" sz="1400" dirty="0">
                <a:latin typeface="Arial" charset="0"/>
              </a:rPr>
              <a:t>8765		Black		01 May 02		31 Aug 02		CH	5</a:t>
            </a:r>
          </a:p>
          <a:p>
            <a:pPr indent="285750" eaLnBrk="0" hangingPunct="0"/>
            <a:r>
              <a:rPr lang="en-US" sz="1400" dirty="0">
                <a:latin typeface="Arial" charset="0"/>
              </a:rPr>
              <a:t>7676		White		01 Jul 01		01 Oct 01		GC	4</a:t>
            </a:r>
          </a:p>
          <a:p>
            <a:pPr indent="285750" eaLnBrk="0" hangingPunct="0"/>
            <a:r>
              <a:rPr lang="en-US" sz="1400" dirty="0">
                <a:latin typeface="Arial" charset="0"/>
              </a:rPr>
              <a:t>7676		White		03 Jul 00		30 Jun 01		AN	4</a:t>
            </a:r>
          </a:p>
        </p:txBody>
      </p:sp>
      <p:sp>
        <p:nvSpPr>
          <p:cNvPr id="175107" name="Line 3"/>
          <p:cNvSpPr>
            <a:spLocks noChangeShapeType="1"/>
          </p:cNvSpPr>
          <p:nvPr/>
        </p:nvSpPr>
        <p:spPr bwMode="auto">
          <a:xfrm flipV="1">
            <a:off x="304800" y="3005138"/>
            <a:ext cx="8534400" cy="0"/>
          </a:xfrm>
          <a:prstGeom prst="line">
            <a:avLst/>
          </a:prstGeom>
          <a:noFill/>
          <a:ln w="28575">
            <a:solidFill>
              <a:srgbClr val="000000"/>
            </a:solidFill>
            <a:round/>
            <a:headEnd/>
            <a:tailEnd/>
          </a:ln>
        </p:spPr>
        <p:txBody>
          <a:bodyPr/>
          <a:lstStyle/>
          <a:p>
            <a:endParaRPr lang="en-US"/>
          </a:p>
        </p:txBody>
      </p:sp>
      <p:sp>
        <p:nvSpPr>
          <p:cNvPr id="175108" name="Rectangle 4"/>
          <p:cNvSpPr>
            <a:spLocks noChangeArrowheads="1"/>
          </p:cNvSpPr>
          <p:nvPr/>
        </p:nvSpPr>
        <p:spPr bwMode="auto">
          <a:xfrm>
            <a:off x="0" y="3211513"/>
            <a:ext cx="9144000" cy="639762"/>
          </a:xfrm>
          <a:prstGeom prst="rect">
            <a:avLst/>
          </a:prstGeom>
          <a:noFill/>
          <a:ln w="9525">
            <a:noFill/>
            <a:miter lim="800000"/>
            <a:headEnd/>
            <a:tailEnd/>
          </a:ln>
          <a:effectLst/>
        </p:spPr>
        <p:txBody>
          <a:bodyPr lIns="91429" tIns="45714" rIns="91429" bIns="45714">
            <a:spAutoFit/>
          </a:bodyPr>
          <a:lstStyle/>
          <a:p>
            <a:r>
              <a:rPr lang="en-US" sz="1200">
                <a:cs typeface="Times New Roman" pitchFamily="18" charset="0"/>
              </a:rPr>
              <a:t> </a:t>
            </a:r>
          </a:p>
          <a:p>
            <a:pPr eaLnBrk="0" hangingPunct="0"/>
            <a:endParaRPr lang="en-US"/>
          </a:p>
        </p:txBody>
      </p:sp>
      <p:sp>
        <p:nvSpPr>
          <p:cNvPr id="6"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RO Profile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7"/>
          <p:cNvSpPr txBox="1">
            <a:spLocks noChangeArrowheads="1"/>
          </p:cNvSpPr>
          <p:nvPr/>
        </p:nvSpPr>
        <p:spPr>
          <a:xfrm>
            <a:off x="1" y="304800"/>
            <a:ext cx="9144000" cy="9810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Fitness Reports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Occasions</a:t>
            </a:r>
            <a:endParaRPr kumimoji="0" lang="en-US" sz="2600" b="1" i="0" u="none" strike="noStrike" kern="0" cap="none" spc="0" normalizeH="0" baseline="0" noProof="0" dirty="0" smtClean="0">
              <a:ln>
                <a:noFill/>
              </a:ln>
              <a:effectLst/>
              <a:uLnTx/>
              <a:uFillTx/>
              <a:latin typeface="+mj-lt"/>
              <a:ea typeface="+mj-ea"/>
              <a:cs typeface="+mj-cs"/>
            </a:endParaRPr>
          </a:p>
        </p:txBody>
      </p:sp>
      <p:sp>
        <p:nvSpPr>
          <p:cNvPr id="4" name="Rectangle 3"/>
          <p:cNvSpPr/>
          <p:nvPr/>
        </p:nvSpPr>
        <p:spPr>
          <a:xfrm>
            <a:off x="0" y="1600200"/>
            <a:ext cx="9144000" cy="5078313"/>
          </a:xfrm>
          <a:prstGeom prst="rect">
            <a:avLst/>
          </a:prstGeom>
        </p:spPr>
        <p:txBody>
          <a:bodyPr wrap="square">
            <a:spAutoFit/>
          </a:bodyPr>
          <a:lstStyle/>
          <a:p>
            <a:r>
              <a:rPr lang="en-US" dirty="0" smtClean="0"/>
              <a:t>Grade Change </a:t>
            </a:r>
            <a:r>
              <a:rPr lang="en-US" b="1" dirty="0" smtClean="0">
                <a:solidFill>
                  <a:srgbClr val="0000FF"/>
                </a:solidFill>
              </a:rPr>
              <a:t>(GC )</a:t>
            </a:r>
          </a:p>
          <a:p>
            <a:pPr lvl="1">
              <a:buFont typeface="Wingdings" pitchFamily="2" charset="2"/>
              <a:buChar char="Ø"/>
            </a:pPr>
            <a:r>
              <a:rPr lang="en-US" dirty="0" smtClean="0"/>
              <a:t> Submit a GC report when a Marine is promoted, frocked, reverted to enlisted grade or reduced.</a:t>
            </a:r>
          </a:p>
          <a:p>
            <a:endParaRPr lang="en-US" dirty="0" smtClean="0"/>
          </a:p>
          <a:p>
            <a:r>
              <a:rPr lang="en-US" dirty="0" smtClean="0"/>
              <a:t>CMC Directed </a:t>
            </a:r>
            <a:r>
              <a:rPr lang="en-US" b="1" dirty="0" smtClean="0">
                <a:solidFill>
                  <a:srgbClr val="0000FF"/>
                </a:solidFill>
              </a:rPr>
              <a:t>(DC)</a:t>
            </a:r>
          </a:p>
          <a:p>
            <a:pPr lvl="1">
              <a:buFont typeface="Wingdings" pitchFamily="2" charset="2"/>
              <a:buChar char="Ø"/>
            </a:pPr>
            <a:r>
              <a:rPr lang="en-US" dirty="0" smtClean="0"/>
              <a:t> Submit a DC report when a significant commendatory or adverse action by the MRO occurs that requires immediate reporting to CMC. Additionally, HQMC will use DC reports for administrative fillers to remove date gaps from a Marine's records.	</a:t>
            </a:r>
          </a:p>
          <a:p>
            <a:endParaRPr lang="en-US" dirty="0" smtClean="0"/>
          </a:p>
          <a:p>
            <a:r>
              <a:rPr lang="en-US" dirty="0" smtClean="0"/>
              <a:t>Change of Reporting Senior </a:t>
            </a:r>
            <a:r>
              <a:rPr lang="en-US" b="1" dirty="0" smtClean="0">
                <a:solidFill>
                  <a:srgbClr val="0000FF"/>
                </a:solidFill>
              </a:rPr>
              <a:t>(CH)</a:t>
            </a:r>
          </a:p>
          <a:p>
            <a:pPr lvl="1">
              <a:buFont typeface="Wingdings" pitchFamily="2" charset="2"/>
              <a:buChar char="Ø"/>
            </a:pPr>
            <a:r>
              <a:rPr lang="en-US" dirty="0" smtClean="0"/>
              <a:t> Submit a CH report when the RS changes (transfer, reassignment, retirement, etc.) but the MRO remains.</a:t>
            </a:r>
          </a:p>
          <a:p>
            <a:endParaRPr lang="en-US" dirty="0" smtClean="0"/>
          </a:p>
          <a:p>
            <a:r>
              <a:rPr lang="en-US" dirty="0" smtClean="0"/>
              <a:t>From Temporary Duty </a:t>
            </a:r>
            <a:r>
              <a:rPr lang="en-US" b="1" dirty="0" smtClean="0">
                <a:solidFill>
                  <a:srgbClr val="0000FF"/>
                </a:solidFill>
              </a:rPr>
              <a:t>(FD)</a:t>
            </a:r>
          </a:p>
          <a:p>
            <a:pPr lvl="1">
              <a:buFont typeface="Wingdings" pitchFamily="2" charset="2"/>
              <a:buChar char="Ø"/>
            </a:pPr>
            <a:r>
              <a:rPr lang="en-US" dirty="0" smtClean="0"/>
              <a:t> The RS at the command where the MRO is assigned temporary duty must submit an FD report when a Marine terminates a temporary duty assignment, prior to a member of the SMCR returning to the parent command awaiting demobilization or deactivation, or terminates ADSW orders lasting 31 days or longer.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00200"/>
            <a:ext cx="9144000" cy="3277820"/>
          </a:xfrm>
          <a:prstGeom prst="rect">
            <a:avLst/>
          </a:prstGeom>
          <a:noFill/>
        </p:spPr>
        <p:txBody>
          <a:bodyPr wrap="square" rtlCol="0">
            <a:spAutoFit/>
          </a:bodyPr>
          <a:lstStyle/>
          <a:p>
            <a:pPr>
              <a:lnSpc>
                <a:spcPct val="150000"/>
              </a:lnSpc>
              <a:buFont typeface="Wingdings" pitchFamily="2" charset="2"/>
              <a:buChar char="v"/>
            </a:pPr>
            <a:r>
              <a:rPr lang="en-US" sz="2300" dirty="0" smtClean="0"/>
              <a:t> Your Fitness Report is a direct reflection of who you are as a Marine</a:t>
            </a:r>
          </a:p>
          <a:p>
            <a:pPr>
              <a:lnSpc>
                <a:spcPct val="150000"/>
              </a:lnSpc>
              <a:buFont typeface="Wingdings" pitchFamily="2" charset="2"/>
              <a:buChar char="v"/>
            </a:pPr>
            <a:r>
              <a:rPr lang="en-US" sz="2300" dirty="0" smtClean="0"/>
              <a:t> Be sure you are giving it the time and attention it deserves</a:t>
            </a:r>
          </a:p>
          <a:p>
            <a:pPr>
              <a:lnSpc>
                <a:spcPct val="150000"/>
              </a:lnSpc>
              <a:buFont typeface="Wingdings" pitchFamily="2" charset="2"/>
              <a:buChar char="v"/>
            </a:pPr>
            <a:r>
              <a:rPr lang="en-US" sz="2300" dirty="0" smtClean="0"/>
              <a:t> If you </a:t>
            </a:r>
            <a:r>
              <a:rPr lang="en-US" sz="2300" dirty="0" err="1" smtClean="0"/>
              <a:t>gundeck</a:t>
            </a:r>
            <a:r>
              <a:rPr lang="en-US" sz="2300" dirty="0" smtClean="0"/>
              <a:t> MROW Sections B, C, D, and E it is noticeable</a:t>
            </a:r>
          </a:p>
          <a:p>
            <a:pPr lvl="1">
              <a:lnSpc>
                <a:spcPct val="150000"/>
              </a:lnSpc>
              <a:buFont typeface="Wingdings" pitchFamily="2" charset="2"/>
              <a:buChar char="v"/>
            </a:pPr>
            <a:r>
              <a:rPr lang="en-US" sz="2300" dirty="0" smtClean="0"/>
              <a:t> What impression do you want to give your RS?</a:t>
            </a:r>
          </a:p>
          <a:p>
            <a:pPr lvl="1">
              <a:lnSpc>
                <a:spcPct val="150000"/>
              </a:lnSpc>
              <a:buFont typeface="Wingdings" pitchFamily="2" charset="2"/>
              <a:buChar char="v"/>
            </a:pPr>
            <a:r>
              <a:rPr lang="en-US" sz="2300" dirty="0" smtClean="0"/>
              <a:t> What impression do you want your RS to give to the board?</a:t>
            </a:r>
          </a:p>
          <a:p>
            <a:pPr>
              <a:lnSpc>
                <a:spcPct val="150000"/>
              </a:lnSpc>
              <a:buFont typeface="Wingdings" pitchFamily="2" charset="2"/>
              <a:buChar char="v"/>
            </a:pPr>
            <a:r>
              <a:rPr lang="en-US" sz="2300" dirty="0" smtClean="0"/>
              <a:t> Who cares more about your promotion?  You?  Your RS?  Your RO?</a:t>
            </a:r>
          </a:p>
        </p:txBody>
      </p:sp>
      <p:sp>
        <p:nvSpPr>
          <p:cNvPr id="4"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BOTTOM LINE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06400" y="5299075"/>
            <a:ext cx="8208963" cy="646113"/>
          </a:xfrm>
          <a:prstGeom prst="rect">
            <a:avLst/>
          </a:prstGeom>
          <a:noFill/>
          <a:ln w="9525">
            <a:noFill/>
            <a:miter lim="800000"/>
            <a:headEnd/>
            <a:tailEnd/>
          </a:ln>
          <a:effectLst/>
        </p:spPr>
        <p:txBody>
          <a:bodyPr lIns="0" tIns="0" rIns="0" bIns="0"/>
          <a:lstStyle/>
          <a:p>
            <a:pPr algn="ctr" defTabSz="412750">
              <a:buClr>
                <a:srgbClr val="808080"/>
              </a:buClr>
              <a:buSzPct val="90000"/>
              <a:buFont typeface="Monotype Sorts" pitchFamily="2" charset="2"/>
              <a:buNone/>
            </a:pPr>
            <a:endParaRPr lang="en-US" sz="3200" b="1">
              <a:effectLst>
                <a:outerShdw blurRad="38100" dist="38100" dir="2700000" algn="tl">
                  <a:srgbClr val="C0C0C0"/>
                </a:outerShdw>
              </a:effectLst>
            </a:endParaRPr>
          </a:p>
        </p:txBody>
      </p:sp>
      <p:pic>
        <p:nvPicPr>
          <p:cNvPr id="4" name="Picture 4"/>
          <p:cNvPicPr>
            <a:picLocks noChangeArrowheads="1"/>
          </p:cNvPicPr>
          <p:nvPr/>
        </p:nvPicPr>
        <p:blipFill>
          <a:blip r:embed="rId2" cstate="print"/>
          <a:srcRect/>
          <a:stretch>
            <a:fillRect/>
          </a:stretch>
        </p:blipFill>
        <p:spPr bwMode="auto">
          <a:xfrm>
            <a:off x="6553200" y="4419600"/>
            <a:ext cx="2436812" cy="2303462"/>
          </a:xfrm>
          <a:prstGeom prst="ellipse">
            <a:avLst/>
          </a:prstGeom>
          <a:ln>
            <a:noFill/>
          </a:ln>
          <a:effectLst>
            <a:softEdge rad="112500"/>
          </a:effectLst>
        </p:spPr>
      </p:pic>
      <p:pic>
        <p:nvPicPr>
          <p:cNvPr id="5" name="Picture 2"/>
          <p:cNvPicPr>
            <a:picLocks noChangeAspect="1" noChangeArrowheads="1"/>
          </p:cNvPicPr>
          <p:nvPr/>
        </p:nvPicPr>
        <p:blipFill>
          <a:blip r:embed="rId3" cstate="print"/>
          <a:srcRect/>
          <a:stretch>
            <a:fillRect/>
          </a:stretch>
        </p:blipFill>
        <p:spPr bwMode="auto">
          <a:xfrm>
            <a:off x="152400" y="152400"/>
            <a:ext cx="1568325" cy="2441448"/>
          </a:xfrm>
          <a:prstGeom prst="rect">
            <a:avLst/>
          </a:prstGeom>
          <a:noFill/>
          <a:ln w="9525">
            <a:noFill/>
            <a:miter lim="800000"/>
            <a:headEnd/>
            <a:tailEnd/>
          </a:ln>
          <a:effectLst/>
        </p:spPr>
      </p:pic>
      <p:sp>
        <p:nvSpPr>
          <p:cNvPr id="7" name="Rectangle 6"/>
          <p:cNvSpPr/>
          <p:nvPr/>
        </p:nvSpPr>
        <p:spPr>
          <a:xfrm>
            <a:off x="2027299" y="2819400"/>
            <a:ext cx="5089407"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cap="none" spc="0" dirty="0" smtClean="0">
                <a:ln w="11430">
                  <a:solidFill>
                    <a:schemeClr val="tx1">
                      <a:lumMod val="75000"/>
                      <a:lumOff val="25000"/>
                    </a:schemeClr>
                  </a:solidFill>
                </a:ln>
                <a:gradFill flip="none" rotWithShape="1">
                  <a:gsLst>
                    <a:gs pos="0">
                      <a:schemeClr val="bg1">
                        <a:lumMod val="75000"/>
                      </a:schemeClr>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0"/>
                  <a:tileRect/>
                </a:gradFill>
                <a:effectLst>
                  <a:outerShdw blurRad="80000" dist="40000" dir="5040000" algn="tl">
                    <a:srgbClr val="FF0000">
                      <a:alpha val="30000"/>
                    </a:srgbClr>
                  </a:outerShdw>
                </a:effectLst>
              </a:rPr>
              <a:t>QUESTIONS?</a:t>
            </a:r>
            <a:endParaRPr lang="en-US" sz="7200" b="1" cap="none" spc="0" dirty="0">
              <a:ln w="11430">
                <a:solidFill>
                  <a:schemeClr val="tx1">
                    <a:lumMod val="75000"/>
                    <a:lumOff val="25000"/>
                  </a:schemeClr>
                </a:solidFill>
              </a:ln>
              <a:gradFill flip="none" rotWithShape="1">
                <a:gsLst>
                  <a:gs pos="0">
                    <a:schemeClr val="bg1">
                      <a:lumMod val="75000"/>
                    </a:schemeClr>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0"/>
                <a:tileRect/>
              </a:gradFill>
              <a:effectLst>
                <a:outerShdw blurRad="80000" dist="40000" dir="5040000" algn="tl">
                  <a:srgbClr val="FF0000">
                    <a:alpha val="3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0200"/>
            <a:ext cx="9144000" cy="4801314"/>
          </a:xfrm>
          <a:prstGeom prst="rect">
            <a:avLst/>
          </a:prstGeom>
        </p:spPr>
        <p:txBody>
          <a:bodyPr wrap="square">
            <a:spAutoFit/>
          </a:bodyPr>
          <a:lstStyle/>
          <a:p>
            <a:r>
              <a:rPr lang="en-US" dirty="0" smtClean="0"/>
              <a:t>Transfer </a:t>
            </a:r>
            <a:r>
              <a:rPr lang="en-US" b="1" dirty="0" smtClean="0">
                <a:solidFill>
                  <a:srgbClr val="0000FF"/>
                </a:solidFill>
              </a:rPr>
              <a:t>(TR)</a:t>
            </a:r>
          </a:p>
          <a:p>
            <a:pPr lvl="1">
              <a:buFont typeface="Wingdings" pitchFamily="2" charset="2"/>
              <a:buChar char="Ø"/>
            </a:pPr>
            <a:r>
              <a:rPr lang="en-US" dirty="0" smtClean="0"/>
              <a:t> Submit a TR report when the MRO leaves the RS for reasons other than TAD; i.e., transfer, reassignment, extended deployment, etc. </a:t>
            </a:r>
          </a:p>
          <a:p>
            <a:endParaRPr lang="en-US" dirty="0"/>
          </a:p>
          <a:p>
            <a:r>
              <a:rPr lang="en-US" dirty="0" smtClean="0"/>
              <a:t>Change of Duty </a:t>
            </a:r>
            <a:r>
              <a:rPr lang="en-US" b="1" dirty="0" smtClean="0">
                <a:solidFill>
                  <a:srgbClr val="0000FF"/>
                </a:solidFill>
              </a:rPr>
              <a:t>(CD)</a:t>
            </a:r>
          </a:p>
          <a:p>
            <a:pPr lvl="1">
              <a:buFont typeface="Wingdings" pitchFamily="2" charset="2"/>
              <a:buChar char="Ø"/>
            </a:pPr>
            <a:r>
              <a:rPr lang="en-US" dirty="0" smtClean="0"/>
              <a:t> Submit a CD report when the MRO has a significant change in primary duty under the same RS.</a:t>
            </a:r>
          </a:p>
          <a:p>
            <a:endParaRPr lang="en-US" dirty="0" smtClean="0"/>
          </a:p>
          <a:p>
            <a:r>
              <a:rPr lang="en-US" dirty="0" smtClean="0"/>
              <a:t>To Temporary Duty </a:t>
            </a:r>
            <a:r>
              <a:rPr lang="en-US" b="1" dirty="0" smtClean="0">
                <a:solidFill>
                  <a:srgbClr val="0000FF"/>
                </a:solidFill>
              </a:rPr>
              <a:t>(TD)</a:t>
            </a:r>
          </a:p>
          <a:p>
            <a:pPr lvl="1">
              <a:buFont typeface="Wingdings" pitchFamily="2" charset="2"/>
              <a:buChar char="Ø"/>
            </a:pPr>
            <a:r>
              <a:rPr lang="en-US" dirty="0" smtClean="0"/>
              <a:t> The MRO’s parent command must submit a TD report when a Marine goes on a temporary duty assignment lasting 31 days or longer.</a:t>
            </a:r>
          </a:p>
          <a:p>
            <a:endParaRPr lang="en-US" dirty="0" smtClean="0"/>
          </a:p>
          <a:p>
            <a:r>
              <a:rPr lang="en-US" dirty="0" smtClean="0"/>
              <a:t>End of Service </a:t>
            </a:r>
            <a:r>
              <a:rPr lang="en-US" b="1" dirty="0" smtClean="0">
                <a:solidFill>
                  <a:srgbClr val="0000FF"/>
                </a:solidFill>
              </a:rPr>
              <a:t>(EN)</a:t>
            </a:r>
          </a:p>
          <a:p>
            <a:pPr lvl="1">
              <a:buFont typeface="Wingdings" pitchFamily="2" charset="2"/>
              <a:buChar char="Ø"/>
            </a:pPr>
            <a:r>
              <a:rPr lang="en-US" dirty="0" smtClean="0"/>
              <a:t> Submit an EN report when an Active Component Marine or Reserve member Marine terminates active duty.</a:t>
            </a:r>
          </a:p>
          <a:p>
            <a:endParaRPr lang="en-US" dirty="0" smtClean="0"/>
          </a:p>
          <a:p>
            <a:r>
              <a:rPr lang="en-US" dirty="0" smtClean="0"/>
              <a:t>	</a:t>
            </a:r>
          </a:p>
        </p:txBody>
      </p:sp>
      <p:sp>
        <p:nvSpPr>
          <p:cNvPr id="3" name="Rectangle 187"/>
          <p:cNvSpPr txBox="1">
            <a:spLocks noChangeArrowheads="1"/>
          </p:cNvSpPr>
          <p:nvPr/>
        </p:nvSpPr>
        <p:spPr>
          <a:xfrm>
            <a:off x="1" y="304800"/>
            <a:ext cx="9144000" cy="9810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Fitness Reports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Occasions (cont)</a:t>
            </a:r>
            <a:endParaRPr kumimoji="0" lang="en-US" sz="2600" b="1" i="0" u="none" strike="noStrike" kern="0" cap="none" spc="0" normalizeH="0" baseline="0" noProof="0" dirty="0" smtClean="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82341"/>
            <a:ext cx="9144000" cy="1477328"/>
          </a:xfrm>
          <a:prstGeom prst="rect">
            <a:avLst/>
          </a:prstGeom>
        </p:spPr>
        <p:txBody>
          <a:bodyPr wrap="square">
            <a:spAutoFit/>
          </a:bodyPr>
          <a:lstStyle/>
          <a:p>
            <a:r>
              <a:rPr lang="en-US" dirty="0" smtClean="0"/>
              <a:t>Annual (Active Component) </a:t>
            </a:r>
            <a:r>
              <a:rPr lang="en-US" b="1" dirty="0" smtClean="0">
                <a:solidFill>
                  <a:srgbClr val="0000FF"/>
                </a:solidFill>
              </a:rPr>
              <a:t>(AN)</a:t>
            </a:r>
          </a:p>
          <a:p>
            <a:pPr lvl="1">
              <a:buFont typeface="Wingdings" pitchFamily="2" charset="2"/>
              <a:buChar char="Ø"/>
            </a:pPr>
            <a:r>
              <a:rPr lang="en-US" dirty="0" smtClean="0"/>
              <a:t> Submit an </a:t>
            </a:r>
            <a:r>
              <a:rPr lang="en-US" dirty="0" err="1" smtClean="0"/>
              <a:t>AN</a:t>
            </a:r>
            <a:r>
              <a:rPr lang="en-US" dirty="0" smtClean="0"/>
              <a:t> report for all Marines serving on the Active Duty List (ADL) and who are considered for promotion by an Active Component board in the grades of sergeant through brigadier general, excluding second and first lieutenants.</a:t>
            </a:r>
          </a:p>
          <a:p>
            <a:pPr lvl="1">
              <a:buFont typeface="Wingdings" pitchFamily="2" charset="2"/>
              <a:buChar char="Ø"/>
            </a:pPr>
            <a:endParaRPr lang="en-US" dirty="0" smtClean="0"/>
          </a:p>
        </p:txBody>
      </p:sp>
      <p:sp>
        <p:nvSpPr>
          <p:cNvPr id="3" name="Rectangle 187"/>
          <p:cNvSpPr txBox="1">
            <a:spLocks noChangeArrowheads="1"/>
          </p:cNvSpPr>
          <p:nvPr/>
        </p:nvSpPr>
        <p:spPr>
          <a:xfrm>
            <a:off x="1" y="304800"/>
            <a:ext cx="9144000" cy="9810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Fitness Reports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600" b="1" kern="0" dirty="0" smtClean="0">
                <a:latin typeface="+mj-lt"/>
                <a:ea typeface="+mj-ea"/>
                <a:cs typeface="+mj-cs"/>
              </a:rPr>
              <a:t>Occasions (cont)</a:t>
            </a:r>
            <a:endParaRPr kumimoji="0" lang="en-US" sz="2600" b="1" i="0" u="none" strike="noStrike" kern="0" cap="none" spc="0" normalizeH="0" baseline="0" noProof="0" dirty="0" smtClean="0">
              <a:ln>
                <a:noFill/>
              </a:ln>
              <a:effectLst/>
              <a:uLnTx/>
              <a:uFillTx/>
              <a:latin typeface="+mj-lt"/>
              <a:ea typeface="+mj-ea"/>
              <a:cs typeface="+mj-cs"/>
            </a:endParaRPr>
          </a:p>
        </p:txBody>
      </p:sp>
      <p:sp>
        <p:nvSpPr>
          <p:cNvPr id="6" name="Rectangle 5"/>
          <p:cNvSpPr/>
          <p:nvPr/>
        </p:nvSpPr>
        <p:spPr>
          <a:xfrm>
            <a:off x="0" y="2895600"/>
            <a:ext cx="9144000" cy="2800767"/>
          </a:xfrm>
          <a:prstGeom prst="rect">
            <a:avLst/>
          </a:prstGeom>
        </p:spPr>
        <p:txBody>
          <a:bodyPr wrap="square">
            <a:spAutoFit/>
          </a:bodyPr>
          <a:lstStyle/>
          <a:p>
            <a:pPr lvl="1"/>
            <a:r>
              <a:rPr lang="en-US" sz="1600" dirty="0" smtClean="0"/>
              <a:t>b. The RS may omit the annual report when the report comes due under a new RS within 89 days or less of the establishment of the RS - MRO relationship (see paragraph 3005).</a:t>
            </a:r>
          </a:p>
          <a:p>
            <a:pPr lvl="1">
              <a:buFont typeface="Wingdings" pitchFamily="2" charset="2"/>
              <a:buChar char="Ø"/>
            </a:pPr>
            <a:endParaRPr lang="en-US" sz="1600" dirty="0" smtClean="0"/>
          </a:p>
          <a:p>
            <a:pPr lvl="1"/>
            <a:r>
              <a:rPr lang="en-US" sz="1600" dirty="0" smtClean="0"/>
              <a:t>c. Omit the annual report when:</a:t>
            </a:r>
          </a:p>
          <a:p>
            <a:pPr lvl="2"/>
            <a:r>
              <a:rPr lang="en-US" sz="1600" dirty="0" smtClean="0"/>
              <a:t>(1) The MRO is in a temporary duty status, other than academic duty, for less than 6 months (see paragraph 3004.7).</a:t>
            </a:r>
          </a:p>
          <a:p>
            <a:pPr lvl="2"/>
            <a:r>
              <a:rPr lang="en-US" sz="1600" dirty="0" smtClean="0"/>
              <a:t>(2) The MRO is attending formal academic training under permanent change of station (PCS/TEMINS) orders of less than 12 months duration. In this case, include the annual period on the Transfer (TR) report.</a:t>
            </a:r>
          </a:p>
          <a:p>
            <a:pPr lvl="2"/>
            <a:r>
              <a:rPr lang="en-US" sz="1600" dirty="0" smtClean="0"/>
              <a:t>(3) Another reporting occasion under the same RS occurred 60 days or less prior to the end date of the annual report; i.e., a GC or CD report.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APES</a:t>
            </a:r>
          </a:p>
        </p:txBody>
      </p:sp>
      <p:sp>
        <p:nvSpPr>
          <p:cNvPr id="7" name="Rectangle 6"/>
          <p:cNvSpPr/>
          <p:nvPr/>
        </p:nvSpPr>
        <p:spPr>
          <a:xfrm>
            <a:off x="0" y="1600200"/>
            <a:ext cx="9144000" cy="5078313"/>
          </a:xfrm>
          <a:prstGeom prst="rect">
            <a:avLst/>
          </a:prstGeom>
        </p:spPr>
        <p:txBody>
          <a:bodyPr wrap="square">
            <a:spAutoFit/>
          </a:bodyPr>
          <a:lstStyle/>
          <a:p>
            <a:pPr fontAlgn="base">
              <a:spcBef>
                <a:spcPct val="0"/>
              </a:spcBef>
              <a:spcAft>
                <a:spcPct val="0"/>
              </a:spcAft>
            </a:pPr>
            <a:r>
              <a:rPr lang="en-US" u="sng" kern="0" dirty="0" smtClean="0"/>
              <a:t>Performance Evaluation System (PES) Manual</a:t>
            </a:r>
            <a:endParaRPr lang="en-US" kern="0" dirty="0" smtClean="0"/>
          </a:p>
          <a:p>
            <a:pPr lvl="0" fontAlgn="base">
              <a:spcBef>
                <a:spcPct val="0"/>
              </a:spcBef>
              <a:spcAft>
                <a:spcPct val="0"/>
              </a:spcAft>
            </a:pPr>
            <a:r>
              <a:rPr lang="en-US" kern="0" dirty="0" smtClean="0"/>
              <a:t>MCO P1610.7F W CH 1</a:t>
            </a:r>
          </a:p>
          <a:p>
            <a:pPr lvl="0" fontAlgn="base">
              <a:spcBef>
                <a:spcPct val="0"/>
              </a:spcBef>
              <a:spcAft>
                <a:spcPct val="0"/>
              </a:spcAft>
            </a:pPr>
            <a:endParaRPr lang="en-US" kern="0" dirty="0" smtClean="0"/>
          </a:p>
          <a:p>
            <a:pPr lvl="0" fontAlgn="base">
              <a:spcBef>
                <a:spcPct val="0"/>
              </a:spcBef>
              <a:spcAft>
                <a:spcPct val="0"/>
              </a:spcAft>
              <a:buFont typeface="Wingdings" pitchFamily="2" charset="2"/>
              <a:buChar char="Ø"/>
            </a:pPr>
            <a:r>
              <a:rPr lang="en-US" dirty="0" smtClean="0"/>
              <a:t> 1001. </a:t>
            </a:r>
            <a:r>
              <a:rPr lang="en-US" u="sng" dirty="0" smtClean="0"/>
              <a:t>SCOPE</a:t>
            </a:r>
          </a:p>
          <a:p>
            <a:r>
              <a:rPr lang="en-US" dirty="0" smtClean="0"/>
              <a:t>NOTE: The A-PES is the primary means of preparation and submission of the fitness report.</a:t>
            </a:r>
          </a:p>
          <a:p>
            <a:endParaRPr lang="en-US" dirty="0" smtClean="0"/>
          </a:p>
          <a:p>
            <a:pPr>
              <a:buFont typeface="Wingdings" pitchFamily="2" charset="2"/>
              <a:buChar char="Ø"/>
            </a:pPr>
            <a:r>
              <a:rPr lang="en-US" dirty="0" smtClean="0"/>
              <a:t> APPENDIX F</a:t>
            </a:r>
          </a:p>
          <a:p>
            <a:pPr marL="800100" lvl="1" indent="-342900">
              <a:buAutoNum type="alphaUcPeriod"/>
            </a:pPr>
            <a:r>
              <a:rPr lang="en-US" u="sng" dirty="0" smtClean="0"/>
              <a:t>BACKGROUND. </a:t>
            </a:r>
            <a:r>
              <a:rPr lang="en-US" dirty="0" smtClean="0"/>
              <a:t>The A-PES will become the primary conduit in the automated preparation of the MRO Worksheet and the preparation and submission of fitness reports. This is a totally electronic and paperless environment. </a:t>
            </a:r>
          </a:p>
          <a:p>
            <a:pPr marL="800100" lvl="1" indent="-342900">
              <a:buAutoNum type="alphaUcPeriod"/>
            </a:pPr>
            <a:r>
              <a:rPr lang="en-US" u="sng" dirty="0" smtClean="0"/>
              <a:t>ACCESS. </a:t>
            </a:r>
            <a:r>
              <a:rPr lang="en-US" dirty="0" smtClean="0"/>
              <a:t>The A-PES system can be accessed through the Marine </a:t>
            </a:r>
            <a:r>
              <a:rPr lang="en-US" dirty="0" err="1" smtClean="0"/>
              <a:t>OnLine</a:t>
            </a:r>
            <a:r>
              <a:rPr lang="en-US" dirty="0" smtClean="0"/>
              <a:t> (MOL) website under the resources tab.</a:t>
            </a:r>
          </a:p>
          <a:p>
            <a:pPr marL="800100" lvl="1" indent="-342900"/>
            <a:r>
              <a:rPr lang="en-US" dirty="0" smtClean="0"/>
              <a:t>E.    </a:t>
            </a:r>
            <a:r>
              <a:rPr lang="en-US" u="sng" dirty="0" smtClean="0"/>
              <a:t>INFORMATION: </a:t>
            </a:r>
          </a:p>
          <a:p>
            <a:pPr marL="1257300" lvl="2" indent="-342900"/>
            <a:r>
              <a:rPr lang="en-US" dirty="0" smtClean="0"/>
              <a:t>1.   Common A-PES asked questions are listed on the A-PES website under Frequently Asked Questions (FAQ), which can be accessed from the A-PES main page or the help button.</a:t>
            </a:r>
          </a:p>
          <a:p>
            <a:pPr marL="1257300" lvl="2" indent="-342900"/>
            <a:r>
              <a:rPr lang="en-US" dirty="0" smtClean="0"/>
              <a:t>2.   The A-PES User Manuals, including 1) Main Manual 2) Batch Processing and 3) Trusted Assistant, are also available in A-PES under the help button.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152400" y="2209800"/>
            <a:ext cx="8393946" cy="3352800"/>
            <a:chOff x="1084943" y="2435225"/>
            <a:chExt cx="7010853" cy="2800350"/>
          </a:xfrm>
        </p:grpSpPr>
        <p:pic>
          <p:nvPicPr>
            <p:cNvPr id="3" name="Picture 9"/>
            <p:cNvPicPr>
              <a:picLocks noChangeAspect="1" noChangeArrowheads="1"/>
            </p:cNvPicPr>
            <p:nvPr/>
          </p:nvPicPr>
          <p:blipFill>
            <a:blip r:embed="rId2" cstate="print"/>
            <a:srcRect/>
            <a:stretch>
              <a:fillRect/>
            </a:stretch>
          </p:blipFill>
          <p:spPr bwMode="auto">
            <a:xfrm>
              <a:off x="1599746" y="2435225"/>
              <a:ext cx="6496050" cy="2800350"/>
            </a:xfrm>
            <a:prstGeom prst="rect">
              <a:avLst/>
            </a:prstGeom>
            <a:ln>
              <a:solidFill>
                <a:schemeClr val="tx1"/>
              </a:solidFill>
            </a:ln>
            <a:effectLst>
              <a:outerShdw blurRad="292100" dist="139700" dir="2700000" algn="tl" rotWithShape="0">
                <a:srgbClr val="333333">
                  <a:alpha val="65000"/>
                </a:srgbClr>
              </a:outerShdw>
            </a:effectLst>
          </p:spPr>
        </p:pic>
        <p:sp>
          <p:nvSpPr>
            <p:cNvPr id="4" name="Right Arrow 3"/>
            <p:cNvSpPr/>
            <p:nvPr/>
          </p:nvSpPr>
          <p:spPr>
            <a:xfrm rot="13227648">
              <a:off x="2928257" y="3263336"/>
              <a:ext cx="595507" cy="2847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084943" y="4076136"/>
              <a:ext cx="595507" cy="2847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187"/>
          <p:cNvSpPr txBox="1">
            <a:spLocks noChangeArrowheads="1"/>
          </p:cNvSpPr>
          <p:nvPr/>
        </p:nvSpPr>
        <p:spPr>
          <a:xfrm>
            <a:off x="1" y="304800"/>
            <a:ext cx="8991599" cy="5826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APES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0/09/xmldsig#rsa-sha1"/>
    <Reference URI="#idPackageObject" Type="http://www.w3.org/2000/09/xmldsig#Object">
      <DigestMethod Algorithm="http://www.w3.org/2000/09/xmldsig#sha1"/>
      <DigestValue>ut+CitIbIftnE00Z08zKE1RulvQ=</DigestValue>
    </Reference>
    <Reference URI="#idOfficeObject" Type="http://www.w3.org/2000/09/xmldsig#Object">
      <DigestMethod Algorithm="http://www.w3.org/2000/09/xmldsig#sha1"/>
      <DigestValue>nJEgOmSa7h2NelWKT1wl7FzIZzc=</DigestValue>
    </Reference>
    <Reference URI="#idSignedProperties" Type="http://uri.etsi.org/01903#SignedProperties">
      <Transforms>
        <Transform Algorithm="http://www.w3.org/TR/2001/REC-xml-c14n-20010315"/>
      </Transforms>
      <DigestMethod Algorithm="http://www.w3.org/2000/09/xmldsig#sha1"/>
      <DigestValue>CaRN2IqeR41Bn5jneTwatRiXpTY=</DigestValue>
    </Reference>
  </SignedInfo>
  <SignatureValue>ESk6jcmbrwahCqMSdncluKxQAV2zBN9MAIZwYjYw+e6gd0fcOasavGcMGBLXttZilVK0yTzeoNqj
eKMLZwEgyIWaqk8oyflXRKT8Dav5dG2opr8DLctyhiNiNojNaniKtepLlb7H2G9wO0I7DMZgF2k6
6K4agJ80P5cfqgSktg1On2uE/xyoEq/mpHlJYv6H0Uu70ydAKO+LfZtz2NsSp0f2K4rMyIMcbtoJ
sKLJ9fqFAxbytdVQqko+H1lbtaml16gek1S0PdfQ1yGmPYZDLrTGAbv3CmXYwtzmzU50ZUQUTEll
+DaIs6eLmlrVUY/DPU7jV4echZPRKQVJcriFqA==</SignatureValue>
  <KeyInfo>
    <X509Data>
      <X509Certificate>MIIFCTCCA/GgAwIBAgIDKc8DMA0GCSqGSIb3DQEBBQUAMF0xCzAJBgNVBAYTAlVTMRgwFgYDVQQK
Ew9VLlMuIEdvdmVybm1lbnQxDDAKBgNVBAsTA0RvRDEMMAoGA1UECxMDUEtJMRgwFgYDVQQDEw9E
T0QgRU1BSUwgQ0EtMjkwHhcNMTMwMTAzMDAwMDAwWhcNMTYwMTAyMjM1OTU5WjB/MQswCQYDVQQG
EwJVUzEYMBYGA1UEChMPVS5TLiBHb3Zlcm5tZW50MQwwCgYDVQQLEwNEb0QxDDAKBgNVBAsTA1BL
STENMAsGA1UECxMEVVNNQzErMCkGA1UEAxMiTUlUQ0hFTEwuREFOSUVMLlJJQ0hBUkQuMTI2MDgy
MjgwOTCCASIwDQYJKoZIhvcNAQEBBQADggEPADCCAQoCggEBAMXIa1mbo1YOh8Vx2PcxX9J/ctKq
WmhWkcw2sRVNOMBMHON0ZWu1AVAad72J2yTMjO9E/xlkUEpPTT7Fo5oTt9SieIsZwKiZrErzdcn9
THH/THXbcBVwms2zJLah1tiREwP5nCnQYuTZ+8h3PsZsQa/xixE+Bm4EtcuTkQqdnxiJUjlWB4zN
1bdSD4K0snqpjnkmIe4Q+aBwCqC8KtEoIq7GAez6PThjTwYVXYi+/FQ3zcdhp5VYcKG2nvXOC17u
MoibN5T4Rvl8sEMeh7E9exQXICdMmE758WZbP0864dkV9sU01k1Xlw2yPGcdyDw3L72SIKPEr8hG
x7GqlylmyvECAwEAAaOCAa4wggGqMB8GA1UdIwQYMBaAFLhDg2Qheu5wgd6l3gxgKId4rl54MDoG
A1UdHwQzMDEwL6AtoCuGKWh0dHA6Ly9jcmwuZGlzYS5taWwvY3JsL0RPREVNQUlMQ0FfMjkuY3Js
MA4GA1UdDwEB/wQEAwIGwDAjBgNVHSAEHDAaMAsGCWCGSAFlAgELCTALBglghkgBZQIBCxMwHQYD
VR0OBBYEFCUVzXdfXRo1EDmY63o111mNu7y4MGgGCCsGAQUFBwEBBFwwWjA2BggrBgEFBQcwAoYq
aHR0cDovL2NybC5kaXNhLm1pbC9zaWduL0RPREVNQUlMQ0FfMjkuY2VyMCAGCCsGAQUFBzABhhRo
dHRwOi8vb2NzcC5kaXNhLm1pbDBFBgNVHREEPjA8gRpkYW5pZWwuci5taXRjaGVsbEB1c21jLm1p
bKAeBgorBgEEAYI3FAIDoBAMDjEyNjA4MjI4MDlAbWlsMBsGA1UdCQQUMBIwEAYIKwYBBQUHCQQx
BBMCVVMwKQYDVR0lBCIwIAYKKwYBBAGCNxQCAgYIKwYBBQUHAwIGCCsGAQUFBwMEMA0GCSqGSIb3
DQEBBQUAA4IBAQB3Vf+0/C6caP6hNOY6EF5VY3nMOOzfhXLlBCJjKAFXUssK4vh1P2uS+bcbUqqp
ZLcCDxuUC9jjUoXMOs4ag1R7GS3e8S+cr3I5nKCS33rrJVRHJm8K/sOHYUBYARFLSB24R5YgKcEc
C90m7cYIh8xAf2hkqlJphuk0X/0YKfRj00SmT8pm5yq27G8knJY8hpq/M+kUgip+PCEoJItAGq0A
3bfN9P41NWKpbf5ym06rPYFgsaBjxjGZ1AdMWUWgFjQ4ttenoY8T0bG6rjIHQnWJ3CT1b1mVakVR
2CtYu/0KTip5GZ/x5/0zppR6pE11f9FcUv2nHrLmtLsE0a7CStXk</X509Certificate>
    </X509Data>
  </KeyInfo>
  <Object xmlns:mdssi="http://schemas.openxmlformats.org/package/2006/digital-signature" Id="idPackageObject">
    <Manifest>
      <Reference URI="/ppt/tableStyles.xml?ContentType=application/vnd.openxmlformats-officedocument.presentationml.tableStyles+xml">
        <DigestMethod Algorithm="http://www.w3.org/2000/09/xmldsig#sha1"/>
        <DigestValue>Sb/RPtAhmbAEvwoBmllvEndY2SY=</DigestValue>
      </Reference>
      <Reference URI="/ppt/notesSlides/notesSlide8.xml?ContentType=application/vnd.openxmlformats-officedocument.presentationml.notesSlide+xml">
        <DigestMethod Algorithm="http://www.w3.org/2000/09/xmldsig#sha1"/>
        <DigestValue>+FKQC427qneYevEsztxTm3PK1Uw=</DigestValue>
      </Reference>
      <Reference URI="/ppt/notesSlides/notesSlide9.xml?ContentType=application/vnd.openxmlformats-officedocument.presentationml.notesSlide+xml">
        <DigestMethod Algorithm="http://www.w3.org/2000/09/xmldsig#sha1"/>
        <DigestValue>/iZTXG68QlZMziR7N6U4mNctcsY=</DigestValue>
      </Reference>
      <Reference URI="/ppt/notesSlides/notesSlide10.xml?ContentType=application/vnd.openxmlformats-officedocument.presentationml.notesSlide+xml">
        <DigestMethod Algorithm="http://www.w3.org/2000/09/xmldsig#sha1"/>
        <DigestValue>6TrYKGZ3gUjvsZg32Ooj3T/pPPY=</DigestValue>
      </Reference>
      <Reference URI="/ppt/slideLayouts/slideLayout4.xml?ContentType=application/vnd.openxmlformats-officedocument.presentationml.slideLayout+xml">
        <DigestMethod Algorithm="http://www.w3.org/2000/09/xmldsig#sha1"/>
        <DigestValue>mbq8u8w83t8SiSW0E/y4/v6Y16I=</DigestValue>
      </Reference>
      <Reference URI="/ppt/slideLayouts/slideLayout5.xml?ContentType=application/vnd.openxmlformats-officedocument.presentationml.slideLayout+xml">
        <DigestMethod Algorithm="http://www.w3.org/2000/09/xmldsig#sha1"/>
        <DigestValue>0xKTFQnnZq7FRMFVwZjBqEJLC7s=</DigestValue>
      </Reference>
      <Reference URI="/ppt/notesSlides/notesSlide2.xml?ContentType=application/vnd.openxmlformats-officedocument.presentationml.notesSlide+xml">
        <DigestMethod Algorithm="http://www.w3.org/2000/09/xmldsig#sha1"/>
        <DigestValue>Q78A6ijCFUjfq0P4/dcyZiRtZG4=</DigestValue>
      </Reference>
      <Reference URI="/ppt/notesSlides/notesSlide5.xml?ContentType=application/vnd.openxmlformats-officedocument.presentationml.notesSlide+xml">
        <DigestMethod Algorithm="http://www.w3.org/2000/09/xmldsig#sha1"/>
        <DigestValue>Q7RCKZcKB7zsPZEergiJ6jDE75Q=</DigestValue>
      </Reference>
      <Reference URI="/ppt/notesSlides/notesSlide7.xml?ContentType=application/vnd.openxmlformats-officedocument.presentationml.notesSlide+xml">
        <DigestMethod Algorithm="http://www.w3.org/2000/09/xmldsig#sha1"/>
        <DigestValue>wtKcWsIQWqoMZoML7OUOOZ8p4xE=</DigestValue>
      </Reference>
      <Reference URI="/ppt/notesSlides/notesSlide6.xml?ContentType=application/vnd.openxmlformats-officedocument.presentationml.notesSlide+xml">
        <DigestMethod Algorithm="http://www.w3.org/2000/09/xmldsig#sha1"/>
        <DigestValue>ibNCBD29JnBqRkpbAmarzhTYGmk=</DigestValue>
      </Reference>
      <Reference URI="/ppt/media/image10.png?ContentType=image/png">
        <DigestMethod Algorithm="http://www.w3.org/2000/09/xmldsig#sha1"/>
        <DigestValue>WCcuz5vppE6INcpgUBoqEhXGjD8=</DigestValue>
      </Reference>
      <Reference URI="/ppt/notesMasters/notesMaster1.xml?ContentType=application/vnd.openxmlformats-officedocument.presentationml.notesMaster+xml">
        <DigestMethod Algorithm="http://www.w3.org/2000/09/xmldsig#sha1"/>
        <DigestValue>PpNJz+9fjL5Ljx1eIOA8kk4fNZk=</DigestValue>
      </Reference>
      <Reference URI="/ppt/media/image8.png?ContentType=image/png">
        <DigestMethod Algorithm="http://www.w3.org/2000/09/xmldsig#sha1"/>
        <DigestValue>tFjSFEvwg6GcdWxdYgLW3gYXvaI=</DigestValue>
      </Reference>
      <Reference URI="/ppt/media/image7.png?ContentType=image/png">
        <DigestMethod Algorithm="http://www.w3.org/2000/09/xmldsig#sha1"/>
        <DigestValue>x42GntAg3vQ8aHd3LEw0sN6hlds=</DigestValue>
      </Reference>
      <Reference URI="/ppt/media/image9.png?ContentType=image/png">
        <DigestMethod Algorithm="http://www.w3.org/2000/09/xmldsig#sha1"/>
        <DigestValue>Gm0i0HW7p2fX2FIfl7W9l+d7kmM=</DigestValue>
      </Reference>
      <Reference URI="/ppt/media/image6.png?ContentType=image/png">
        <DigestMethod Algorithm="http://www.w3.org/2000/09/xmldsig#sha1"/>
        <DigestValue>irnxtzrtXrWXfBSVc4Pxr68RWFs=</DigestValue>
      </Reference>
      <Reference URI="/ppt/media/image31.png?ContentType=image/png">
        <DigestMethod Algorithm="http://www.w3.org/2000/09/xmldsig#sha1"/>
        <DigestValue>j8mLvsDkFKBwaVbSYlaHbvq1vRo=</DigestValue>
      </Reference>
      <Reference URI="/ppt/media/image5.png?ContentType=image/png">
        <DigestMethod Algorithm="http://www.w3.org/2000/09/xmldsig#sha1"/>
        <DigestValue>KM/pBIP+5S+VJ2txGwzJnmOHWII=</DigestValue>
      </Reference>
      <Reference URI="/ppt/notesSlides/notesSlide3.xml?ContentType=application/vnd.openxmlformats-officedocument.presentationml.notesSlide+xml">
        <DigestMethod Algorithm="http://www.w3.org/2000/09/xmldsig#sha1"/>
        <DigestValue>qqIwwIq60OE009EJufg5YJIOt14=</DigestValue>
      </Reference>
      <Reference URI="/ppt/slideLayouts/slideLayout3.xml?ContentType=application/vnd.openxmlformats-officedocument.presentationml.slideLayout+xml">
        <DigestMethod Algorithm="http://www.w3.org/2000/09/xmldsig#sha1"/>
        <DigestValue>42YjzqGzcJmJs+xVaDTQLE7f0r8=</DigestValue>
      </Reference>
      <Reference URI="/ppt/slideLayouts/slideLayout2.xml?ContentType=application/vnd.openxmlformats-officedocument.presentationml.slideLayout+xml">
        <DigestMethod Algorithm="http://www.w3.org/2000/09/xmldsig#sha1"/>
        <DigestValue>wKgJpTKvQGhSDGhwxi1AchLrPP8=</DigestValue>
      </Reference>
      <Reference URI="/ppt/viewProps.xml?ContentType=application/vnd.openxmlformats-officedocument.presentationml.viewProps+xml">
        <DigestMethod Algorithm="http://www.w3.org/2000/09/xmldsig#sha1"/>
        <DigestValue>CHvwjlZm1E9x1bODvtf51Tt1DJ0=</DigestValue>
      </Reference>
      <Reference URI="/ppt/slides/slide16.xml?ContentType=application/vnd.openxmlformats-officedocument.presentationml.slide+xml">
        <DigestMethod Algorithm="http://www.w3.org/2000/09/xmldsig#sha1"/>
        <DigestValue>DAjrLfknUmR4m7BcCZsMUp7tIDg=</DigestValue>
      </Reference>
      <Reference URI="/ppt/slides/slide17.xml?ContentType=application/vnd.openxmlformats-officedocument.presentationml.slide+xml">
        <DigestMethod Algorithm="http://www.w3.org/2000/09/xmldsig#sha1"/>
        <DigestValue>+ZkZulTD4eZDj10MPtkn9rwvYf8=</DigestValue>
      </Reference>
      <Reference URI="/ppt/slides/slide18.xml?ContentType=application/vnd.openxmlformats-officedocument.presentationml.slide+xml">
        <DigestMethod Algorithm="http://www.w3.org/2000/09/xmldsig#sha1"/>
        <DigestValue>eK3eLkoCEU09ZBSBfmJGTyLNab4=</DigestValue>
      </Reference>
      <Reference URI="/ppt/slides/slide19.xml?ContentType=application/vnd.openxmlformats-officedocument.presentationml.slide+xml">
        <DigestMethod Algorithm="http://www.w3.org/2000/09/xmldsig#sha1"/>
        <DigestValue>85cq5YTMyhqmgLkP9k4J8+LGYMY=</DigestValue>
      </Reference>
      <Reference URI="/ppt/slides/slide20.xml?ContentType=application/vnd.openxmlformats-officedocument.presentationml.slide+xml">
        <DigestMethod Algorithm="http://www.w3.org/2000/09/xmldsig#sha1"/>
        <DigestValue>MJIvk6+PXGhGpifYYHCJ8a+Capo=</DigestValue>
      </Reference>
      <Reference URI="/ppt/slides/slide21.xml?ContentType=application/vnd.openxmlformats-officedocument.presentationml.slide+xml">
        <DigestMethod Algorithm="http://www.w3.org/2000/09/xmldsig#sha1"/>
        <DigestValue>XqmWjsbt2smRrKN7jeG/tNIWGms=</DigestValue>
      </Reference>
      <Reference URI="/ppt/slides/slide14.xml?ContentType=application/vnd.openxmlformats-officedocument.presentationml.slide+xml">
        <DigestMethod Algorithm="http://www.w3.org/2000/09/xmldsig#sha1"/>
        <DigestValue>HA4rKyaPdEz5vSS7kkrahVwLhX4=</DigestValue>
      </Reference>
      <Reference URI="/ppt/slides/slide13.xml?ContentType=application/vnd.openxmlformats-officedocument.presentationml.slide+xml">
        <DigestMethod Algorithm="http://www.w3.org/2000/09/xmldsig#sha1"/>
        <DigestValue>VdPHgDftljJtGVAXrvZAK+bKHGw=</DigestValue>
      </Reference>
      <Reference URI="/ppt/slides/slide47.xml?ContentType=application/vnd.openxmlformats-officedocument.presentationml.slide+xml">
        <DigestMethod Algorithm="http://www.w3.org/2000/09/xmldsig#sha1"/>
        <DigestValue>p1apsxOeoIVacZug/dPIeOb6gWg=</DigestValue>
      </Reference>
      <Reference URI="/ppt/notesSlides/notesSlide4.xml?ContentType=application/vnd.openxmlformats-officedocument.presentationml.notesSlide+xml">
        <DigestMethod Algorithm="http://www.w3.org/2000/09/xmldsig#sha1"/>
        <DigestValue>7iG5E1VCA0n7qqp4pP+HgO4/lv8=</DigestValue>
      </Reference>
      <Reference URI="/ppt/slideMasters/slideMaster1.xml?ContentType=application/vnd.openxmlformats-officedocument.presentationml.slideMaster+xml">
        <DigestMethod Algorithm="http://www.w3.org/2000/09/xmldsig#sha1"/>
        <DigestValue>p1NFvmYAV4ny9QwYJGxXiryWXHQ=</DigestValue>
      </Reference>
      <Reference URI="/ppt/slideLayouts/slideLayout1.xml?ContentType=application/vnd.openxmlformats-officedocument.presentationml.slideLayout+xml">
        <DigestMethod Algorithm="http://www.w3.org/2000/09/xmldsig#sha1"/>
        <DigestValue>BHFbzQxTaXQdWarRjLmMHqZOZas=</DigestValue>
      </Reference>
      <Reference URI="/ppt/notesSlides/notesSlide1.xml?ContentType=application/vnd.openxmlformats-officedocument.presentationml.notesSlide+xml">
        <DigestMethod Algorithm="http://www.w3.org/2000/09/xmldsig#sha1"/>
        <DigestValue>vVlux9S9Ud1y7QPcj/e1rERCMLY=</DigestValue>
      </Reference>
      <Reference URI="/ppt/slides/slide48.xml?ContentType=application/vnd.openxmlformats-officedocument.presentationml.slide+xml">
        <DigestMethod Algorithm="http://www.w3.org/2000/09/xmldsig#sha1"/>
        <DigestValue>sznZUSrLEdXikang8ttCb7Auqrg=</DigestValue>
      </Reference>
      <Reference URI="/ppt/slides/slide46.xml?ContentType=application/vnd.openxmlformats-officedocument.presentationml.slide+xml">
        <DigestMethod Algorithm="http://www.w3.org/2000/09/xmldsig#sha1"/>
        <DigestValue>hvNnXbJYoAmGhV5FDDjNeV2PuLU=</DigestValue>
      </Reference>
      <Reference URI="/ppt/theme/theme2.xml?ContentType=application/vnd.openxmlformats-officedocument.theme+xml">
        <DigestMethod Algorithm="http://www.w3.org/2000/09/xmldsig#sha1"/>
        <DigestValue>nzYjJtjcBQq27vfxczUJS9BtpH4=</DigestValue>
      </Reference>
      <Reference URI="/ppt/media/image11.png?ContentType=image/png">
        <DigestMethod Algorithm="http://www.w3.org/2000/09/xmldsig#sha1"/>
        <DigestValue>LyVgnbpwXbnGxeLgJbkhznEB52g=</DigestValue>
      </Reference>
      <Reference URI="/ppt/theme/theme1.xml?ContentType=application/vnd.openxmlformats-officedocument.theme+xml">
        <DigestMethod Algorithm="http://www.w3.org/2000/09/xmldsig#sha1"/>
        <DigestValue>xgY0kVqjjtNwaHBTtwkSRN4ikeY=</DigestValue>
      </Reference>
      <Reference URI="/ppt/media/image28.png?ContentType=image/png">
        <DigestMethod Algorithm="http://www.w3.org/2000/09/xmldsig#sha1"/>
        <DigestValue>frssdcxAhxi2CwWiFYohd4DrmjM=</DigestValue>
      </Reference>
      <Reference URI="/ppt/media/image22.png?ContentType=image/png">
        <DigestMethod Algorithm="http://www.w3.org/2000/09/xmldsig#sha1"/>
        <DigestValue>a1FFnoTGPPX6NanH55ovzim/Ybo=</DigestValue>
      </Reference>
      <Reference URI="/ppt/media/image21.png?ContentType=image/png">
        <DigestMethod Algorithm="http://www.w3.org/2000/09/xmldsig#sha1"/>
        <DigestValue>yipwQJOEV37XI8WFanCyi2UIxTc=</DigestValue>
      </Reference>
      <Reference URI="/ppt/media/image20.png?ContentType=image/png">
        <DigestMethod Algorithm="http://www.w3.org/2000/09/xmldsig#sha1"/>
        <DigestValue>HZ5jz34LQKUuqikocepmA1+X0GA=</DigestValue>
      </Reference>
      <Reference URI="/ppt/media/image19.png?ContentType=image/png">
        <DigestMethod Algorithm="http://www.w3.org/2000/09/xmldsig#sha1"/>
        <DigestValue>DPhqLujW8cc2N4TGAH1xqIM2kT4=</DigestValue>
      </Reference>
      <Reference URI="/ppt/media/image25.png?ContentType=image/png">
        <DigestMethod Algorithm="http://www.w3.org/2000/09/xmldsig#sha1"/>
        <DigestValue>JOw4MFgUT2oar7bTqgbx0B1BqIQ=</DigestValue>
      </Reference>
      <Reference URI="/ppt/media/image12.png?ContentType=image/png">
        <DigestMethod Algorithm="http://www.w3.org/2000/09/xmldsig#sha1"/>
        <DigestValue>o41DfDjaDRYKknx42XnVK8qewWg=</DigestValue>
      </Reference>
      <Reference URI="/ppt/media/image23.png?ContentType=image/png">
        <DigestMethod Algorithm="http://www.w3.org/2000/09/xmldsig#sha1"/>
        <DigestValue>VmBU4fx0Xcxl0YCncVlH/mfuT6U=</DigestValue>
      </Reference>
      <Reference URI="/ppt/media/image26.png?ContentType=image/png">
        <DigestMethod Algorithm="http://www.w3.org/2000/09/xmldsig#sha1"/>
        <DigestValue>KPDzGzLNgHVzb9li2fsdosl25g8=</DigestValue>
      </Reference>
      <Reference URI="/ppt/media/image24.png?ContentType=image/png">
        <DigestMethod Algorithm="http://www.w3.org/2000/09/xmldsig#sha1"/>
        <DigestValue>HWsxxGpUjqvnRBPN4IocQJ5Aka4=</DigestValue>
      </Reference>
      <Reference URI="/ppt/presProps.xml?ContentType=application/vnd.openxmlformats-officedocument.presentationml.presProps+xml">
        <DigestMethod Algorithm="http://www.w3.org/2000/09/xmldsig#sha1"/>
        <DigestValue>cy7izhw3Dm7vYFrSQ65w4ZTS8Nc=</DigestValue>
      </Reference>
      <Reference URI="/ppt/media/image16.png?ContentType=image/png">
        <DigestMethod Algorithm="http://www.w3.org/2000/09/xmldsig#sha1"/>
        <DigestValue>DFKHZ6Lnm7yDNyPZH6tysxeDRYQ=</DigestValue>
      </Reference>
      <Reference URI="/ppt/media/image15.png?ContentType=image/png">
        <DigestMethod Algorithm="http://www.w3.org/2000/09/xmldsig#sha1"/>
        <DigestValue>/Y74WCiO30zq9VSoDa1cXJXub44=</DigestValue>
      </Reference>
      <Reference URI="/ppt/media/image17.png?ContentType=image/png">
        <DigestMethod Algorithm="http://www.w3.org/2000/09/xmldsig#sha1"/>
        <DigestValue>HcJUHCNIvv6gKILPV21lHW21tkc=</DigestValue>
      </Reference>
      <Reference URI="/ppt/media/image14.png?ContentType=image/png">
        <DigestMethod Algorithm="http://www.w3.org/2000/09/xmldsig#sha1"/>
        <DigestValue>wCvsxSTkaP9A0AysRMaIX+w+qYM=</DigestValue>
      </Reference>
      <Reference URI="/ppt/media/image27.png?ContentType=image/png">
        <DigestMethod Algorithm="http://www.w3.org/2000/09/xmldsig#sha1"/>
        <DigestValue>r2G4soo3kUUHt1hmNeb2H7IG7C8=</DigestValue>
      </Reference>
      <Reference URI="/ppt/media/image18.png?ContentType=image/png">
        <DigestMethod Algorithm="http://www.w3.org/2000/09/xmldsig#sha1"/>
        <DigestValue>xmkvQoeeuHZ+kJjXDig0FRtKp3o=</DigestValue>
      </Reference>
      <Reference URI="/ppt/media/image29.png?ContentType=image/png">
        <DigestMethod Algorithm="http://www.w3.org/2000/09/xmldsig#sha1"/>
        <DigestValue>2BVZNgLvekx8GEa9P24zGo2JREI=</DigestValue>
      </Reference>
      <Reference URI="/ppt/media/image36.png?ContentType=image/png">
        <DigestMethod Algorithm="http://www.w3.org/2000/09/xmldsig#sha1"/>
        <DigestValue>3L0xSA9WP5QW9hWRZcdDzk7MDd4=</DigestValue>
      </Reference>
      <Reference URI="/ppt/media/image35.png?ContentType=image/png">
        <DigestMethod Algorithm="http://www.w3.org/2000/09/xmldsig#sha1"/>
        <DigestValue>am0b0VQPqNUoNJmPMz2Tg7mul58=</DigestValue>
      </Reference>
      <Reference URI="/ppt/media/image40.png?ContentType=image/png">
        <DigestMethod Algorithm="http://www.w3.org/2000/09/xmldsig#sha1"/>
        <DigestValue>9vvNj1yCNncIpc0NghD+g3eVDiw=</DigestValue>
      </Reference>
      <Reference URI="/ppt/media/image30.png?ContentType=image/png">
        <DigestMethod Algorithm="http://www.w3.org/2000/09/xmldsig#sha1"/>
        <DigestValue>K30qowR+ceIFmfW4/l9EjqeI8Jg=</DigestValue>
      </Reference>
      <Reference URI="/ppt/media/image13.png?ContentType=image/png">
        <DigestMethod Algorithm="http://www.w3.org/2000/09/xmldsig#sha1"/>
        <DigestValue>7iojDbCaOsL/HsA/KTp94d7U0HY=</DigestValue>
      </Reference>
      <Reference URI="/ppt/media/image4.png?ContentType=image/png">
        <DigestMethod Algorithm="http://www.w3.org/2000/09/xmldsig#sha1"/>
        <DigestValue>nSgn2ZAfKTRsGF/zz8FbTOfRT/0=</DigestValue>
      </Reference>
      <Reference URI="/ppt/media/image3.png?ContentType=image/png">
        <DigestMethod Algorithm="http://www.w3.org/2000/09/xmldsig#sha1"/>
        <DigestValue>2nzrmi/ZusY5QCGPgqjtAiywkJ8=</DigestValue>
      </Reference>
      <Reference URI="/ppt/media/image2.jpeg?ContentType=image/jpeg">
        <DigestMethod Algorithm="http://www.w3.org/2000/09/xmldsig#sha1"/>
        <DigestValue>pFXR57+Cv4riQltxajT9gc6xV1w=</DigestValue>
      </Reference>
      <Reference URI="/ppt/media/image1.png?ContentType=image/png">
        <DigestMethod Algorithm="http://www.w3.org/2000/09/xmldsig#sha1"/>
        <DigestValue>d/aTrml7zFB17bEA6+MSk59Xoh8=</DigestValue>
      </Reference>
      <Reference URI="/ppt/media/image41.png?ContentType=image/png">
        <DigestMethod Algorithm="http://www.w3.org/2000/09/xmldsig#sha1"/>
        <DigestValue>3uC6JvXgWuGjDAMqaoSZeOaPIgM=</DigestValue>
      </Reference>
      <Reference URI="/ppt/media/image42.png?ContentType=image/png">
        <DigestMethod Algorithm="http://www.w3.org/2000/09/xmldsig#sha1"/>
        <DigestValue>l+V+5pJbDnKZfMFt2SxI8tgS9cs=</DigestValue>
      </Reference>
      <Reference URI="/ppt/media/image43.png?ContentType=image/png">
        <DigestMethod Algorithm="http://www.w3.org/2000/09/xmldsig#sha1"/>
        <DigestValue>FV7nPlGIadrIso45NtxW32KoKmg=</DigestValue>
      </Reference>
      <Reference URI="/ppt/media/image34.png?ContentType=image/png">
        <DigestMethod Algorithm="http://www.w3.org/2000/09/xmldsig#sha1"/>
        <DigestValue>DNKImviRcXy+JJtYGWXtbjIkAdg=</DigestValue>
      </Reference>
      <Reference URI="/ppt/media/image33.png?ContentType=image/png">
        <DigestMethod Algorithm="http://www.w3.org/2000/09/xmldsig#sha1"/>
        <DigestValue>2S9wrZpBLui0Gtcdx0/HAM3to6M=</DigestValue>
      </Reference>
      <Reference URI="/ppt/media/image32.png?ContentType=image/png">
        <DigestMethod Algorithm="http://www.w3.org/2000/09/xmldsig#sha1"/>
        <DigestValue>F5/9UsOhUs5poTGv7EBEc9PHL+E=</DigestValue>
      </Reference>
      <Reference URI="/ppt/media/image37.png?ContentType=image/png">
        <DigestMethod Algorithm="http://www.w3.org/2000/09/xmldsig#sha1"/>
        <DigestValue>K/efvmLDowDWPw69zxtQbRLvUcY=</DigestValue>
      </Reference>
      <Reference URI="/ppt/media/image38.png?ContentType=image/png">
        <DigestMethod Algorithm="http://www.w3.org/2000/09/xmldsig#sha1"/>
        <DigestValue>yhwgbClG9LVtrCItzUO/1WdiLJ8=</DigestValue>
      </Reference>
      <Reference URI="/ppt/media/image39.png?ContentType=image/png">
        <DigestMethod Algorithm="http://www.w3.org/2000/09/xmldsig#sha1"/>
        <DigestValue>bw9kl2pReOiuM0lUsSPrD7CX7D8=</DigestValue>
      </Reference>
      <Reference URI="/ppt/slides/slide12.xml?ContentType=application/vnd.openxmlformats-officedocument.presentationml.slide+xml">
        <DigestMethod Algorithm="http://www.w3.org/2000/09/xmldsig#sha1"/>
        <DigestValue>B2MShbf9xjdyAMCAUMpxZO5cqH8=</DigestValue>
      </Reference>
      <Reference URI="/ppt/slides/slide15.xml?ContentType=application/vnd.openxmlformats-officedocument.presentationml.slide+xml">
        <DigestMethod Algorithm="http://www.w3.org/2000/09/xmldsig#sha1"/>
        <DigestValue>7YncPlIYFaKLCOviNXMktejUp4o=</DigestValue>
      </Reference>
      <Reference URI="/ppt/slides/slide40.xml?ContentType=application/vnd.openxmlformats-officedocument.presentationml.slide+xml">
        <DigestMethod Algorithm="http://www.w3.org/2000/09/xmldsig#sha1"/>
        <DigestValue>K5vT/C6zfgI0TC0lL0XtkxuG8Fo=</DigestValue>
      </Reference>
      <Reference URI="/ppt/slides/slide26.xml?ContentType=application/vnd.openxmlformats-officedocument.presentationml.slide+xml">
        <DigestMethod Algorithm="http://www.w3.org/2000/09/xmldsig#sha1"/>
        <DigestValue>/3qpLKphdS7sM0kevU6hiKnWmF8=</DigestValue>
      </Reference>
      <Reference URI="/ppt/slides/slide9.xml?ContentType=application/vnd.openxmlformats-officedocument.presentationml.slide+xml">
        <DigestMethod Algorithm="http://www.w3.org/2000/09/xmldsig#sha1"/>
        <DigestValue>EF4gJ7S3Q+e/k352IrQ8InJ+Bjc=</DigestValue>
      </Reference>
      <Reference URI="/ppt/slides/slide25.xml?ContentType=application/vnd.openxmlformats-officedocument.presentationml.slide+xml">
        <DigestMethod Algorithm="http://www.w3.org/2000/09/xmldsig#sha1"/>
        <DigestValue>4jbEx1O/jw7yfxvH5wa4FwfWm6M=</DigestValue>
      </Reference>
      <Reference URI="/ppt/slides/slide34.xml?ContentType=application/vnd.openxmlformats-officedocument.presentationml.slide+xml">
        <DigestMethod Algorithm="http://www.w3.org/2000/09/xmldsig#sha1"/>
        <DigestValue>cTs2DxZzuREy7kpVgizn0M52D/Y=</DigestValue>
      </Reference>
      <Reference URI="/ppt/slides/slide8.xml?ContentType=application/vnd.openxmlformats-officedocument.presentationml.slide+xml">
        <DigestMethod Algorithm="http://www.w3.org/2000/09/xmldsig#sha1"/>
        <DigestValue>pZs7X4NZfPupE0y24Q4NHRREsEQ=</DigestValue>
      </Reference>
      <Reference URI="/ppt/slides/slide27.xml?ContentType=application/vnd.openxmlformats-officedocument.presentationml.slide+xml">
        <DigestMethod Algorithm="http://www.w3.org/2000/09/xmldsig#sha1"/>
        <DigestValue>zMqIt8SBtzGNypqxsL956AeZzVg=</DigestValue>
      </Reference>
      <Reference URI="/ppt/slides/slide41.xml?ContentType=application/vnd.openxmlformats-officedocument.presentationml.slide+xml">
        <DigestMethod Algorithm="http://www.w3.org/2000/09/xmldsig#sha1"/>
        <DigestValue>YiRz14PcX95zsPs5Ui56DOGD+HQ=</DigestValue>
      </Reference>
      <Reference URI="/ppt/slides/slide6.xml?ContentType=application/vnd.openxmlformats-officedocument.presentationml.slide+xml">
        <DigestMethod Algorithm="http://www.w3.org/2000/09/xmldsig#sha1"/>
        <DigestValue>56noVBFAK434G9mZrbznkvaEqj8=</DigestValue>
      </Reference>
      <Reference URI="/ppt/slides/slide30.xml?ContentType=application/vnd.openxmlformats-officedocument.presentationml.slide+xml">
        <DigestMethod Algorithm="http://www.w3.org/2000/09/xmldsig#sha1"/>
        <DigestValue>xsmYZCdN+pNkBXY+TLH+S95r0cU=</DigestValue>
      </Reference>
      <Reference URI="/ppt/slides/slide29.xml?ContentType=application/vnd.openxmlformats-officedocument.presentationml.slide+xml">
        <DigestMethod Algorithm="http://www.w3.org/2000/09/xmldsig#sha1"/>
        <DigestValue>CnF5YwbbXUUCjjAHGcNjl150SYw=</DigestValue>
      </Reference>
      <Reference URI="/ppt/slides/slide7.xml?ContentType=application/vnd.openxmlformats-officedocument.presentationml.slide+xml">
        <DigestMethod Algorithm="http://www.w3.org/2000/09/xmldsig#sha1"/>
        <DigestValue>TstxW59J4bEdPVAMcQu4P9Ayvhk=</DigestValue>
      </Reference>
      <Reference URI="/ppt/slides/slide22.xml?ContentType=application/vnd.openxmlformats-officedocument.presentationml.slide+xml">
        <DigestMethod Algorithm="http://www.w3.org/2000/09/xmldsig#sha1"/>
        <DigestValue>shBKiz6BAynYjG17NetVk/XkiXw=</DigestValue>
      </Reference>
      <Reference URI="/ppt/slides/slide35.xml?ContentType=application/vnd.openxmlformats-officedocument.presentationml.slide+xml">
        <DigestMethod Algorithm="http://www.w3.org/2000/09/xmldsig#sha1"/>
        <DigestValue>7vVZ98Da30a9GT3u2iFJrR8MOO0=</DigestValue>
      </Reference>
      <Reference URI="/ppt/slides/slide23.xml?ContentType=application/vnd.openxmlformats-officedocument.presentationml.slide+xml">
        <DigestMethod Algorithm="http://www.w3.org/2000/09/xmldsig#sha1"/>
        <DigestValue>4fIzI0mVEz41bJDCPOphHuMWlHw=</DigestValue>
      </Reference>
      <Reference URI="/ppt/slides/slide43.xml?ContentType=application/vnd.openxmlformats-officedocument.presentationml.slide+xml">
        <DigestMethod Algorithm="http://www.w3.org/2000/09/xmldsig#sha1"/>
        <DigestValue>MS9QiLF/98FynsQAI8sfSiI2cHA=</DigestValue>
      </Reference>
      <Reference URI="/ppt/slides/slide38.xml?ContentType=application/vnd.openxmlformats-officedocument.presentationml.slide+xml">
        <DigestMethod Algorithm="http://www.w3.org/2000/09/xmldsig#sha1"/>
        <DigestValue>X6GeK2axJKMrrZKN6fbJadAg4q8=</DigestValue>
      </Reference>
      <Reference URI="/ppt/slides/slide42.xml?ContentType=application/vnd.openxmlformats-officedocument.presentationml.slide+xml">
        <DigestMethod Algorithm="http://www.w3.org/2000/09/xmldsig#sha1"/>
        <DigestValue>y5DeZCUSs4N4NKd32gQtCB8lgkQ=</DigestValue>
      </Reference>
      <Reference URI="/ppt/slides/slide39.xml?ContentType=application/vnd.openxmlformats-officedocument.presentationml.slide+xml">
        <DigestMethod Algorithm="http://www.w3.org/2000/09/xmldsig#sha1"/>
        <DigestValue>nEkrReMiPtYV2HMWuN5ckYszJzE=</DigestValue>
      </Reference>
      <Reference URI="/ppt/slides/slide37.xml?ContentType=application/vnd.openxmlformats-officedocument.presentationml.slide+xml">
        <DigestMethod Algorithm="http://www.w3.org/2000/09/xmldsig#sha1"/>
        <DigestValue>ADpZpITtSJRdc1dzJU2mGhj6diE=</DigestValue>
      </Reference>
      <Reference URI="/ppt/slides/slide11.xml?ContentType=application/vnd.openxmlformats-officedocument.presentationml.slide+xml">
        <DigestMethod Algorithm="http://www.w3.org/2000/09/xmldsig#sha1"/>
        <DigestValue>5dtL/iJWmLc9xtwxgIdIwVSuk7g=</DigestValue>
      </Reference>
      <Reference URI="/ppt/slides/slide44.xml?ContentType=application/vnd.openxmlformats-officedocument.presentationml.slide+xml">
        <DigestMethod Algorithm="http://www.w3.org/2000/09/xmldsig#sha1"/>
        <DigestValue>n29Vr2+Z7ma1rFUOH2atRFZyAY8=</DigestValue>
      </Reference>
      <Reference URI="/ppt/slides/slide45.xml?ContentType=application/vnd.openxmlformats-officedocument.presentationml.slide+xml">
        <DigestMethod Algorithm="http://www.w3.org/2000/09/xmldsig#sha1"/>
        <DigestValue>A3QQyH7NwChmkrAFCGlSi6uM3Rs=</DigestValue>
      </Reference>
      <Reference URI="/ppt/slides/slide24.xml?ContentType=application/vnd.openxmlformats-officedocument.presentationml.slide+xml">
        <DigestMethod Algorithm="http://www.w3.org/2000/09/xmldsig#sha1"/>
        <DigestValue>OEpCB+DHg255BRXzQX7nK3kwRco=</DigestValue>
      </Reference>
      <Reference URI="/ppt/slides/slide36.xml?ContentType=application/vnd.openxmlformats-officedocument.presentationml.slide+xml">
        <DigestMethod Algorithm="http://www.w3.org/2000/09/xmldsig#sha1"/>
        <DigestValue>G56vNCn5qHBAgoST5vGMaUKKfhQ=</DigestValue>
      </Reference>
      <Reference URI="/ppt/slides/slide31.xml?ContentType=application/vnd.openxmlformats-officedocument.presentationml.slide+xml">
        <DigestMethod Algorithm="http://www.w3.org/2000/09/xmldsig#sha1"/>
        <DigestValue>34qPFmGzTxVy3yZhGCDha/dy7jk=</DigestValue>
      </Reference>
      <Reference URI="/ppt/slides/slide28.xml?ContentType=application/vnd.openxmlformats-officedocument.presentationml.slide+xml">
        <DigestMethod Algorithm="http://www.w3.org/2000/09/xmldsig#sha1"/>
        <DigestValue>m0ANFw+TdciAc4Vge6N6yQV/hR4=</DigestValue>
      </Reference>
      <Reference URI="/ppt/presentation.xml?ContentType=application/vnd.openxmlformats-officedocument.presentationml.presentation.main+xml">
        <DigestMethod Algorithm="http://www.w3.org/2000/09/xmldsig#sha1"/>
        <DigestValue>wj+qAgyU3EwoB1w3VmWTYMenDaA=</DigestValue>
      </Reference>
      <Reference URI="/ppt/slides/slide4.xml?ContentType=application/vnd.openxmlformats-officedocument.presentationml.slide+xml">
        <DigestMethod Algorithm="http://www.w3.org/2000/09/xmldsig#sha1"/>
        <DigestValue>HQtMAu4P+XJNs6BKJDtxQSvjHdc=</DigestValue>
      </Reference>
      <Reference URI="/ppt/slides/slide33.xml?ContentType=application/vnd.openxmlformats-officedocument.presentationml.slide+xml">
        <DigestMethod Algorithm="http://www.w3.org/2000/09/xmldsig#sha1"/>
        <DigestValue>vxzY3t1q+WaFcALgKxlNuZCdfC8=</DigestValue>
      </Reference>
      <Reference URI="/ppt/slides/slide50.xml?ContentType=application/vnd.openxmlformats-officedocument.presentationml.slide+xml">
        <DigestMethod Algorithm="http://www.w3.org/2000/09/xmldsig#sha1"/>
        <DigestValue>38csNNSgc/yKs8/o+B2AgShdKqQ=</DigestValue>
      </Reference>
      <Reference URI="/ppt/slides/slide10.xml?ContentType=application/vnd.openxmlformats-officedocument.presentationml.slide+xml">
        <DigestMethod Algorithm="http://www.w3.org/2000/09/xmldsig#sha1"/>
        <DigestValue>etMK8WqyCq7dilEhWdawikn5lz0=</DigestValue>
      </Reference>
      <Reference URI="/ppt/slides/slide3.xml?ContentType=application/vnd.openxmlformats-officedocument.presentationml.slide+xml">
        <DigestMethod Algorithm="http://www.w3.org/2000/09/xmldsig#sha1"/>
        <DigestValue>Oa8OaznDlw0BWTyYzA0AkAEaSio=</DigestValue>
      </Reference>
      <Reference URI="/ppt/slides/slide2.xml?ContentType=application/vnd.openxmlformats-officedocument.presentationml.slide+xml">
        <DigestMethod Algorithm="http://www.w3.org/2000/09/xmldsig#sha1"/>
        <DigestValue>GSGKDWzAYJAjz9NLTFrLj+WqQOg=</DigestValue>
      </Reference>
      <Reference URI="/ppt/slides/slide49.xml?ContentType=application/vnd.openxmlformats-officedocument.presentationml.slide+xml">
        <DigestMethod Algorithm="http://www.w3.org/2000/09/xmldsig#sha1"/>
        <DigestValue>r59LxkvewbEOTLSI/uCZhZN5Zyk=</DigestValue>
      </Reference>
      <Reference URI="/ppt/slides/slide5.xml?ContentType=application/vnd.openxmlformats-officedocument.presentationml.slide+xml">
        <DigestMethod Algorithm="http://www.w3.org/2000/09/xmldsig#sha1"/>
        <DigestValue>Vg6+NnLVlUptB4pxJSgzYRFjr14=</DigestValue>
      </Reference>
      <Reference URI="/ppt/slides/slide1.xml?ContentType=application/vnd.openxmlformats-officedocument.presentationml.slide+xml">
        <DigestMethod Algorithm="http://www.w3.org/2000/09/xmldsig#sha1"/>
        <DigestValue>v0yn86TACBzUdK8On7rtEyks12g=</DigestValue>
      </Reference>
      <Reference URI="/ppt/slides/slide32.xml?ContentType=application/vnd.openxmlformats-officedocument.presentationml.slide+xml">
        <DigestMethod Algorithm="http://www.w3.org/2000/09/xmldsig#sha1"/>
        <DigestValue>mVJxF8tE3d1A4+fAB8NS+5SQQm4=</DigestValue>
      </Reference>
      <Reference URI="/ppt/slides/slide51.xml?ContentType=application/vnd.openxmlformats-officedocument.presentationml.slide+xml">
        <DigestMethod Algorithm="http://www.w3.org/2000/09/xmldsig#sha1"/>
        <DigestValue>pS2zPA/UC1SsK+VghlIV4xFLU3E=</DigestValue>
      </Reference>
      <Reference URI="/ppt/slides/_rels/slide6.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DigestValue>
      </Reference>
      <Reference URI="/ppt/notesMasters/_rels/notesMaster1.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UK+aZXLskzfb720BpdJb+pH62O8=</DigestValue>
      </Reference>
      <Reference URI="/ppt/slides/_rels/slide20.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DigestValue>
      </Reference>
      <Reference URI="/ppt/slides/_rels/slide18.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zqS+nphdzlZXtqf+gVDatXrPlHQ=</DigestValue>
      </Reference>
      <Reference URI="/ppt/slideLayouts/_rels/slideLayout5.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s/_rels/slide21.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DigestValue>
      </Reference>
      <Reference URI="/ppt/slides/_rels/slide50.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DigestValue>
      </Reference>
      <Reference URI="/ppt/slides/_rels/slide7.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DigestValue>
      </Reference>
      <Reference URI="/ppt/slides/_rels/slide5.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DigestValue>
      </Reference>
      <Reference URI="/_rels/.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zU3xVjYU7a1ax8o9OQBgdxm5bvU=</DigestValue>
      </Reference>
      <Reference URI="/ppt/slides/_rels/slide8.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DigestValue>
      </Reference>
      <Reference URI="/ppt/slides/_rels/slide4.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zqS+nphdzlZXtqf+gVDatXrPlHQ=</DigestValue>
      </Reference>
      <Reference URI="/ppt/slides/_rels/slide3.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DigestValue>
      </Reference>
      <Reference URI="/ppt/_rels/presentation.xml.rels?ContentType=application/vnd.openxmlformats-package.relationships+xml">
        <Transforms>
          <Transform Algorithm="http://schemas.openxmlformats.org/package/2006/RelationshipTransform">
            <mdssi:RelationshipReference SourceId="rId13"/>
            <mdssi:RelationshipReference SourceId="rId18"/>
            <mdssi:RelationshipReference SourceId="rId26"/>
            <mdssi:RelationshipReference SourceId="rId39"/>
            <mdssi:RelationshipReference SourceId="rId21"/>
            <mdssi:RelationshipReference SourceId="rId34"/>
            <mdssi:RelationshipReference SourceId="rId42"/>
            <mdssi:RelationshipReference SourceId="rId47"/>
            <mdssi:RelationshipReference SourceId="rId50"/>
            <mdssi:RelationshipReference SourceId="rId55"/>
            <mdssi:RelationshipReference SourceId="rId7"/>
            <mdssi:RelationshipReference SourceId="rId12"/>
            <mdssi:RelationshipReference SourceId="rId17"/>
            <mdssi:RelationshipReference SourceId="rId25"/>
            <mdssi:RelationshipReference SourceId="rId33"/>
            <mdssi:RelationshipReference SourceId="rId38"/>
            <mdssi:RelationshipReference SourceId="rId46"/>
            <mdssi:RelationshipReference SourceId="rId59"/>
            <mdssi:RelationshipReference SourceId="rId16"/>
            <mdssi:RelationshipReference SourceId="rId20"/>
            <mdssi:RelationshipReference SourceId="rId29"/>
            <mdssi:RelationshipReference SourceId="rId41"/>
            <mdssi:RelationshipReference SourceId="rId54"/>
            <mdssi:RelationshipReference SourceId="rId6"/>
            <mdssi:RelationshipReference SourceId="rId11"/>
            <mdssi:RelationshipReference SourceId="rId24"/>
            <mdssi:RelationshipReference SourceId="rId32"/>
            <mdssi:RelationshipReference SourceId="rId37"/>
            <mdssi:RelationshipReference SourceId="rId40"/>
            <mdssi:RelationshipReference SourceId="rId45"/>
            <mdssi:RelationshipReference SourceId="rId53"/>
            <mdssi:RelationshipReference SourceId="rId58"/>
            <mdssi:RelationshipReference SourceId="rId5"/>
            <mdssi:RelationshipReference SourceId="rId15"/>
            <mdssi:RelationshipReference SourceId="rId23"/>
            <mdssi:RelationshipReference SourceId="rId28"/>
            <mdssi:RelationshipReference SourceId="rId36"/>
            <mdssi:RelationshipReference SourceId="rId49"/>
            <mdssi:RelationshipReference SourceId="rId57"/>
            <mdssi:RelationshipReference SourceId="rId10"/>
            <mdssi:RelationshipReference SourceId="rId19"/>
            <mdssi:RelationshipReference SourceId="rId31"/>
            <mdssi:RelationshipReference SourceId="rId44"/>
            <mdssi:RelationshipReference SourceId="rId52"/>
            <mdssi:RelationshipReference SourceId="rId60"/>
            <mdssi:RelationshipReference SourceId="rId4"/>
            <mdssi:RelationshipReference SourceId="rId9"/>
            <mdssi:RelationshipReference SourceId="rId14"/>
            <mdssi:RelationshipReference SourceId="rId22"/>
            <mdssi:RelationshipReference SourceId="rId27"/>
            <mdssi:RelationshipReference SourceId="rId30"/>
            <mdssi:RelationshipReference SourceId="rId35"/>
            <mdssi:RelationshipReference SourceId="rId43"/>
            <mdssi:RelationshipReference SourceId="rId48"/>
            <mdssi:RelationshipReference SourceId="rId56"/>
            <mdssi:RelationshipReference SourceId="rId8"/>
            <mdssi:RelationshipReference SourceId="rId51"/>
          </Transform>
          <Transform Algorithm="http://www.w3.org/TR/2001/REC-xml-c14n-20010315"/>
        </Transforms>
        <DigestMethod Algorithm="http://www.w3.org/2000/09/xmldsig#sha1"/>
        <DigestValue>bEp212pmI0+J/H8rS3L+RlTJalo=</DigestValue>
      </Reference>
      <Reference URI="/ppt/slides/_rels/slide35.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RCe/udiRNxb3Tj5ooX16YIeap8E=</DigestValue>
      </Reference>
      <Reference URI="/ppt/slides/_rels/slide27.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W5VBxFzzSwYOb+DgLUx4sSvCFYM=</DigestValue>
      </Reference>
      <Reference URI="/ppt/slides/_rels/slide33.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yIiO05dRRuznKjatIdpdCKoHfCs=</DigestValue>
      </Reference>
      <Reference URI="/ppt/slides/_rels/slide32.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eOerFamuItp3CaVbBRzlmqEPARQ=</DigestValue>
      </Reference>
      <Reference URI="/ppt/slides/_rels/slide11.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8HOEPeQvUSdcHjOHQKwD7/1/sC0=</DigestValue>
      </Reference>
      <Reference URI="/ppt/slides/_rels/slide26.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5oQa6DDG/y2y1/pu2YbeQtI6NP4=</DigestValue>
      </Reference>
      <Reference URI="/ppt/slides/_rels/slide43.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rNWRjAO9rfykymzLNph1kedH3Ug=</DigestValue>
      </Reference>
      <Reference URI="/ppt/slides/_rels/slide49.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zsvQu/2E8UXYf8GVm0TtQFPSFiI=</DigestValue>
      </Reference>
      <Reference URI="/ppt/slides/_rels/slide44.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rNWRjAO9rfykymzLNph1kedH3Ug=</DigestValue>
      </Reference>
      <Reference URI="/ppt/slides/_rels/slide25.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s36Luvac4qo5kftSkptQpcQaYPw=</DigestValue>
      </Reference>
      <Reference URI="/ppt/slides/_rels/slide34.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RCe/udiRNxb3Tj5ooX16YIeap8E=</DigestValue>
      </Reference>
      <Reference URI="/ppt/slides/_rels/slide36.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w47sP2OoG4HMgkhfwUNmJojRh/I=</DigestValue>
      </Reference>
      <Reference URI="/ppt/notesSlides/_rels/notesSlide8.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Ml17wJW4sBZgdOx5MX7rkJUv+rY=</DigestValue>
      </Reference>
      <Reference URI="/ppt/notesSlides/_rels/notesSlide1.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bMPy/f7NMIfDLaonDPJAOJKCtgw=</DigestValue>
      </Reference>
      <Reference URI="/ppt/slides/_rels/slide1.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RcaJBIL/2kglhI0nbj+8jtTnUEk=</DigestValue>
      </Reference>
      <Reference URI="/ppt/notesSlides/_rels/notesSlide2.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F+2HNF+bIHKh/M5N34w5TT/9M98=</DigestValue>
      </Reference>
      <Reference URI="/ppt/notesSlides/_rels/notesSlide5.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t/Mdd+3wl6NWPxV6Uvbgy613Upk=</DigestValue>
      </Reference>
      <Reference URI="/ppt/notesSlides/_rels/notesSlide3.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xfh44uEyoFDPaUXzrU+2RTti8eU=</DigestValue>
      </Reference>
      <Reference URI="/ppt/slides/_rels/slide47.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HTEeVLnQ/+ppQ36WA7FtuojsKu4=</DigestValue>
      </Reference>
      <Reference URI="/ppt/slides/_rels/slide9.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IoJQCVevm7KXx3jMm0n6YjgZs7s=</DigestValue>
      </Reference>
      <Reference URI="/ppt/slides/_rels/slide46.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rNWRjAO9rfykymzLNph1kedH3Ug=</DigestValue>
      </Reference>
      <Reference URI="/ppt/notesSlides/_rels/notesSlide4.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dBOokAvPDa7uqM1Y1ydvLQNZLDA=</DigestValue>
      </Reference>
      <Reference URI="/ppt/slides/_rels/slide10.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Md5pXRUg7xSyCMHIgfUHiLeH+II=</DigestValue>
      </Reference>
      <Reference URI="/ppt/slides/_rels/slide19.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MVO7ErUGGoIjKmQ7UAvPDI+hoUU=</DigestValue>
      </Reference>
      <Reference URI="/ppt/slides/_rels/slide14.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YlxUACVGMQwTX6qo3gxWUvuMxIQ=</DigestValue>
      </Reference>
      <Reference URI="/ppt/notesSlides/_rels/notesSlide10.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xGmLvR7iq1mkIR0JDPHo8vVIgDA=</DigestValue>
      </Reference>
      <Reference URI="/ppt/slides/_rels/slide40.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fPFkPg764hzsx+8qI+JZQLJQ8To=</DigestValue>
      </Reference>
      <Reference URI="/ppt/slides/_rels/slide39.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Jld90xQrL0V9WFuWM1ySzNVuBOY=</DigestValue>
      </Reference>
      <Reference URI="/ppt/notesSlides/_rels/notesSlide6.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KVfAulxQepm9eaPwfnImX4XPE2I=</DigestValue>
      </Reference>
      <Reference URI="/ppt/slides/_rels/slide16.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W6AxPOi0FBAiBqmJrC75dvtGt90=</DigestValue>
      </Reference>
      <Reference URI="/ppt/slides/_rels/slide38.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dETaWH3CqQ6jbhCaDCNZ8a0h3Ns=</DigestValue>
      </Reference>
      <Reference URI="/ppt/slides/_rels/slide37.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Fae7bwhUDlFyeQp7kZH0nktWVbo=</DigestValue>
      </Reference>
      <Reference URI="/ppt/notesSlides/_rels/notesSlide9.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bdTzSkn0y8xiTxCkyLGK2YCiM8E=</DigestValue>
      </Reference>
      <Reference URI="/ppt/notesSlides/_rels/notesSlide7.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Euwqv5HnXcCr6j088alAd8UAzO4=</DigestValue>
      </Reference>
      <Reference URI="/ppt/slides/_rels/slide17.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1WtUvq5UyRdX8svTnhihpcNCaLQ=</DigestValue>
      </Reference>
      <Reference URI="/ppt/slides/_rels/slide48.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HUlBid8lPaOQP1chOsE8XoDhVug=</DigestValue>
      </Reference>
      <Reference URI="/ppt/slides/_rels/slide13.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5/y5aEYCLA0B2jUynsuDNOAuboc=</DigestValue>
      </Reference>
      <Reference URI="/ppt/slides/_rels/slide31.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ytZUNUvHSs6raOuOnmRYwlbg1/8=</DigestValue>
      </Reference>
      <Reference URI="/ppt/slides/_rels/slide51.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Tye4K4RgaxE5N79y6rHghgLpzWg=</DigestValue>
      </Reference>
      <Reference URI="/ppt/slides/_rels/slide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0Lxi+xWNfbkuulyPCm7rtIEXQDI=</DigestValue>
      </Reference>
      <Reference URI="/ppt/slides/_rels/slide45.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ifetflaJHS+KlbFdyef11wiNkq8=</DigestValue>
      </Reference>
      <Reference URI="/ppt/slides/_rels/slide24.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ghLtn2MkCmwWwUIftwqueefhnao=</DigestValue>
      </Reference>
      <Reference URI="/ppt/slideLayouts/_rels/slideLayout4.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qQAXItGLw2qP5hiUKBZr+mnJ/jE=</DigestValue>
      </Reference>
      <Reference URI="/ppt/slides/_rels/slide23.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s8fJqIkctJFJHrwuTlmzlU8/vM8=</DigestValue>
      </Reference>
      <Reference URI="/ppt/slides/_rels/slide2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NNT0YiSB8NvGzWP3xVdGLQoTFOk=</DigestValue>
      </Reference>
      <Reference URI="/ppt/slideLayouts/_rels/slideLayout3.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qQAXItGLw2qP5hiUKBZr+mnJ/jE=</DigestValue>
      </Reference>
      <Reference URI="/ppt/slideLayouts/_rels/slideLayout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qQAXItGLw2qP5hiUKBZr+mnJ/jE=</DigestValue>
      </Reference>
      <Reference URI="/ppt/slides/_rels/slide41.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Ft98GkBYsPfsQAYiw+/8BgjOr+E=</DigestValue>
      </Reference>
      <Reference URI="/ppt/slideLayouts/_rels/slideLayout1.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PAhxsYvE2VNqwLTi/JXO7qNzsGA=</DigestValue>
      </Reference>
      <Reference URI="/ppt/slides/_rels/slide1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LLEcTakIgED1ujPQF1R0/A5XWQY=</DigestValue>
      </Reference>
      <Reference URI="/ppt/slides/_rels/slide4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9ABCKhAPeECJBI+XIq/5TWEGTCQ=</DigestValue>
      </Reference>
      <Reference URI="/ppt/slides/_rels/slide15.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zq9S8Yi5rU1MAWoNJcVtp8ocAO4=</DigestValue>
      </Reference>
      <Reference URI="/ppt/slides/_rels/slide30.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ZM7kakVZVvqJw0AhL4sqKgK2BTA=</DigestValue>
      </Reference>
      <Reference URI="/ppt/slides/_rels/slide29.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7XGup12JXB9Sl1cMw8iGfWEsZZc=</DigestValue>
      </Reference>
      <Reference URI="/ppt/slideMasters/_rels/slideMaster1.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6"/>
            <mdssi:RelationshipReference SourceId="rId5"/>
            <mdssi:RelationshipReference SourceId="rId4"/>
          </Transform>
          <Transform Algorithm="http://www.w3.org/TR/2001/REC-xml-c14n-20010315"/>
        </Transforms>
        <DigestMethod Algorithm="http://www.w3.org/2000/09/xmldsig#sha1"/>
        <DigestValue>50cNH/n2T0mjpp1W3kB23qs7ufk=</DigestValue>
      </Reference>
      <Reference URI="/ppt/slides/_rels/slide28.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6"/>
            <mdssi:RelationshipReference SourceId="rId5"/>
            <mdssi:RelationshipReference SourceId="rId4"/>
          </Transform>
          <Transform Algorithm="http://www.w3.org/TR/2001/REC-xml-c14n-20010315"/>
        </Transforms>
        <DigestMethod Algorithm="http://www.w3.org/2000/09/xmldsig#sha1"/>
        <DigestValue>vrAvzAEzXvNbn3B14lCOWaI4k9o=</DigestValue>
      </Reference>
    </Manifest>
    <SignatureProperties>
      <SignatureProperty Id="idSignatureTime" Target="#idPackageSignature">
        <mdssi:SignatureTime>
          <mdssi:Format>YYYY-MM-DDThh:mm:ssTZD</mdssi:Format>
          <mdssi:Value>2014-01-15T14:03:57Z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Finalization/Integrity</SignatureComments>
          <WindowsVersion>6.1</WindowsVersion>
          <OfficeVersion>14.0</OfficeVersion>
          <ApplicationVersion>14.0</ApplicationVersion>
          <Monitors>1</Monitors>
          <HorizontalResolution>1280</HorizontalResolution>
          <VerticalResolution>1024</VerticalResolution>
          <ColorDepth>32</ColorDepth>
          <SignatureProviderId>{00000000-0000-0000-0000-000000000000}</SignatureProviderId>
          <SignatureProviderUrl/>
          <SignatureProviderDetails>9</SignatureProviderDetails>
          <ManifestHashAlgorithm>http://www.w3.org/2000/09/xmldsig#sha1</ManifestHashAlgorithm>
          <SignatureType>1</SignatureType>
        </SignatureInfoV1>
      </SignatureProperty>
    </SignatureProperties>
  </Object>
  <Object>
    <xd:QualifyingProperties xmlns:xd="http://uri.etsi.org/01903/v1.3.2#" Target="#idPackageSignature">
      <xd:SignedProperties Id="idSignedProperties">
        <xd:SignedSignatureProperties>
          <xd:SigningTime>2014-01-15T14:03:57Z</xd:SigningTime>
          <xd:SigningCertificate>
            <xd:Cert>
              <xd:CertDigest>
                <DigestMethod Algorithm="http://www.w3.org/2000/09/xmldsig#sha1"/>
                <DigestValue>wb79KF/sbbBXK9hIxkfc0DmMyTQ=</DigestValue>
              </xd:CertDigest>
              <xd:IssuerSerial>
                <X509IssuerName>CN=DOD EMAIL CA-29, OU=PKI, OU=DoD, O=U.S. Government, C=US</X509IssuerName>
                <X509SerialNumber>2739971</X509SerialNumber>
              </xd:IssuerSerial>
            </xd:Cert>
          </xd:SigningCertificate>
          <xd:SignaturePolicyIdentifier>
            <xd:SignaturePolicyImplied/>
          </xd:SignaturePolicyIdentifier>
        </xd:SignedSignatureProperties>
      </xd:SignedProperties>
      <xd:UnsignedProperties/>
    </xd:QualifyingProperties>
  </Object>
</Signatur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_dlc_DocId xmlns="e6c0d5ac-c769-4c7a-b76e-89ae6284b110">7DQTRESYKVE4-79-108</_dlc_DocId>
    <_dlc_DocIdUrl xmlns="e6c0d5ac-c769-4c7a-b76e-89ae6284b110">
      <Url>https://www.tecom.usmc.mil/comcam/_layouts/DocIdRedir.aspx?ID=7DQTRESYKVE4-79-108</Url>
      <Description>7DQTRESYKVE4-79-108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E1D9F2B4FD944C9633ADA8A30C8A1C" ma:contentTypeVersion="2" ma:contentTypeDescription="Create a new document." ma:contentTypeScope="" ma:versionID="fa1ab95834edd9059e6748a92cf8401d">
  <xsd:schema xmlns:xsd="http://www.w3.org/2001/XMLSchema" xmlns:xs="http://www.w3.org/2001/XMLSchema" xmlns:p="http://schemas.microsoft.com/office/2006/metadata/properties" xmlns:ns2="e6c0d5ac-c769-4c7a-b76e-89ae6284b110" targetNamespace="http://schemas.microsoft.com/office/2006/metadata/properties" ma:root="true" ma:fieldsID="2dfc2844d3245dd3b4971a792d4f2265" ns2:_="">
    <xsd:import namespace="e6c0d5ac-c769-4c7a-b76e-89ae6284b11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0d5ac-c769-4c7a-b76e-89ae6284b11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8093D-9266-4FC7-B4C7-E016E792B60D}"/>
</file>

<file path=customXml/itemProps2.xml><?xml version="1.0" encoding="utf-8"?>
<ds:datastoreItem xmlns:ds="http://schemas.openxmlformats.org/officeDocument/2006/customXml" ds:itemID="{D99F2CBB-E8AB-482B-917D-E7C14388D6E7}"/>
</file>

<file path=customXml/itemProps3.xml><?xml version="1.0" encoding="utf-8"?>
<ds:datastoreItem xmlns:ds="http://schemas.openxmlformats.org/officeDocument/2006/customXml" ds:itemID="{FD73FD19-6755-4164-A671-C8E53528E176}"/>
</file>

<file path=customXml/itemProps4.xml><?xml version="1.0" encoding="utf-8"?>
<ds:datastoreItem xmlns:ds="http://schemas.openxmlformats.org/officeDocument/2006/customXml" ds:itemID="{76804F02-AFAA-48B9-B08E-F9883D9F3DE9}"/>
</file>

<file path=docProps/app.xml><?xml version="1.0" encoding="utf-8"?>
<Properties xmlns="http://schemas.openxmlformats.org/officeDocument/2006/extended-properties" xmlns:vt="http://schemas.openxmlformats.org/officeDocument/2006/docPropsVTypes">
  <TotalTime>995</TotalTime>
  <Words>3081</Words>
  <Application>Microsoft Office PowerPoint</Application>
  <PresentationFormat>On-screen Show (4:3)</PresentationFormat>
  <Paragraphs>428</Paragraphs>
  <Slides>51</Slides>
  <Notes>10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FitRepping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FitRepping 101</dc:title>
  <dc:creator>daniel.r.mitchell</dc:creator>
  <cp:lastModifiedBy>Mitchell GySgt Daniel R</cp:lastModifiedBy>
  <cp:revision>108</cp:revision>
  <dcterms:created xsi:type="dcterms:W3CDTF">2012-04-04T16:44:32Z</dcterms:created>
  <dcterms:modified xsi:type="dcterms:W3CDTF">2014-01-15T14:03:53Z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0x0101006AE1D9F2B4FD944C9633ADA8A30C8A1C</vt:lpwstr>
  </property>
  <property fmtid="{D5CDD505-2E9C-101B-9397-08002B2CF9AE}" pid="3" name="_dlc_DocIdItemGuid">
    <vt:lpwstr>a11956f3-f329-460c-bd9d-3c210881affc</vt:lpwstr>
  </property>
</Properties>
</file>