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358" r:id="rId2"/>
    <p:sldId id="431" r:id="rId3"/>
    <p:sldId id="405" r:id="rId4"/>
    <p:sldId id="418" r:id="rId5"/>
    <p:sldId id="416" r:id="rId6"/>
    <p:sldId id="413" r:id="rId7"/>
    <p:sldId id="433" r:id="rId8"/>
    <p:sldId id="435" r:id="rId9"/>
    <p:sldId id="434" r:id="rId10"/>
    <p:sldId id="436" r:id="rId11"/>
    <p:sldId id="417" r:id="rId12"/>
    <p:sldId id="432" r:id="rId13"/>
    <p:sldId id="415" r:id="rId14"/>
    <p:sldId id="425" r:id="rId15"/>
  </p:sldIdLst>
  <p:sldSz cx="9144000" cy="6858000" type="screen4x3"/>
  <p:notesSz cx="69469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FF0000"/>
    <a:srgbClr val="FFFF66"/>
    <a:srgbClr val="FF6600"/>
    <a:srgbClr val="00CC66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3" autoAdjust="0"/>
    <p:restoredTop sz="95810" autoAdjust="0"/>
  </p:normalViewPr>
  <p:slideViewPr>
    <p:cSldViewPr>
      <p:cViewPr>
        <p:scale>
          <a:sx n="90" d="100"/>
          <a:sy n="90" d="100"/>
        </p:scale>
        <p:origin x="-942" y="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25719" cy="4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t" anchorCtr="0" compatLnSpc="1">
            <a:prstTxWarp prst="textNoShape">
              <a:avLst/>
            </a:prstTxWarp>
          </a:bodyPr>
          <a:lstStyle>
            <a:lvl1pPr defTabSz="903867">
              <a:defRPr sz="1200" b="1" u="sng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3749" y="2"/>
            <a:ext cx="3027290" cy="4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t" anchorCtr="0" compatLnSpc="1">
            <a:prstTxWarp prst="textNoShape">
              <a:avLst/>
            </a:prstTxWarp>
          </a:bodyPr>
          <a:lstStyle>
            <a:lvl1pPr algn="r" defTabSz="903867">
              <a:defRPr sz="1200" b="1" u="sng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779796"/>
            <a:ext cx="3025719" cy="4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b" anchorCtr="0" compatLnSpc="1">
            <a:prstTxWarp prst="textNoShape">
              <a:avLst/>
            </a:prstTxWarp>
          </a:bodyPr>
          <a:lstStyle>
            <a:lvl1pPr defTabSz="903867">
              <a:defRPr sz="1200" b="1" u="sng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3749" y="8779796"/>
            <a:ext cx="3027290" cy="4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b" anchorCtr="0" compatLnSpc="1">
            <a:prstTxWarp prst="textNoShape">
              <a:avLst/>
            </a:prstTxWarp>
          </a:bodyPr>
          <a:lstStyle>
            <a:lvl1pPr algn="r" defTabSz="903867">
              <a:defRPr sz="1200" b="1" u="sng">
                <a:latin typeface="Times New Roman" pitchFamily="18" charset="0"/>
              </a:defRPr>
            </a:lvl1pPr>
          </a:lstStyle>
          <a:p>
            <a:pPr>
              <a:defRPr/>
            </a:pPr>
            <a:fld id="{1644FCAB-969F-4355-B78B-680C02E13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11581" cy="460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t" anchorCtr="0" compatLnSpc="1">
            <a:prstTxWarp prst="textNoShape">
              <a:avLst/>
            </a:prstTxWarp>
          </a:bodyPr>
          <a:lstStyle>
            <a:lvl1pPr defTabSz="9038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3750" y="2"/>
            <a:ext cx="3011581" cy="460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t" anchorCtr="0" compatLnSpc="1">
            <a:prstTxWarp prst="textNoShape">
              <a:avLst/>
            </a:prstTxWarp>
          </a:bodyPr>
          <a:lstStyle>
            <a:lvl1pPr algn="r" defTabSz="9038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3738"/>
            <a:ext cx="4602163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76" y="4380461"/>
            <a:ext cx="5558148" cy="41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57777"/>
            <a:ext cx="3011581" cy="460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b" anchorCtr="0" compatLnSpc="1">
            <a:prstTxWarp prst="textNoShape">
              <a:avLst/>
            </a:prstTxWarp>
          </a:bodyPr>
          <a:lstStyle>
            <a:lvl1pPr defTabSz="9038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3750" y="8757777"/>
            <a:ext cx="3011581" cy="460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4" tIns="45183" rIns="90364" bIns="45183" numCol="1" anchor="b" anchorCtr="0" compatLnSpc="1">
            <a:prstTxWarp prst="textNoShape">
              <a:avLst/>
            </a:prstTxWarp>
          </a:bodyPr>
          <a:lstStyle>
            <a:lvl1pPr algn="r" defTabSz="9038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1A030FF-2B2F-45B1-BC09-2CC4705E9E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030FF-2B2F-45B1-BC09-2CC4705E9EA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030FF-2B2F-45B1-BC09-2CC4705E9EA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030FF-2B2F-45B1-BC09-2CC4705E9EA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030FF-2B2F-45B1-BC09-2CC4705E9EA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:\Graphics\BRIEFS\CSSARS\pics&amp;logos\redbar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286000"/>
            <a:ext cx="6629400" cy="1143000"/>
          </a:xfrm>
          <a:effectLst/>
        </p:spPr>
        <p:txBody>
          <a:bodyPr/>
          <a:lstStyle>
            <a:lvl1pPr>
              <a:defRPr i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FB198C9-CBDE-4BEB-9964-EFB4CAB036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E622612-017B-4473-A86B-53BA6BF9DD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D8DF43-11AA-4BAF-A8CA-2FC480774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3232AD-10B0-4723-A556-9B48005F2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260FE6B-BD95-4658-887F-0AFA749B9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22F59BD-0557-4179-86D0-309B09958D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244C408-4EA0-4386-9C0A-077FA51479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0C6C5FC-BD26-4867-951B-6008F83D6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44D0CD-325E-464F-808B-21B993924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787D9F2-0281-4537-B2A0-0BBB96822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0595147-C36C-4F96-8DF3-AB93EA07E3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0480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58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38850" y="6424613"/>
            <a:ext cx="239553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CC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3" y="6376988"/>
            <a:ext cx="218598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dirty="0"/>
              <a:t>Slide </a:t>
            </a:r>
            <a:fld id="{5497D3F2-0FA1-46EE-A1F5-DD560711E0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nes.mil/News/Messages/MessagesDisplay/tabid/13286/Article/111627/announcement-of-fiscal-year-2011-career-designation-number-1-officer-retention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52700"/>
            <a:ext cx="6629400" cy="17526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Calibri" pitchFamily="34" charset="0"/>
              </a:rPr>
              <a:t>Career Designation</a:t>
            </a:r>
            <a:br>
              <a:rPr 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Calibri" pitchFamily="34" charset="0"/>
              </a:rPr>
              <a:t>After Action Brief</a:t>
            </a:r>
            <a:br>
              <a:rPr 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7400" y="55874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itchFamily="34" charset="0"/>
              </a:rPr>
              <a:t>Capt Stephen McNeil, USMC</a:t>
            </a:r>
          </a:p>
          <a:p>
            <a:r>
              <a:rPr lang="en-US" sz="1600" b="1" dirty="0" smtClean="0">
                <a:latin typeface="Calibri" pitchFamily="34" charset="0"/>
              </a:rPr>
              <a:t>Retention &amp; Release Officer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Board Observations</a:t>
            </a:r>
            <a:endParaRPr lang="en-US" sz="2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Adverse material – You </a:t>
            </a:r>
            <a:r>
              <a:rPr lang="en-US" sz="2200" b="1" u="sng" dirty="0" smtClean="0">
                <a:latin typeface="Calibri" pitchFamily="34" charset="0"/>
              </a:rPr>
              <a:t>can</a:t>
            </a:r>
            <a:r>
              <a:rPr lang="en-US" sz="2200" b="1" dirty="0" smtClean="0">
                <a:latin typeface="Calibri" pitchFamily="34" charset="0"/>
              </a:rPr>
              <a:t> recover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Take responsibility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Demonstrate recovery and show improved performance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No OMPF discrepancies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Letters of recommendation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Accept the fact you must “work twice as hard for half the credit”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Date gaps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Should be addressed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sz="1200" b="1" dirty="0" smtClean="0">
              <a:latin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6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305800" cy="533400"/>
          </a:xfrm>
        </p:spPr>
        <p:txBody>
          <a:bodyPr/>
          <a:lstStyle/>
          <a:p>
            <a:r>
              <a:rPr lang="en-US" sz="3000" dirty="0" smtClean="0"/>
              <a:t>Post Board - Accepting Career Designation</a:t>
            </a:r>
            <a:endParaRPr lang="en-US" sz="3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838200"/>
            <a:ext cx="8458200" cy="50292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Process for Acceptance/Declination: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Accept or decline via MOL within 45 days from the release of the results</a:t>
            </a:r>
            <a:r>
              <a:rPr kumimoji="0" lang="en-US" sz="17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MARADMIN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Failure to respond is an automatic declination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Acceptance: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Officer will incur 24 months obligated service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EAS goes away but cannot resign (without waiver of obligated service) for 24 months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Declination: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Officer will execute EAS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EAS extensions for failure or declination on a case by case basis through MMOA-3.  Officer will NOT be looked at for Career Designation again.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lang="en-US" sz="1700" b="1" kern="0" dirty="0" smtClean="0">
                <a:latin typeface="Calibri" pitchFamily="34" charset="0"/>
              </a:rPr>
              <a:t>Approximately 10% of selected officers, on average, will decline CD.</a:t>
            </a:r>
          </a:p>
          <a:p>
            <a:pPr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b="1" dirty="0" smtClean="0">
                <a:latin typeface="Calibri" pitchFamily="34" charset="0"/>
              </a:rPr>
              <a:t>       Meritorious Career Designation: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1700" b="1" dirty="0" smtClean="0">
                <a:latin typeface="Calibri" pitchFamily="34" charset="0"/>
              </a:rPr>
              <a:t>Commanding Generals of the following commands may nominate Marines not selected for CD: </a:t>
            </a:r>
            <a:r>
              <a:rPr lang="en-US" sz="1700" b="1" dirty="0" err="1" smtClean="0">
                <a:latin typeface="Calibri" pitchFamily="34" charset="0"/>
              </a:rPr>
              <a:t>MARFORCOM</a:t>
            </a:r>
            <a:r>
              <a:rPr lang="en-US" sz="1700" b="1" dirty="0" smtClean="0">
                <a:latin typeface="Calibri" pitchFamily="34" charset="0"/>
              </a:rPr>
              <a:t>, MARFORPAC, MCICOM, MCRC, TECOM, MARFORLOGCOM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1700" b="1" dirty="0" smtClean="0">
                <a:latin typeface="Calibri" pitchFamily="34" charset="0"/>
              </a:rPr>
              <a:t>	-  Number of allocations is based upon % of eligible population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700" b="1" dirty="0" smtClean="0">
                <a:latin typeface="Calibri" pitchFamily="34" charset="0"/>
              </a:rPr>
              <a:t>-  Officer must meet eligibility requirements (i.e. In-zone for Capt/540 days)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7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008995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 err="1" smtClean="0">
                <a:latin typeface="Calibri" pitchFamily="34" charset="0"/>
              </a:rPr>
              <a:t>MCO</a:t>
            </a:r>
            <a:r>
              <a:rPr lang="en-US" sz="2000" b="1" dirty="0" smtClean="0">
                <a:latin typeface="Calibri" pitchFamily="34" charset="0"/>
              </a:rPr>
              <a:t> 1001.45J: CAREER DESIGNATION, RETENTION, AND RETURN TO ACTIVE DUTY, </a:t>
            </a:r>
            <a:r>
              <a:rPr lang="en-US" sz="2000" b="1" dirty="0" err="1" smtClean="0">
                <a:latin typeface="Calibri" pitchFamily="34" charset="0"/>
              </a:rPr>
              <a:t>REDESIGNATION</a:t>
            </a:r>
            <a:r>
              <a:rPr lang="en-US" sz="2000" b="1" dirty="0" smtClean="0">
                <a:latin typeface="Calibri" pitchFamily="34" charset="0"/>
              </a:rPr>
              <a:t> OF RESTRICTED OFFICERS TO UNRESTRICTED STATUS, AND </a:t>
            </a:r>
            <a:r>
              <a:rPr lang="en-US" sz="2000" b="1" dirty="0" err="1" smtClean="0">
                <a:latin typeface="Calibri" pitchFamily="34" charset="0"/>
              </a:rPr>
              <a:t>INTERSERVICE</a:t>
            </a:r>
            <a:r>
              <a:rPr lang="en-US" sz="2000" b="1" dirty="0" smtClean="0">
                <a:latin typeface="Calibri" pitchFamily="34" charset="0"/>
              </a:rPr>
              <a:t> TRANSFER OF OFFICERS INTO THE MARINE CORPS</a:t>
            </a: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 err="1" smtClean="0">
                <a:latin typeface="Calibri" pitchFamily="34" charset="0"/>
              </a:rPr>
              <a:t>MCO</a:t>
            </a:r>
            <a:r>
              <a:rPr lang="en-US" sz="2000" b="1" dirty="0" smtClean="0">
                <a:latin typeface="Calibri" pitchFamily="34" charset="0"/>
              </a:rPr>
              <a:t> P1610_7F:  PERFORMANCE EVALUATION SYSTEM </a:t>
            </a: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pl-PL" sz="2000" b="1" dirty="0" smtClean="0">
                <a:latin typeface="Calibri" pitchFamily="34" charset="0"/>
              </a:rPr>
              <a:t>MCO 6110.3 W CH 1</a:t>
            </a:r>
            <a:r>
              <a:rPr lang="en-US" sz="2000" b="1" dirty="0" smtClean="0">
                <a:latin typeface="Calibri" pitchFamily="34" charset="0"/>
              </a:rPr>
              <a:t>: MARINE CORPS BODY COMPOSITION AND MILITARY APPEARANCE PROGRAM </a:t>
            </a: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</a:rPr>
              <a:t> MMOA-3, RETENTION AND RELEASE:</a:t>
            </a:r>
          </a:p>
          <a:p>
            <a:r>
              <a:rPr lang="en-US" sz="2000" b="1" dirty="0" smtClean="0">
                <a:latin typeface="Calibri" pitchFamily="34" charset="0"/>
              </a:rPr>
              <a:t>https://www.manpower.usmc.mil/portal/page/portal/M_RA_HOME/MM/A_OA/OA-3/Ret_Rel </a:t>
            </a:r>
          </a:p>
          <a:p>
            <a:pPr>
              <a:buFont typeface="Arial" pitchFamily="34" charset="0"/>
              <a:buChar char="•"/>
            </a:pPr>
            <a:endParaRPr lang="en-US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76200"/>
            <a:ext cx="6781800" cy="533400"/>
          </a:xfrm>
        </p:spPr>
        <p:txBody>
          <a:bodyPr/>
          <a:lstStyle/>
          <a:p>
            <a:r>
              <a:rPr lang="en-US" dirty="0" smtClean="0"/>
              <a:t>CD Board / Fitrep Schedule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644660"/>
          <a:ext cx="8610602" cy="4467276"/>
        </p:xfrm>
        <a:graphic>
          <a:graphicData uri="http://schemas.openxmlformats.org/drawingml/2006/table">
            <a:tbl>
              <a:tblPr/>
              <a:tblGrid>
                <a:gridCol w="1230086"/>
                <a:gridCol w="1513114"/>
                <a:gridCol w="1066800"/>
                <a:gridCol w="1219200"/>
                <a:gridCol w="1121230"/>
                <a:gridCol w="1230086"/>
                <a:gridCol w="1230086"/>
              </a:tblGrid>
              <a:tr h="6858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CD BOARD</a:t>
                      </a:r>
                    </a:p>
                  </a:txBody>
                  <a:tcPr marL="2151" marR="2151" marT="2151" marB="21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ANNOUNCEMENT </a:t>
                      </a: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MARADMIN,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RELEASE DATE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151" marR="2151" marT="2151" marB="21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BOARD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CONVENING DATE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DATE OF RANK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OMPF</a:t>
                      </a: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CUTOFF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DATE 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EAS CUTOFF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DATE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RESULTS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MARADMIN,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RELEASE DATE 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9360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FY11 ORB #1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657/10,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23 NOV12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26 JAN 11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I/Z FOR CAPT,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1STLT </a:t>
                      </a:r>
                      <a:r>
                        <a:rPr lang="en-US" sz="1000" b="1" u="none" kern="12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DOR</a:t>
                      </a: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23MAY 10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OR EARLIER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N/A </a:t>
                      </a:r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  <a:hlinkClick r:id="rId3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N/A </a:t>
                      </a:r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  <a:hlinkClick r:id="rId3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113/11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17 FEB 11</a:t>
                      </a:r>
                      <a:endParaRPr lang="en-US" sz="1200" b="1" u="none" kern="12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FY11 ORB #2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328/11,  </a:t>
                      </a:r>
                      <a:endParaRPr lang="en-US" sz="1200" b="1" u="none" kern="1200" dirty="0" smtClean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7 </a:t>
                      </a:r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JUN 11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AUG </a:t>
                      </a: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12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I/Z FOR CAPT,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1STLT </a:t>
                      </a:r>
                      <a:r>
                        <a:rPr lang="en-US" sz="1000" b="1" u="none" kern="12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DOR</a:t>
                      </a: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23MAY 10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OR EARLIER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 1 JUL 11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 OCT 11 OR LATER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486/11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18 AUG11</a:t>
                      </a:r>
                      <a:endParaRPr lang="en-US" sz="1200" b="1" u="none" kern="12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FY12 ORB #1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671/11,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15 NOV 11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 FEB </a:t>
                      </a: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11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I/Z</a:t>
                      </a:r>
                      <a:r>
                        <a:rPr lang="en-US" sz="10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FOR CAPT,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1STLT </a:t>
                      </a:r>
                      <a:r>
                        <a:rPr lang="en-US" sz="1000" b="1" u="none" kern="1200" baseline="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DOR</a:t>
                      </a:r>
                      <a:r>
                        <a:rPr lang="en-US" sz="10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22 MAY 11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OR EARLIER</a:t>
                      </a:r>
                      <a:endParaRPr lang="en-US" sz="1000" b="1" u="none" kern="1200" dirty="0" smtClean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 JAN 12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 APR 12 OR LATER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076/12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16 FEB 12</a:t>
                      </a:r>
                      <a:endParaRPr lang="en-US" sz="1200" b="1" u="none" kern="12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FY12 ORB #2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319-12,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18 JUN 12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6 AUG 12</a:t>
                      </a:r>
                      <a:endParaRPr lang="en-US" sz="1200" b="1" u="none" kern="1200" dirty="0" smtClean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I/Z FOR CAPT,</a:t>
                      </a:r>
                      <a:r>
                        <a:rPr lang="en-US" sz="10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1STLT </a:t>
                      </a:r>
                      <a:r>
                        <a:rPr lang="en-US" sz="1000" b="1" u="none" kern="12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DOR</a:t>
                      </a:r>
                      <a:endParaRPr lang="en-US" sz="1000" b="1" u="none" kern="1200" dirty="0" smtClean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22 MAY 11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OR</a:t>
                      </a:r>
                      <a:r>
                        <a:rPr lang="en-US" sz="10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EARLIER</a:t>
                      </a: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 1 JUL 12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 OCT 12 OR LATER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485/12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31 AUG 12</a:t>
                      </a:r>
                      <a:endParaRPr lang="en-US" sz="1200" b="1" u="none" kern="12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FY13 ORB #1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649/12,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13 NOV 12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26 JAN 13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I/Z FOR CAPT,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1STLT </a:t>
                      </a:r>
                      <a:r>
                        <a:rPr lang="en-US" sz="1000" b="1" u="none" kern="12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DOR</a:t>
                      </a: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22 MAY 12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OR EARLIER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 JAN 13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 APR 13 OR LATER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FEB</a:t>
                      </a:r>
                      <a:r>
                        <a:rPr lang="en-US" sz="1200" b="1" u="none" kern="120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‘</a:t>
                      </a:r>
                      <a:r>
                        <a:rPr lang="en-US" sz="12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13</a:t>
                      </a:r>
                      <a:endParaRPr lang="en-US" sz="1200" b="1" u="none" kern="1200" dirty="0"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ea typeface="calibri"/>
                        <a:cs typeface="calibri"/>
                      </a:endParaRP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FY13 ORB #2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MID-JUNE '13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AUG '13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I/Z FOR CAPT,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1STLT </a:t>
                      </a:r>
                      <a:r>
                        <a:rPr lang="en-US" sz="1000" b="1" u="none" kern="1200" dirty="0" err="1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DOR</a:t>
                      </a: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22 MAY 12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OR EARLIER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 1 JUL 13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1 OCT 13 OR LATER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u="none" kern="1200" dirty="0"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calibri"/>
                          <a:cs typeface="calibri"/>
                        </a:rPr>
                        <a:t>AUG '13 </a:t>
                      </a:r>
                    </a:p>
                  </a:txBody>
                  <a:tcPr marL="20647" marR="20647" marT="10323" marB="10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5181362"/>
            <a:ext cx="8305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 The August and January career designation boards are scheduled to coincide with the submission of </a:t>
            </a:r>
            <a:r>
              <a:rPr lang="en-US" sz="1400" b="1" u="sng" dirty="0" smtClean="0">
                <a:latin typeface="Calibri" pitchFamily="34" charset="0"/>
              </a:rPr>
              <a:t>April</a:t>
            </a:r>
            <a:r>
              <a:rPr lang="en-US" sz="1400" b="1" dirty="0" smtClean="0">
                <a:latin typeface="Calibri" pitchFamily="34" charset="0"/>
              </a:rPr>
              <a:t> and </a:t>
            </a:r>
            <a:r>
              <a:rPr lang="en-US" sz="1400" b="1" u="sng" dirty="0" smtClean="0">
                <a:latin typeface="Calibri" pitchFamily="34" charset="0"/>
              </a:rPr>
              <a:t>October</a:t>
            </a:r>
            <a:r>
              <a:rPr lang="en-US" sz="1400" b="1" dirty="0" smtClean="0">
                <a:latin typeface="Calibri" pitchFamily="34" charset="0"/>
              </a:rPr>
              <a:t> semi-annual reports for 1stLts.  Timely submission of these reports is </a:t>
            </a:r>
            <a:r>
              <a:rPr lang="en-US" sz="1400" b="1" u="sng" dirty="0" smtClean="0">
                <a:latin typeface="Calibri" pitchFamily="34" charset="0"/>
              </a:rPr>
              <a:t>crucial</a:t>
            </a:r>
            <a:r>
              <a:rPr lang="en-US" sz="1400" b="1" dirty="0" smtClean="0">
                <a:latin typeface="Calibri" pitchFamily="34" charset="0"/>
              </a:rPr>
              <a:t> as it will assist in determining the total number of eligible officers (and therefore the number to be retained) prior to the board convening.</a:t>
            </a:r>
          </a:p>
          <a:p>
            <a:pPr>
              <a:buFont typeface="Arial" pitchFamily="34" charset="0"/>
              <a:buChar char="•"/>
            </a:pPr>
            <a:endParaRPr lang="en-US" sz="1400" b="1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 The August board is typically populated with more Captains (who were not eligible for CD as a 1stLt) as a result of the May AN fitrep.</a:t>
            </a:r>
            <a:endParaRPr lang="en-US" sz="14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0"/>
            <a:ext cx="6781800" cy="533400"/>
          </a:xfrm>
        </p:spPr>
        <p:txBody>
          <a:bodyPr/>
          <a:lstStyle/>
          <a:p>
            <a:r>
              <a:rPr lang="en-US" dirty="0" smtClean="0"/>
              <a:t>Verifying Officer’s Eligibility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81000" y="682170"/>
            <a:ext cx="8382000" cy="4724399"/>
            <a:chOff x="533400" y="1828800"/>
            <a:chExt cx="6553200" cy="4267199"/>
          </a:xfrm>
        </p:grpSpPr>
        <p:pic>
          <p:nvPicPr>
            <p:cNvPr id="3584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t="15111" r="45000" b="4000"/>
            <a:stretch>
              <a:fillRect/>
            </a:stretch>
          </p:blipFill>
          <p:spPr bwMode="auto">
            <a:xfrm>
              <a:off x="533400" y="1828800"/>
              <a:ext cx="6553200" cy="42671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842513" y="3421039"/>
            <a:ext cx="3124904" cy="1956929"/>
          </p:xfrm>
          <a:graphic>
            <a:graphicData uri="http://schemas.openxmlformats.org/presentationml/2006/ole">
              <p:oleObj spid="_x0000_s35843" name="Worksheet" r:id="rId4" imgW="5076634" imgH="3086100" progId="Excel.Sheet.12">
                <p:embed/>
              </p:oleObj>
            </a:graphicData>
          </a:graphic>
        </p:graphicFrame>
        <p:cxnSp>
          <p:nvCxnSpPr>
            <p:cNvPr id="8" name="Straight Connector 7"/>
            <p:cNvCxnSpPr/>
            <p:nvPr/>
          </p:nvCxnSpPr>
          <p:spPr bwMode="auto">
            <a:xfrm>
              <a:off x="3933645" y="4376382"/>
              <a:ext cx="1236453" cy="121010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5046453" y="5586483"/>
              <a:ext cx="1978325" cy="382137"/>
            </a:xfrm>
            <a:prstGeom prst="rect">
              <a:avLst/>
            </a:prstGeom>
            <a:noFill/>
            <a:ln w="476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38200" y="56388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Calibri" pitchFamily="34" charset="0"/>
              </a:rPr>
              <a:t> Eligibility criteria will be specified in the announcement MARADMIN.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Calibri" pitchFamily="34" charset="0"/>
              </a:rPr>
              <a:t> Products such as fitness report calculators are available on most company grade monitor     </a:t>
            </a:r>
          </a:p>
          <a:p>
            <a:r>
              <a:rPr lang="en-US" sz="1600" b="1" dirty="0" smtClean="0">
                <a:latin typeface="Calibri" pitchFamily="34" charset="0"/>
              </a:rPr>
              <a:t>   webpages.  Marines have access to their MBS via Marine Online.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Calibri" pitchFamily="34" charset="0"/>
              </a:rPr>
              <a:t> A list of eligible officers is maintained at the Retention &amp; Release website.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4114800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Purpose of Career Designation</a:t>
            </a:r>
          </a:p>
          <a:p>
            <a:r>
              <a:rPr lang="en-US" sz="2400" dirty="0" smtClean="0">
                <a:latin typeface="Calibri" pitchFamily="34" charset="0"/>
              </a:rPr>
              <a:t>Eligibility</a:t>
            </a:r>
          </a:p>
          <a:p>
            <a:r>
              <a:rPr lang="en-US" sz="2400" dirty="0" smtClean="0">
                <a:latin typeface="Calibri" pitchFamily="34" charset="0"/>
              </a:rPr>
              <a:t>CD / Retention Percentages</a:t>
            </a:r>
          </a:p>
          <a:p>
            <a:r>
              <a:rPr lang="en-US" sz="2400" dirty="0" smtClean="0">
                <a:latin typeface="Calibri" pitchFamily="34" charset="0"/>
              </a:rPr>
              <a:t>How the Process Works</a:t>
            </a:r>
          </a:p>
          <a:p>
            <a:r>
              <a:rPr lang="en-US" sz="2400" dirty="0" smtClean="0">
                <a:latin typeface="Calibri" pitchFamily="34" charset="0"/>
              </a:rPr>
              <a:t>Board Observations</a:t>
            </a:r>
          </a:p>
          <a:p>
            <a:r>
              <a:rPr lang="en-US" sz="2400" dirty="0" smtClean="0">
                <a:latin typeface="Calibri" pitchFamily="34" charset="0"/>
              </a:rPr>
              <a:t>Post Board / Accepting Career Designation</a:t>
            </a:r>
          </a:p>
          <a:p>
            <a:r>
              <a:rPr lang="en-US" sz="2400" dirty="0" smtClean="0">
                <a:latin typeface="Calibri" pitchFamily="34" charset="0"/>
              </a:rPr>
              <a:t>References</a:t>
            </a:r>
          </a:p>
          <a:p>
            <a:endParaRPr lang="en-US" sz="2400" dirty="0" smtClean="0">
              <a:latin typeface="Calibri" pitchFamily="34" charset="0"/>
            </a:endParaRPr>
          </a:p>
          <a:p>
            <a:endParaRPr lang="en-US" sz="2400" dirty="0" smtClean="0">
              <a:latin typeface="Calibri" pitchFamily="34" charset="0"/>
            </a:endParaRP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Purpose of Career Designation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2400" b="1" dirty="0" smtClean="0">
                <a:latin typeface="Calibri" pitchFamily="34" charset="0"/>
              </a:rPr>
              <a:t>Career designation is a force shaping tool.</a:t>
            </a:r>
          </a:p>
          <a:p>
            <a:r>
              <a:rPr lang="en-US" sz="2400" b="1" dirty="0" smtClean="0">
                <a:latin typeface="Calibri" pitchFamily="34" charset="0"/>
              </a:rPr>
              <a:t>MCO 1001.45J: “Career Designation - Career designation is the process used to manage the active component (AC) officer population.  Career designation accomplishes the objectives of </a:t>
            </a:r>
            <a:r>
              <a:rPr lang="en-US" sz="2400" b="1" u="sng" dirty="0" smtClean="0">
                <a:latin typeface="Calibri" pitchFamily="34" charset="0"/>
              </a:rPr>
              <a:t>retaining the best qualified officers on active duty</a:t>
            </a:r>
            <a:r>
              <a:rPr lang="en-US" sz="2400" b="1" dirty="0" smtClean="0">
                <a:latin typeface="Calibri" pitchFamily="34" charset="0"/>
              </a:rPr>
              <a:t> and maintaining the AC officer population in each year of commissioned service at a level that supports the promotion timing and opportunity guidelines to Major.”</a:t>
            </a:r>
          </a:p>
          <a:p>
            <a:pPr>
              <a:buNone/>
            </a:pPr>
            <a:r>
              <a:rPr lang="en-US" sz="2400" b="1" dirty="0" smtClean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en-US" sz="24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Must be In-zone for Captain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Must have 540 days of observed FitRep time </a:t>
            </a:r>
            <a:r>
              <a:rPr lang="en-US" sz="2200" b="1" u="sng" dirty="0" smtClean="0">
                <a:latin typeface="Calibri" pitchFamily="34" charset="0"/>
              </a:rPr>
              <a:t>POST</a:t>
            </a:r>
            <a:r>
              <a:rPr lang="en-US" sz="2200" b="1" dirty="0" smtClean="0">
                <a:latin typeface="Calibri" pitchFamily="34" charset="0"/>
              </a:rPr>
              <a:t> MOS School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It is possible for an officer to be selected for Captain but not eligible or fail selection for Career Designation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All officers will be allowed at least one opportunity for review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If an officer is in zone for Captain but does not have 540 days and has an EAS before the next board the officer can request an EAS extension through MMOA-3.  It is the officer’s responsibility to request the extension.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Officers may request to be non-considered via AA-form routed to MMOA-3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sz="22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781800" cy="533400"/>
          </a:xfrm>
        </p:spPr>
        <p:txBody>
          <a:bodyPr/>
          <a:lstStyle/>
          <a:p>
            <a:r>
              <a:rPr lang="en-US" dirty="0" smtClean="0"/>
              <a:t>Career Designation / Retention %</a:t>
            </a:r>
            <a:endParaRPr lang="en-US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1219200"/>
          <a:ext cx="8077200" cy="26568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857756"/>
                <a:gridCol w="885444"/>
                <a:gridCol w="914400"/>
                <a:gridCol w="1066800"/>
                <a:gridCol w="16764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CD BOARD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CSS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GRN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AV-GRN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LAW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AVIATION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FY11 ORB #1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QUALIFIED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QUALIFIED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FY11 ORB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QUALIFIED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QUALIFIED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FY12 ORB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FY12 ORB #2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FY13 ORB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#1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95%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4343400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</a:rPr>
              <a:t>In comparison, the overall selection opportunity to Maj on FY13 and FY14 board was 80% and 75%, making the career designation board one of the </a:t>
            </a:r>
            <a:r>
              <a:rPr lang="en-US" sz="2000" b="1" u="sng" dirty="0" smtClean="0">
                <a:latin typeface="Calibri" pitchFamily="34" charset="0"/>
              </a:rPr>
              <a:t>most competitive processes </a:t>
            </a:r>
            <a:r>
              <a:rPr lang="en-US" sz="2000" b="1" dirty="0" smtClean="0">
                <a:latin typeface="Calibri" pitchFamily="34" charset="0"/>
              </a:rPr>
              <a:t>in a junior officer’s career.</a:t>
            </a:r>
          </a:p>
          <a:p>
            <a:endParaRPr lang="en-US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How the process works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365358" y="1143000"/>
            <a:ext cx="1740044" cy="5262979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</a:rPr>
              <a:t>Eligible officers are divided into five competitive categories. </a:t>
            </a:r>
          </a:p>
          <a:p>
            <a:pPr algn="ctr"/>
            <a:endParaRPr lang="en-US" sz="1600" b="1" dirty="0" smtClean="0">
              <a:latin typeface="Calibri" pitchFamily="34" charset="0"/>
            </a:endParaRPr>
          </a:p>
          <a:p>
            <a:pPr algn="ctr"/>
            <a:endParaRPr lang="en-US" sz="1600" b="1" u="sng" dirty="0" smtClean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The number of officers selected is determined by the retention % for each category.</a:t>
            </a:r>
          </a:p>
          <a:p>
            <a:pPr algn="ctr"/>
            <a:r>
              <a:rPr lang="en-US" sz="1600" b="1" dirty="0" smtClean="0">
                <a:latin typeface="Calibri" pitchFamily="34" charset="0"/>
              </a:rPr>
              <a:t>Short MOS’s are precepted, as required.</a:t>
            </a:r>
          </a:p>
          <a:p>
            <a:pPr algn="ctr"/>
            <a:endParaRPr lang="en-US" sz="1600" b="1" dirty="0" smtClean="0">
              <a:latin typeface="Calibri" pitchFamily="34" charset="0"/>
            </a:endParaRPr>
          </a:p>
          <a:p>
            <a:pPr algn="ctr"/>
            <a:r>
              <a:rPr lang="en-US" sz="1600" b="1" u="sng" dirty="0" smtClean="0">
                <a:latin typeface="Calibri" pitchFamily="34" charset="0"/>
              </a:rPr>
              <a:t>The precept does not state that a certain amount of officers per each MOS must be retained.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52400" y="1295400"/>
            <a:ext cx="7049589" cy="4724400"/>
            <a:chOff x="304800" y="1828800"/>
            <a:chExt cx="7049589" cy="4724400"/>
          </a:xfrm>
        </p:grpSpPr>
        <p:sp>
          <p:nvSpPr>
            <p:cNvPr id="6" name="Can 5"/>
            <p:cNvSpPr/>
            <p:nvPr/>
          </p:nvSpPr>
          <p:spPr>
            <a:xfrm>
              <a:off x="583474" y="2905780"/>
              <a:ext cx="762000" cy="2971800"/>
            </a:xfrm>
            <a:prstGeom prst="can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0302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0802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1802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1803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Can 6"/>
            <p:cNvSpPr/>
            <p:nvPr/>
          </p:nvSpPr>
          <p:spPr>
            <a:xfrm>
              <a:off x="2020389" y="2905780"/>
              <a:ext cx="762000" cy="2971800"/>
            </a:xfrm>
            <a:prstGeom prst="can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0180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02XX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0402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0602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1302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3002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3404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4302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5803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Can 7"/>
            <p:cNvSpPr/>
            <p:nvPr/>
          </p:nvSpPr>
          <p:spPr>
            <a:xfrm>
              <a:off x="3466011" y="2895600"/>
              <a:ext cx="762000" cy="2981980"/>
            </a:xfrm>
            <a:prstGeom prst="can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6002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6602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7204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7208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7210</a:t>
              </a:r>
            </a:p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7220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Can 8"/>
            <p:cNvSpPr/>
            <p:nvPr/>
          </p:nvSpPr>
          <p:spPr>
            <a:xfrm>
              <a:off x="4926874" y="2905780"/>
              <a:ext cx="762000" cy="2971800"/>
            </a:xfrm>
            <a:prstGeom prst="can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4402</a:t>
              </a:r>
            </a:p>
          </p:txBody>
        </p:sp>
        <p:sp>
          <p:nvSpPr>
            <p:cNvPr id="10" name="Can 9"/>
            <p:cNvSpPr/>
            <p:nvPr/>
          </p:nvSpPr>
          <p:spPr>
            <a:xfrm>
              <a:off x="6324600" y="2918843"/>
              <a:ext cx="762000" cy="2971800"/>
            </a:xfrm>
            <a:prstGeom prst="can">
              <a:avLst/>
            </a:prstGeom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</a:rPr>
                <a:t>75XX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57200" y="6029980"/>
              <a:ext cx="6781800" cy="523220"/>
            </a:xfrm>
            <a:prstGeom prst="rect">
              <a:avLst/>
            </a:prstGeom>
            <a:gradFill flip="none" rotWithShape="1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  <a:tileRect r="-100000" b="-100000"/>
            </a:gra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9200" y="6095295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##</a:t>
              </a:r>
              <a:endParaRPr lang="en-US" sz="2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40996" y="6082232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##</a:t>
              </a:r>
              <a:endParaRPr lang="en-US" sz="20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30532" y="6095295"/>
              <a:ext cx="6126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##</a:t>
              </a:r>
              <a:endParaRPr lang="en-US" sz="2000" b="1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04800" y="1828800"/>
              <a:ext cx="7049589" cy="914400"/>
              <a:chOff x="304800" y="1915180"/>
              <a:chExt cx="7049589" cy="914400"/>
            </a:xfrm>
          </p:grpSpPr>
          <p:sp>
            <p:nvSpPr>
              <p:cNvPr id="26" name="Down Arrow 25"/>
              <p:cNvSpPr/>
              <p:nvPr/>
            </p:nvSpPr>
            <p:spPr bwMode="auto">
              <a:xfrm>
                <a:off x="304800" y="1915180"/>
                <a:ext cx="1295400" cy="914400"/>
              </a:xfrm>
              <a:prstGeom prst="downArrow">
                <a:avLst>
                  <a:gd name="adj1" fmla="val 46391"/>
                  <a:gd name="adj2" fmla="val 48764"/>
                </a:avLst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900" b="1" dirty="0" smtClean="0"/>
                  <a:t>GRN</a:t>
                </a:r>
                <a:endParaRPr kumimoji="0" lang="en-US" sz="2900" b="1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endParaRP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Down Arrow 27"/>
              <p:cNvSpPr/>
              <p:nvPr/>
            </p:nvSpPr>
            <p:spPr bwMode="auto">
              <a:xfrm>
                <a:off x="1752600" y="1915180"/>
                <a:ext cx="1295400" cy="914400"/>
              </a:xfrm>
              <a:prstGeom prst="downArrow">
                <a:avLst>
                  <a:gd name="adj1" fmla="val 46391"/>
                  <a:gd name="adj2" fmla="val 48764"/>
                </a:avLst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b="1" dirty="0" smtClean="0"/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b="1" dirty="0" smtClean="0"/>
                  <a:t>CSS</a:t>
                </a: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Down Arrow 28"/>
              <p:cNvSpPr/>
              <p:nvPr/>
            </p:nvSpPr>
            <p:spPr bwMode="auto">
              <a:xfrm>
                <a:off x="3200400" y="1915180"/>
                <a:ext cx="1295400" cy="914400"/>
              </a:xfrm>
              <a:prstGeom prst="downArrow">
                <a:avLst>
                  <a:gd name="adj1" fmla="val 46391"/>
                  <a:gd name="adj2" fmla="val 48764"/>
                </a:avLst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 smtClean="0"/>
                  <a:t>AIRGRN</a:t>
                </a:r>
                <a:endParaRPr lang="en-US" sz="1400" b="1" dirty="0" smtClean="0">
                  <a:solidFill>
                    <a:srgbClr val="FF0000"/>
                  </a:solidFill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Down Arrow 29"/>
              <p:cNvSpPr/>
              <p:nvPr/>
            </p:nvSpPr>
            <p:spPr bwMode="auto">
              <a:xfrm>
                <a:off x="4648200" y="1915180"/>
                <a:ext cx="1295400" cy="914400"/>
              </a:xfrm>
              <a:prstGeom prst="downArrow">
                <a:avLst>
                  <a:gd name="adj1" fmla="val 46391"/>
                  <a:gd name="adj2" fmla="val 48764"/>
                </a:avLst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900" b="1" dirty="0" smtClean="0"/>
                  <a:t/>
                </a:r>
                <a:br>
                  <a:rPr lang="en-US" sz="1900" b="1" dirty="0" smtClean="0"/>
                </a:br>
                <a:r>
                  <a:rPr lang="en-US" sz="1400" b="1" dirty="0" smtClean="0"/>
                  <a:t>LAW</a:t>
                </a:r>
                <a:endParaRPr lang="en-US" sz="1400" b="1" dirty="0" smtClean="0">
                  <a:solidFill>
                    <a:srgbClr val="FF0000"/>
                  </a:solidFill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Down Arrow 30"/>
              <p:cNvSpPr/>
              <p:nvPr/>
            </p:nvSpPr>
            <p:spPr bwMode="auto">
              <a:xfrm>
                <a:off x="6058989" y="1915180"/>
                <a:ext cx="1295400" cy="914400"/>
              </a:xfrm>
              <a:prstGeom prst="downArrow">
                <a:avLst>
                  <a:gd name="adj1" fmla="val 46391"/>
                  <a:gd name="adj2" fmla="val 48764"/>
                </a:avLst>
              </a:prstGeom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b="1" dirty="0" smtClean="0"/>
                  <a:t/>
                </a:r>
                <a:br>
                  <a:rPr lang="en-US" sz="1400" b="1" dirty="0" smtClean="0"/>
                </a:br>
                <a:r>
                  <a:rPr lang="en-US" sz="1400" b="1" dirty="0" smtClean="0"/>
                  <a:t>AIR</a:t>
                </a:r>
                <a:endParaRPr lang="en-US" sz="1400" b="1" dirty="0" smtClean="0">
                  <a:solidFill>
                    <a:srgbClr val="FF0000"/>
                  </a:solidFill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063572" y="6082553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##</a:t>
              </a:r>
              <a:endParaRPr lang="en-US" sz="2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06028" y="6082553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##</a:t>
              </a:r>
              <a:endParaRPr lang="en-US" sz="20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Board Observations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RS/RO observations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Don’t make the Board guess……Be bold, say what you mean, know your profile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Comments often do not match markings, leaves uncertainty as to the RS/RO intent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latin typeface="Calibri" pitchFamily="34" charset="0"/>
              </a:rPr>
              <a:t>“1</a:t>
            </a:r>
            <a:r>
              <a:rPr lang="en-US" sz="1400" b="1" baseline="30000" dirty="0" smtClean="0">
                <a:latin typeface="Calibri" pitchFamily="34" charset="0"/>
              </a:rPr>
              <a:t>st</a:t>
            </a:r>
            <a:r>
              <a:rPr lang="en-US" sz="1400" b="1" dirty="0" smtClean="0">
                <a:latin typeface="Calibri" pitchFamily="34" charset="0"/>
              </a:rPr>
              <a:t> Lt Smith is 1 of 5 Lieutenants in the </a:t>
            </a:r>
            <a:r>
              <a:rPr lang="en-US" sz="1400" b="1" dirty="0" err="1" smtClean="0">
                <a:latin typeface="Calibri" pitchFamily="34" charset="0"/>
              </a:rPr>
              <a:t>Bn</a:t>
            </a:r>
            <a:r>
              <a:rPr lang="en-US" sz="1400" b="1" dirty="0" smtClean="0">
                <a:latin typeface="Calibri" pitchFamily="34" charset="0"/>
              </a:rPr>
              <a:t> …”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latin typeface="Calibri" pitchFamily="34" charset="0"/>
              </a:rPr>
              <a:t>RO markings have him below average in the tree (Marked in the 5 block with 53 above and only 1 below him)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Small profile RS should be countered with high profile RO when able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Endorsement for promotion and career designation when appropriate and only if warranted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latin typeface="Calibri" pitchFamily="34" charset="0"/>
              </a:rPr>
              <a:t>No comment, “Recommend”, “Enthusiastically recommend” – differences are significant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Comment on anomalies, performance, and circumstances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Sect A, Item 4 "Duty Assignment"  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latin typeface="Calibri" pitchFamily="34" charset="0"/>
              </a:rPr>
              <a:t>Stick with MAGTF terminology, minimize the use of  MOS-specific descriptors and language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Useful RS/RO markings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“2 of 14 </a:t>
            </a:r>
            <a:r>
              <a:rPr lang="en-US" sz="1600" b="1" dirty="0" err="1" smtClean="0">
                <a:latin typeface="Calibri" pitchFamily="34" charset="0"/>
              </a:rPr>
              <a:t>Lts</a:t>
            </a:r>
            <a:r>
              <a:rPr lang="en-US" sz="1600" b="1" dirty="0" smtClean="0">
                <a:latin typeface="Calibri" pitchFamily="34" charset="0"/>
              </a:rPr>
              <a:t> in the </a:t>
            </a:r>
            <a:r>
              <a:rPr lang="en-US" sz="1600" b="1" dirty="0" err="1" smtClean="0">
                <a:latin typeface="Calibri" pitchFamily="34" charset="0"/>
              </a:rPr>
              <a:t>Bn</a:t>
            </a:r>
            <a:r>
              <a:rPr lang="en-US" sz="1600" b="1" dirty="0" smtClean="0">
                <a:latin typeface="Calibri" pitchFamily="34" charset="0"/>
              </a:rPr>
              <a:t>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“Top 5% in the unit”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“bottom 1/3”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Board Observations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Observed reports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Many PTAD reports prior to TBS/MOS school were generally detrimental to the cumulative RV/RO average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540 days of </a:t>
            </a:r>
            <a:r>
              <a:rPr lang="en-US" sz="1600" b="1" dirty="0" err="1" smtClean="0">
                <a:latin typeface="Calibri" pitchFamily="34" charset="0"/>
              </a:rPr>
              <a:t>FitRep</a:t>
            </a:r>
            <a:r>
              <a:rPr lang="en-US" sz="1600" b="1" dirty="0" smtClean="0">
                <a:latin typeface="Calibri" pitchFamily="34" charset="0"/>
              </a:rPr>
              <a:t> time is calculated using RS observed time only (RO observation time is not a factor)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Joint IA billets with RS/RO conducted by USA, USAF, USN, GS (civilian) must have Senior Marine third officer sighting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latin typeface="Calibri" pitchFamily="34" charset="0"/>
              </a:rPr>
              <a:t>Third officer must review for technical accuracy and </a:t>
            </a:r>
            <a:r>
              <a:rPr lang="en-US" sz="1400" b="1" i="1" dirty="0" smtClean="0">
                <a:latin typeface="Calibri" pitchFamily="34" charset="0"/>
              </a:rPr>
              <a:t>should</a:t>
            </a:r>
            <a:r>
              <a:rPr lang="en-US" sz="1400" b="1" dirty="0" smtClean="0">
                <a:latin typeface="Calibri" pitchFamily="34" charset="0"/>
              </a:rPr>
              <a:t> comment on the Marine’s overall performance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Commendatory/ Derogatory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Ensure the appropriate block is checked or performance could be missed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CG’s Honor Roll, MOS Honor Grad, etc.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dirty="0" smtClean="0">
                <a:latin typeface="Calibri" pitchFamily="34" charset="0"/>
              </a:rPr>
              <a:t>Pillars of Performance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MOS credibility/proficiency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latin typeface="Calibri" pitchFamily="34" charset="0"/>
              </a:rPr>
              <a:t>Comment on progression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latin typeface="Calibri" pitchFamily="34" charset="0"/>
              </a:rPr>
              <a:t>If assigned outside MOS, why?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Leadership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Potential for future performance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600" b="1" dirty="0" smtClean="0">
              <a:latin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600" b="1" dirty="0" smtClean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2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04800"/>
            <a:ext cx="6781800" cy="533400"/>
          </a:xfrm>
        </p:spPr>
        <p:txBody>
          <a:bodyPr/>
          <a:lstStyle/>
          <a:p>
            <a:r>
              <a:rPr lang="en-US" dirty="0" smtClean="0"/>
              <a:t>Board Observations</a:t>
            </a:r>
            <a:endParaRPr lang="en-US" sz="2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alibri" pitchFamily="34" charset="0"/>
              </a:rPr>
              <a:t>Review your OMPF before the board!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alibri" pitchFamily="34" charset="0"/>
              </a:rPr>
              <a:t>Letters to the board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Communicate intent, discrepancies, billets, delays in training, amplifying details on Adverse Materials, etc.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Don’t complain.  Be brief.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alibri" pitchFamily="34" charset="0"/>
              </a:rPr>
              <a:t>Pictures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Many pictures showed a personal appearance which was substandard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Awards worn improperly, eccentric haircut, outside grooming standards, etc.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Should be reviewed by senior officer before submission to OMPF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MARADMIN states current picture required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alibri" pitchFamily="34" charset="0"/>
              </a:rPr>
              <a:t>PFT/CFT/MCMAP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Low 1</a:t>
            </a:r>
            <a:r>
              <a:rPr lang="en-US" sz="1700" b="1" baseline="30000" dirty="0" smtClean="0">
                <a:latin typeface="Calibri" pitchFamily="34" charset="0"/>
              </a:rPr>
              <a:t>st</a:t>
            </a:r>
            <a:r>
              <a:rPr lang="en-US" sz="1700" b="1" dirty="0" smtClean="0">
                <a:latin typeface="Calibri" pitchFamily="34" charset="0"/>
              </a:rPr>
              <a:t> class and 2</a:t>
            </a:r>
            <a:r>
              <a:rPr lang="en-US" sz="1700" b="1" baseline="30000" dirty="0" smtClean="0">
                <a:latin typeface="Calibri" pitchFamily="34" charset="0"/>
              </a:rPr>
              <a:t>nd</a:t>
            </a:r>
            <a:r>
              <a:rPr lang="en-US" sz="1700" b="1" dirty="0" smtClean="0">
                <a:latin typeface="Calibri" pitchFamily="34" charset="0"/>
              </a:rPr>
              <a:t> class viewed negatively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Only </a:t>
            </a:r>
            <a:r>
              <a:rPr lang="en-US" sz="1700" b="1" dirty="0" err="1" smtClean="0">
                <a:latin typeface="Calibri" pitchFamily="34" charset="0"/>
              </a:rPr>
              <a:t>TanBelt</a:t>
            </a:r>
            <a:r>
              <a:rPr lang="en-US" sz="1700" b="1" dirty="0" smtClean="0">
                <a:latin typeface="Calibri" pitchFamily="34" charset="0"/>
              </a:rPr>
              <a:t> – negative, </a:t>
            </a:r>
            <a:r>
              <a:rPr lang="en-US" sz="1700" b="1" dirty="0" err="1" smtClean="0">
                <a:latin typeface="Calibri" pitchFamily="34" charset="0"/>
              </a:rPr>
              <a:t>BlackBelt</a:t>
            </a:r>
            <a:r>
              <a:rPr lang="en-US" sz="1700" b="1" dirty="0" smtClean="0">
                <a:latin typeface="Calibri" pitchFamily="34" charset="0"/>
              </a:rPr>
              <a:t> - positive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alibri" pitchFamily="34" charset="0"/>
              </a:rPr>
              <a:t>TBS and MOS school rankings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Performance was briefed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alibri" pitchFamily="34" charset="0"/>
              </a:rPr>
              <a:t>PME status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Progress is a factor in promotion and career designation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latin typeface="Calibri" pitchFamily="34" charset="0"/>
              </a:rPr>
              <a:t>Performance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Bloom where you’re planted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 smtClean="0">
                <a:latin typeface="Calibri" pitchFamily="34" charset="0"/>
              </a:rPr>
              <a:t>Positive trends within rank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&amp;RA TEMPLATEl">
  <a:themeElements>
    <a:clrScheme name="M&amp;RA TEMPLAT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&amp;RA TEMPLA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&amp;RA TEMPLAT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&amp;RA TEMPLATE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&amp;RA TEMPLATE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&amp;RA TEMPLATE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&amp;RA TEMPLATE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&amp;RA TEMPLATE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&amp;RA TEMPLATE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Settings\zimmermanjs\Application Data\Microsoft\Templates\M&amp;RA TEMPLATEl.pot</Template>
  <TotalTime>20340</TotalTime>
  <Words>1418</Words>
  <Application>Microsoft Office PowerPoint</Application>
  <PresentationFormat>On-screen Show (4:3)</PresentationFormat>
  <Paragraphs>284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M&amp;RA TEMPLATEl</vt:lpstr>
      <vt:lpstr>Worksheet</vt:lpstr>
      <vt:lpstr>Career Designation  After Action Brief </vt:lpstr>
      <vt:lpstr>Contents</vt:lpstr>
      <vt:lpstr>Purpose of Career Designation</vt:lpstr>
      <vt:lpstr>Eligibility</vt:lpstr>
      <vt:lpstr>Career Designation / Retention %</vt:lpstr>
      <vt:lpstr>How the process works</vt:lpstr>
      <vt:lpstr>Board Observations</vt:lpstr>
      <vt:lpstr>Board Observations</vt:lpstr>
      <vt:lpstr>Board Observations</vt:lpstr>
      <vt:lpstr>Board Observations</vt:lpstr>
      <vt:lpstr>Post Board - Accepting Career Designation</vt:lpstr>
      <vt:lpstr>References</vt:lpstr>
      <vt:lpstr>CD Board / Fitrep Schedule</vt:lpstr>
      <vt:lpstr>Verifying Officer’s Eligibility</vt:lpstr>
    </vt:vector>
  </TitlesOfParts>
  <Company>USMC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Thomas M Varmette</dc:creator>
  <cp:lastModifiedBy>BoardRoom</cp:lastModifiedBy>
  <cp:revision>540</cp:revision>
  <cp:lastPrinted>2000-05-22T16:50:34Z</cp:lastPrinted>
  <dcterms:created xsi:type="dcterms:W3CDTF">1999-07-07T16:54:07Z</dcterms:created>
  <dcterms:modified xsi:type="dcterms:W3CDTF">2013-02-13T16:21:06Z</dcterms:modified>
</cp:coreProperties>
</file>