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206" r:id="rId1"/>
  </p:sldMasterIdLst>
  <p:notesMasterIdLst>
    <p:notesMasterId r:id="rId24"/>
  </p:notesMasterIdLst>
  <p:handoutMasterIdLst>
    <p:handoutMasterId r:id="rId25"/>
  </p:handoutMasterIdLst>
  <p:sldIdLst>
    <p:sldId id="5609" r:id="rId2"/>
    <p:sldId id="5612" r:id="rId3"/>
    <p:sldId id="5575" r:id="rId4"/>
    <p:sldId id="5610" r:id="rId5"/>
    <p:sldId id="5595" r:id="rId6"/>
    <p:sldId id="5573" r:id="rId7"/>
    <p:sldId id="5582" r:id="rId8"/>
    <p:sldId id="5583" r:id="rId9"/>
    <p:sldId id="5584" r:id="rId10"/>
    <p:sldId id="5615" r:id="rId11"/>
    <p:sldId id="5585" r:id="rId12"/>
    <p:sldId id="5586" r:id="rId13"/>
    <p:sldId id="5587" r:id="rId14"/>
    <p:sldId id="5616" r:id="rId15"/>
    <p:sldId id="5599" r:id="rId16"/>
    <p:sldId id="5600" r:id="rId17"/>
    <p:sldId id="5602" r:id="rId18"/>
    <p:sldId id="5606" r:id="rId19"/>
    <p:sldId id="5613" r:id="rId20"/>
    <p:sldId id="5617" r:id="rId21"/>
    <p:sldId id="5614" r:id="rId22"/>
    <p:sldId id="5608" r:id="rId23"/>
  </p:sldIdLst>
  <p:sldSz cx="9144000" cy="6858000" type="screen4x3"/>
  <p:notesSz cx="7023100" cy="9309100"/>
  <p:defaultTextStyle>
    <a:defPPr>
      <a:defRPr lang="en-US"/>
    </a:defPPr>
    <a:lvl1pPr algn="l" rtl="0" fontAlgn="base">
      <a:spcBef>
        <a:spcPct val="0"/>
      </a:spcBef>
      <a:spcAft>
        <a:spcPct val="0"/>
      </a:spcAft>
      <a:defRPr b="1" kern="1200">
        <a:solidFill>
          <a:schemeClr val="bg1"/>
        </a:solidFill>
        <a:latin typeface="Arial" charset="0"/>
        <a:ea typeface="+mn-ea"/>
        <a:cs typeface="Arial" charset="0"/>
      </a:defRPr>
    </a:lvl1pPr>
    <a:lvl2pPr marL="457200" algn="l" rtl="0" fontAlgn="base">
      <a:spcBef>
        <a:spcPct val="0"/>
      </a:spcBef>
      <a:spcAft>
        <a:spcPct val="0"/>
      </a:spcAft>
      <a:defRPr b="1" kern="1200">
        <a:solidFill>
          <a:schemeClr val="bg1"/>
        </a:solidFill>
        <a:latin typeface="Arial" charset="0"/>
        <a:ea typeface="+mn-ea"/>
        <a:cs typeface="Arial" charset="0"/>
      </a:defRPr>
    </a:lvl2pPr>
    <a:lvl3pPr marL="914400" algn="l" rtl="0" fontAlgn="base">
      <a:spcBef>
        <a:spcPct val="0"/>
      </a:spcBef>
      <a:spcAft>
        <a:spcPct val="0"/>
      </a:spcAft>
      <a:defRPr b="1" kern="1200">
        <a:solidFill>
          <a:schemeClr val="bg1"/>
        </a:solidFill>
        <a:latin typeface="Arial" charset="0"/>
        <a:ea typeface="+mn-ea"/>
        <a:cs typeface="Arial" charset="0"/>
      </a:defRPr>
    </a:lvl3pPr>
    <a:lvl4pPr marL="1371600" algn="l" rtl="0" fontAlgn="base">
      <a:spcBef>
        <a:spcPct val="0"/>
      </a:spcBef>
      <a:spcAft>
        <a:spcPct val="0"/>
      </a:spcAft>
      <a:defRPr b="1" kern="1200">
        <a:solidFill>
          <a:schemeClr val="bg1"/>
        </a:solidFill>
        <a:latin typeface="Arial" charset="0"/>
        <a:ea typeface="+mn-ea"/>
        <a:cs typeface="Arial" charset="0"/>
      </a:defRPr>
    </a:lvl4pPr>
    <a:lvl5pPr marL="1828800" algn="l" rtl="0" fontAlgn="base">
      <a:spcBef>
        <a:spcPct val="0"/>
      </a:spcBef>
      <a:spcAft>
        <a:spcPct val="0"/>
      </a:spcAft>
      <a:defRPr b="1" kern="1200">
        <a:solidFill>
          <a:schemeClr val="bg1"/>
        </a:solidFill>
        <a:latin typeface="Arial" charset="0"/>
        <a:ea typeface="+mn-ea"/>
        <a:cs typeface="Arial" charset="0"/>
      </a:defRPr>
    </a:lvl5pPr>
    <a:lvl6pPr marL="2286000" algn="l" defTabSz="914400" rtl="0" eaLnBrk="1" latinLnBrk="0" hangingPunct="1">
      <a:defRPr b="1" kern="1200">
        <a:solidFill>
          <a:schemeClr val="bg1"/>
        </a:solidFill>
        <a:latin typeface="Arial" charset="0"/>
        <a:ea typeface="+mn-ea"/>
        <a:cs typeface="Arial" charset="0"/>
      </a:defRPr>
    </a:lvl6pPr>
    <a:lvl7pPr marL="2743200" algn="l" defTabSz="914400" rtl="0" eaLnBrk="1" latinLnBrk="0" hangingPunct="1">
      <a:defRPr b="1" kern="1200">
        <a:solidFill>
          <a:schemeClr val="bg1"/>
        </a:solidFill>
        <a:latin typeface="Arial" charset="0"/>
        <a:ea typeface="+mn-ea"/>
        <a:cs typeface="Arial" charset="0"/>
      </a:defRPr>
    </a:lvl7pPr>
    <a:lvl8pPr marL="3200400" algn="l" defTabSz="914400" rtl="0" eaLnBrk="1" latinLnBrk="0" hangingPunct="1">
      <a:defRPr b="1" kern="1200">
        <a:solidFill>
          <a:schemeClr val="bg1"/>
        </a:solidFill>
        <a:latin typeface="Arial" charset="0"/>
        <a:ea typeface="+mn-ea"/>
        <a:cs typeface="Arial" charset="0"/>
      </a:defRPr>
    </a:lvl8pPr>
    <a:lvl9pPr marL="3657600" algn="l" defTabSz="914400" rtl="0" eaLnBrk="1" latinLnBrk="0" hangingPunct="1">
      <a:defRPr b="1"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7AA"/>
    <a:srgbClr val="FFFF99"/>
    <a:srgbClr val="FF0000"/>
    <a:srgbClr val="8EDA60"/>
    <a:srgbClr val="D7CA9F"/>
    <a:srgbClr val="000066"/>
    <a:srgbClr val="FFF543"/>
    <a:srgbClr val="CDCA9F"/>
    <a:srgbClr val="EAB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63" autoAdjust="0"/>
    <p:restoredTop sz="87592" autoAdjust="0"/>
  </p:normalViewPr>
  <p:slideViewPr>
    <p:cSldViewPr snapToGrid="0">
      <p:cViewPr>
        <p:scale>
          <a:sx n="70" d="100"/>
          <a:sy n="70" d="100"/>
        </p:scale>
        <p:origin x="-3204" y="-858"/>
      </p:cViewPr>
      <p:guideLst>
        <p:guide orient="horz" pos="4020"/>
        <p:guide pos="3897"/>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0" d="100"/>
          <a:sy n="80" d="100"/>
        </p:scale>
        <p:origin x="-2022" y="-78"/>
      </p:cViewPr>
      <p:guideLst>
        <p:guide orient="horz" pos="2933"/>
        <p:guide pos="2212"/>
      </p:guideLst>
    </p:cSldViewPr>
  </p:notes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42390" cy="465773"/>
          </a:xfrm>
          <a:prstGeom prst="rect">
            <a:avLst/>
          </a:prstGeom>
          <a:noFill/>
          <a:ln w="9525">
            <a:noFill/>
            <a:miter lim="800000"/>
            <a:headEnd/>
            <a:tailEnd/>
          </a:ln>
          <a:effectLst/>
        </p:spPr>
        <p:txBody>
          <a:bodyPr vert="horz" wrap="square" lIns="93134" tIns="46572" rIns="93134" bIns="46572" numCol="1" anchor="t" anchorCtr="0" compatLnSpc="1">
            <a:prstTxWarp prst="textNoShape">
              <a:avLst/>
            </a:prstTxWarp>
          </a:bodyPr>
          <a:lstStyle>
            <a:lvl1pPr algn="l" defTabSz="926833">
              <a:defRPr sz="1200" b="0">
                <a:solidFill>
                  <a:schemeClr val="tx1"/>
                </a:solidFill>
                <a:latin typeface="Times New Roman" pitchFamily="18" charset="0"/>
                <a:cs typeface="+mn-cs"/>
              </a:defRPr>
            </a:lvl1pPr>
          </a:lstStyle>
          <a:p>
            <a:pPr>
              <a:defRPr/>
            </a:pPr>
            <a:endParaRPr lang="en-US"/>
          </a:p>
        </p:txBody>
      </p:sp>
      <p:sp>
        <p:nvSpPr>
          <p:cNvPr id="52227" name="Rectangle 3"/>
          <p:cNvSpPr>
            <a:spLocks noGrp="1" noChangeArrowheads="1"/>
          </p:cNvSpPr>
          <p:nvPr>
            <p:ph type="dt" sz="quarter" idx="1"/>
          </p:nvPr>
        </p:nvSpPr>
        <p:spPr bwMode="auto">
          <a:xfrm>
            <a:off x="3980712" y="0"/>
            <a:ext cx="3042389" cy="465773"/>
          </a:xfrm>
          <a:prstGeom prst="rect">
            <a:avLst/>
          </a:prstGeom>
          <a:noFill/>
          <a:ln w="9525">
            <a:noFill/>
            <a:miter lim="800000"/>
            <a:headEnd/>
            <a:tailEnd/>
          </a:ln>
          <a:effectLst/>
        </p:spPr>
        <p:txBody>
          <a:bodyPr vert="horz" wrap="square" lIns="93134" tIns="46572" rIns="93134" bIns="46572" numCol="1" anchor="t" anchorCtr="0" compatLnSpc="1">
            <a:prstTxWarp prst="textNoShape">
              <a:avLst/>
            </a:prstTxWarp>
          </a:bodyPr>
          <a:lstStyle>
            <a:lvl1pPr algn="r" defTabSz="926833">
              <a:defRPr sz="1200" b="0">
                <a:solidFill>
                  <a:schemeClr val="tx1"/>
                </a:solidFill>
                <a:latin typeface="Times New Roman" pitchFamily="18" charset="0"/>
                <a:cs typeface="+mn-cs"/>
              </a:defRPr>
            </a:lvl1pPr>
          </a:lstStyle>
          <a:p>
            <a:pPr>
              <a:defRPr/>
            </a:pPr>
            <a:endParaRPr lang="en-US"/>
          </a:p>
        </p:txBody>
      </p:sp>
      <p:sp>
        <p:nvSpPr>
          <p:cNvPr id="52228" name="Rectangle 4"/>
          <p:cNvSpPr>
            <a:spLocks noGrp="1" noChangeArrowheads="1"/>
          </p:cNvSpPr>
          <p:nvPr>
            <p:ph type="ftr" sz="quarter" idx="2"/>
          </p:nvPr>
        </p:nvSpPr>
        <p:spPr bwMode="auto">
          <a:xfrm>
            <a:off x="0" y="8843328"/>
            <a:ext cx="3042390" cy="465772"/>
          </a:xfrm>
          <a:prstGeom prst="rect">
            <a:avLst/>
          </a:prstGeom>
          <a:noFill/>
          <a:ln w="9525">
            <a:noFill/>
            <a:miter lim="800000"/>
            <a:headEnd/>
            <a:tailEnd/>
          </a:ln>
          <a:effectLst/>
        </p:spPr>
        <p:txBody>
          <a:bodyPr vert="horz" wrap="square" lIns="93134" tIns="46572" rIns="93134" bIns="46572" numCol="1" anchor="b" anchorCtr="0" compatLnSpc="1">
            <a:prstTxWarp prst="textNoShape">
              <a:avLst/>
            </a:prstTxWarp>
          </a:bodyPr>
          <a:lstStyle>
            <a:lvl1pPr algn="l" defTabSz="926833">
              <a:defRPr sz="1200" b="0">
                <a:solidFill>
                  <a:schemeClr val="tx1"/>
                </a:solidFill>
                <a:latin typeface="Times New Roman" pitchFamily="18" charset="0"/>
                <a:cs typeface="+mn-cs"/>
              </a:defRPr>
            </a:lvl1pPr>
          </a:lstStyle>
          <a:p>
            <a:pPr>
              <a:defRPr/>
            </a:pPr>
            <a:endParaRPr lang="en-US"/>
          </a:p>
        </p:txBody>
      </p:sp>
      <p:sp>
        <p:nvSpPr>
          <p:cNvPr id="52229" name="Rectangle 5"/>
          <p:cNvSpPr>
            <a:spLocks noGrp="1" noChangeArrowheads="1"/>
          </p:cNvSpPr>
          <p:nvPr>
            <p:ph type="sldNum" sz="quarter" idx="3"/>
          </p:nvPr>
        </p:nvSpPr>
        <p:spPr bwMode="auto">
          <a:xfrm>
            <a:off x="3980712" y="8843328"/>
            <a:ext cx="3042389" cy="465772"/>
          </a:xfrm>
          <a:prstGeom prst="rect">
            <a:avLst/>
          </a:prstGeom>
          <a:noFill/>
          <a:ln w="9525">
            <a:noFill/>
            <a:miter lim="800000"/>
            <a:headEnd/>
            <a:tailEnd/>
          </a:ln>
          <a:effectLst/>
        </p:spPr>
        <p:txBody>
          <a:bodyPr vert="horz" wrap="square" lIns="93134" tIns="46572" rIns="93134" bIns="46572" numCol="1" anchor="b" anchorCtr="0" compatLnSpc="1">
            <a:prstTxWarp prst="textNoShape">
              <a:avLst/>
            </a:prstTxWarp>
          </a:bodyPr>
          <a:lstStyle>
            <a:lvl1pPr algn="r" defTabSz="926833">
              <a:defRPr sz="1200" b="0">
                <a:solidFill>
                  <a:schemeClr val="tx1"/>
                </a:solidFill>
                <a:latin typeface="Times New Roman" pitchFamily="18" charset="0"/>
                <a:cs typeface="+mn-cs"/>
              </a:defRPr>
            </a:lvl1pPr>
          </a:lstStyle>
          <a:p>
            <a:pPr>
              <a:defRPr/>
            </a:pPr>
            <a:fld id="{65829372-29A2-4B5D-AE8D-5DADC8874266}" type="slidenum">
              <a:rPr lang="en-US"/>
              <a:pPr>
                <a:defRPr/>
              </a:pPr>
              <a:t>‹#›</a:t>
            </a:fld>
            <a:endParaRPr lang="en-US" dirty="0"/>
          </a:p>
        </p:txBody>
      </p:sp>
    </p:spTree>
    <p:extLst>
      <p:ext uri="{BB962C8B-B14F-4D97-AF65-F5344CB8AC3E}">
        <p14:creationId xmlns:p14="http://schemas.microsoft.com/office/powerpoint/2010/main" val="33877863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42390" cy="465773"/>
          </a:xfrm>
          <a:prstGeom prst="rect">
            <a:avLst/>
          </a:prstGeom>
          <a:noFill/>
          <a:ln w="9525">
            <a:noFill/>
            <a:miter lim="800000"/>
            <a:headEnd/>
            <a:tailEnd/>
          </a:ln>
          <a:effectLst/>
        </p:spPr>
        <p:txBody>
          <a:bodyPr vert="horz" wrap="square" lIns="93134" tIns="46572" rIns="93134" bIns="46572" numCol="1" anchor="t" anchorCtr="0" compatLnSpc="1">
            <a:prstTxWarp prst="textNoShape">
              <a:avLst/>
            </a:prstTxWarp>
          </a:bodyPr>
          <a:lstStyle>
            <a:lvl1pPr algn="l" defTabSz="926833">
              <a:defRPr sz="1200" b="0">
                <a:solidFill>
                  <a:schemeClr val="tx1"/>
                </a:solidFill>
                <a:latin typeface="Times New Roman" pitchFamily="18" charset="0"/>
                <a:cs typeface="+mn-cs"/>
              </a:defRPr>
            </a:lvl1pPr>
          </a:lstStyle>
          <a:p>
            <a:pPr>
              <a:defRPr/>
            </a:pPr>
            <a:endParaRPr lang="en-US"/>
          </a:p>
        </p:txBody>
      </p:sp>
      <p:sp>
        <p:nvSpPr>
          <p:cNvPr id="5123" name="Rectangle 3"/>
          <p:cNvSpPr>
            <a:spLocks noGrp="1" noChangeArrowheads="1"/>
          </p:cNvSpPr>
          <p:nvPr>
            <p:ph type="dt" idx="1"/>
          </p:nvPr>
        </p:nvSpPr>
        <p:spPr bwMode="auto">
          <a:xfrm>
            <a:off x="3980712" y="0"/>
            <a:ext cx="3042389" cy="465773"/>
          </a:xfrm>
          <a:prstGeom prst="rect">
            <a:avLst/>
          </a:prstGeom>
          <a:noFill/>
          <a:ln w="9525">
            <a:noFill/>
            <a:miter lim="800000"/>
            <a:headEnd/>
            <a:tailEnd/>
          </a:ln>
          <a:effectLst/>
        </p:spPr>
        <p:txBody>
          <a:bodyPr vert="horz" wrap="square" lIns="93134" tIns="46572" rIns="93134" bIns="46572" numCol="1" anchor="t" anchorCtr="0" compatLnSpc="1">
            <a:prstTxWarp prst="textNoShape">
              <a:avLst/>
            </a:prstTxWarp>
          </a:bodyPr>
          <a:lstStyle>
            <a:lvl1pPr algn="r" defTabSz="926833">
              <a:defRPr sz="1200" b="0">
                <a:solidFill>
                  <a:schemeClr val="tx1"/>
                </a:solidFill>
                <a:latin typeface="Times New Roman" pitchFamily="18" charset="0"/>
                <a:cs typeface="+mn-cs"/>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85863" y="698500"/>
            <a:ext cx="4652962" cy="348932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6733" y="4422459"/>
            <a:ext cx="5149637" cy="4188778"/>
          </a:xfrm>
          <a:prstGeom prst="rect">
            <a:avLst/>
          </a:prstGeom>
          <a:noFill/>
          <a:ln w="9525">
            <a:noFill/>
            <a:miter lim="800000"/>
            <a:headEnd/>
            <a:tailEnd/>
          </a:ln>
          <a:effectLst/>
        </p:spPr>
        <p:txBody>
          <a:bodyPr vert="horz" wrap="square" lIns="93134" tIns="46572" rIns="93134" bIns="46572"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126" name="Rectangle 6"/>
          <p:cNvSpPr>
            <a:spLocks noGrp="1" noChangeArrowheads="1"/>
          </p:cNvSpPr>
          <p:nvPr>
            <p:ph type="ftr" sz="quarter" idx="4"/>
          </p:nvPr>
        </p:nvSpPr>
        <p:spPr bwMode="auto">
          <a:xfrm>
            <a:off x="0" y="8843328"/>
            <a:ext cx="3042390" cy="465772"/>
          </a:xfrm>
          <a:prstGeom prst="rect">
            <a:avLst/>
          </a:prstGeom>
          <a:noFill/>
          <a:ln w="9525">
            <a:noFill/>
            <a:miter lim="800000"/>
            <a:headEnd/>
            <a:tailEnd/>
          </a:ln>
          <a:effectLst/>
        </p:spPr>
        <p:txBody>
          <a:bodyPr vert="horz" wrap="square" lIns="93134" tIns="46572" rIns="93134" bIns="46572" numCol="1" anchor="b" anchorCtr="0" compatLnSpc="1">
            <a:prstTxWarp prst="textNoShape">
              <a:avLst/>
            </a:prstTxWarp>
          </a:bodyPr>
          <a:lstStyle>
            <a:lvl1pPr algn="l" defTabSz="926833">
              <a:defRPr sz="1200" b="0">
                <a:solidFill>
                  <a:schemeClr val="tx1"/>
                </a:solidFill>
                <a:latin typeface="Times New Roman" pitchFamily="18" charset="0"/>
                <a:cs typeface="+mn-cs"/>
              </a:defRPr>
            </a:lvl1pPr>
          </a:lstStyle>
          <a:p>
            <a:pPr>
              <a:defRPr/>
            </a:pPr>
            <a:endParaRPr lang="en-US"/>
          </a:p>
        </p:txBody>
      </p:sp>
      <p:sp>
        <p:nvSpPr>
          <p:cNvPr id="5127" name="Rectangle 7"/>
          <p:cNvSpPr>
            <a:spLocks noGrp="1" noChangeArrowheads="1"/>
          </p:cNvSpPr>
          <p:nvPr>
            <p:ph type="sldNum" sz="quarter" idx="5"/>
          </p:nvPr>
        </p:nvSpPr>
        <p:spPr bwMode="auto">
          <a:xfrm>
            <a:off x="3980712" y="8843328"/>
            <a:ext cx="3042389" cy="465772"/>
          </a:xfrm>
          <a:prstGeom prst="rect">
            <a:avLst/>
          </a:prstGeom>
          <a:noFill/>
          <a:ln w="9525">
            <a:noFill/>
            <a:miter lim="800000"/>
            <a:headEnd/>
            <a:tailEnd/>
          </a:ln>
          <a:effectLst/>
        </p:spPr>
        <p:txBody>
          <a:bodyPr vert="horz" wrap="square" lIns="93134" tIns="46572" rIns="93134" bIns="46572" numCol="1" anchor="b" anchorCtr="0" compatLnSpc="1">
            <a:prstTxWarp prst="textNoShape">
              <a:avLst/>
            </a:prstTxWarp>
          </a:bodyPr>
          <a:lstStyle>
            <a:lvl1pPr algn="r" defTabSz="926833">
              <a:defRPr sz="1600" b="1">
                <a:solidFill>
                  <a:schemeClr val="tx1"/>
                </a:solidFill>
                <a:effectLst>
                  <a:outerShdw blurRad="38100" dist="38100" dir="2700000" algn="tl">
                    <a:srgbClr val="000000">
                      <a:alpha val="43137"/>
                    </a:srgbClr>
                  </a:outerShdw>
                </a:effectLst>
                <a:latin typeface="Times New Roman" pitchFamily="18" charset="0"/>
                <a:cs typeface="+mn-cs"/>
              </a:defRPr>
            </a:lvl1pPr>
          </a:lstStyle>
          <a:p>
            <a:pPr>
              <a:defRPr/>
            </a:pPr>
            <a:fld id="{C808823D-8524-41E2-AA3F-48EF3D75BB97}" type="slidenum">
              <a:rPr lang="en-US"/>
              <a:pPr>
                <a:defRPr/>
              </a:pPr>
              <a:t>‹#›</a:t>
            </a:fld>
            <a:endParaRPr lang="en-US" dirty="0"/>
          </a:p>
        </p:txBody>
      </p:sp>
    </p:spTree>
    <p:extLst>
      <p:ext uri="{BB962C8B-B14F-4D97-AF65-F5344CB8AC3E}">
        <p14:creationId xmlns:p14="http://schemas.microsoft.com/office/powerpoint/2010/main" val="10899120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PHOTO:</a:t>
            </a:r>
            <a:r>
              <a:rPr lang="en-US" dirty="0" smtClean="0"/>
              <a:t> U.S. Marines with Fox Company, Battalion Landing Team 2nd Battalion, 1st Marines (BLT 2/1), 11th Marine Expeditionary Unit (MEU), conduct a Table 3 combat marksmanship course of fire as a part of sustainment training on the flight deck of the USS San Diego (LPD 22), Oct. 1. The 11th MEU is deployed with the Makin Island Amphibious Ready Group as a theater reserve and crisis response force throughout U.S. Central Command and the U.S. 5th Fleet area of responsibility. (U.S. Marine Corps photos by Gunnery Sgt. Rome M. Lazarus/ Released)</a:t>
            </a:r>
          </a:p>
        </p:txBody>
      </p:sp>
      <p:sp>
        <p:nvSpPr>
          <p:cNvPr id="4" name="Slide Number Placeholder 3"/>
          <p:cNvSpPr>
            <a:spLocks noGrp="1"/>
          </p:cNvSpPr>
          <p:nvPr>
            <p:ph type="sldNum" sz="quarter" idx="10"/>
          </p:nvPr>
        </p:nvSpPr>
        <p:spPr/>
        <p:txBody>
          <a:bodyPr/>
          <a:lstStyle/>
          <a:p>
            <a:pPr>
              <a:defRPr/>
            </a:pPr>
            <a:fld id="{C808823D-8524-41E2-AA3F-48EF3D75BB97}" type="slidenum">
              <a:rPr lang="en-US" smtClean="0"/>
              <a:pPr>
                <a:defRPr/>
              </a:pPr>
              <a:t>1</a:t>
            </a:fld>
            <a:endParaRPr lang="en-US" dirty="0"/>
          </a:p>
        </p:txBody>
      </p:sp>
    </p:spTree>
    <p:extLst>
      <p:ext uri="{BB962C8B-B14F-4D97-AF65-F5344CB8AC3E}">
        <p14:creationId xmlns:p14="http://schemas.microsoft.com/office/powerpoint/2010/main" val="2362177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Grp="1" noChangeArrowheads="1"/>
          </p:cNvSpPr>
          <p:nvPr/>
        </p:nvSpPr>
        <p:spPr bwMode="auto">
          <a:xfrm>
            <a:off x="3977532" y="8841739"/>
            <a:ext cx="3043979" cy="465773"/>
          </a:xfrm>
          <a:prstGeom prst="rect">
            <a:avLst/>
          </a:prstGeom>
          <a:noFill/>
          <a:ln w="9525">
            <a:noFill/>
            <a:miter lim="800000"/>
            <a:headEnd/>
            <a:tailEnd/>
          </a:ln>
        </p:spPr>
        <p:txBody>
          <a:bodyPr lIns="93215" tIns="46606" rIns="93215" bIns="46606" anchor="b"/>
          <a:lstStyle/>
          <a:p>
            <a:pPr algn="r"/>
            <a:r>
              <a:rPr lang="en-US" sz="1200" dirty="0">
                <a:solidFill>
                  <a:srgbClr val="000000"/>
                </a:solidFill>
              </a:rPr>
              <a:t>14</a:t>
            </a:r>
          </a:p>
        </p:txBody>
      </p:sp>
      <p:sp>
        <p:nvSpPr>
          <p:cNvPr id="18435" name="Rectangle 3"/>
          <p:cNvSpPr>
            <a:spLocks noGrp="1" noRot="1" noChangeAspect="1" noChangeArrowheads="1" noTextEdit="1"/>
          </p:cNvSpPr>
          <p:nvPr>
            <p:ph type="sldImg"/>
          </p:nvPr>
        </p:nvSpPr>
        <p:spPr bwMode="auto">
          <a:xfrm>
            <a:off x="1184275" y="696913"/>
            <a:ext cx="4654550" cy="3490912"/>
          </a:xfrm>
          <a:noFill/>
          <a:ln>
            <a:solidFill>
              <a:srgbClr val="000000"/>
            </a:solidFill>
            <a:miter lim="800000"/>
            <a:headEnd/>
            <a:tailEnd/>
          </a:ln>
        </p:spPr>
      </p:sp>
      <p:sp>
        <p:nvSpPr>
          <p:cNvPr id="18436" name="Rectangle 4"/>
          <p:cNvSpPr>
            <a:spLocks noGrp="1" noChangeArrowheads="1"/>
          </p:cNvSpPr>
          <p:nvPr>
            <p:ph type="body" idx="1"/>
          </p:nvPr>
        </p:nvSpPr>
        <p:spPr bwMode="auto">
          <a:xfrm>
            <a:off x="936734" y="4422458"/>
            <a:ext cx="5149637" cy="4190367"/>
          </a:xfrm>
          <a:noFill/>
        </p:spPr>
        <p:txBody>
          <a:bodyPr wrap="square" numCol="1" anchor="t" anchorCtr="0" compatLnSpc="1">
            <a:prstTxWarp prst="textNoShape">
              <a:avLst/>
            </a:prstTxWarp>
          </a:bodyPr>
          <a:lstStyle/>
          <a:p>
            <a:r>
              <a:rPr lang="en-US" dirty="0" smtClean="0"/>
              <a:t/>
            </a:r>
            <a:br>
              <a:rPr lang="en-US" dirty="0" smtClean="0"/>
            </a:br>
            <a:endParaRPr lang="en-US"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Rot="1" noChangeAspect="1" noChangeArrowheads="1" noTextEdit="1"/>
          </p:cNvSpPr>
          <p:nvPr>
            <p:ph type="sldImg"/>
          </p:nvPr>
        </p:nvSpPr>
        <p:spPr bwMode="auto">
          <a:xfrm>
            <a:off x="954088" y="0"/>
            <a:ext cx="6608762" cy="4957763"/>
          </a:xfrm>
          <a:noFill/>
          <a:ln>
            <a:solidFill>
              <a:srgbClr val="000000"/>
            </a:solidFill>
            <a:miter lim="800000"/>
            <a:headEnd/>
            <a:tailEnd/>
          </a:ln>
        </p:spPr>
      </p:sp>
      <p:sp>
        <p:nvSpPr>
          <p:cNvPr id="88067" name="Rectangle 4"/>
          <p:cNvSpPr>
            <a:spLocks noGrp="1" noChangeArrowheads="1"/>
          </p:cNvSpPr>
          <p:nvPr>
            <p:ph type="body" idx="1"/>
          </p:nvPr>
        </p:nvSpPr>
        <p:spPr bwMode="auto">
          <a:xfrm>
            <a:off x="212113" y="4873699"/>
            <a:ext cx="6619692" cy="4435401"/>
          </a:xfrm>
          <a:noFill/>
        </p:spPr>
        <p:txBody>
          <a:bodyPr wrap="square" numCol="1" anchor="t" anchorCtr="0" compatLnSpc="1">
            <a:prstTxWarp prst="textNoShape">
              <a:avLst/>
            </a:prstTxWarp>
            <a:normAutofit fontScale="77500" lnSpcReduction="20000"/>
          </a:bodyPr>
          <a:lstStyle/>
          <a:p>
            <a:pPr defTabSz="942598">
              <a:lnSpc>
                <a:spcPct val="90000"/>
              </a:lnSpc>
              <a:defRPr/>
            </a:pPr>
            <a:endParaRPr lang="en-US" sz="1000" b="1" u="none"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Grp="1" noChangeArrowheads="1"/>
          </p:cNvSpPr>
          <p:nvPr/>
        </p:nvSpPr>
        <p:spPr bwMode="auto">
          <a:xfrm>
            <a:off x="3978499" y="8842226"/>
            <a:ext cx="3043026" cy="465297"/>
          </a:xfrm>
          <a:prstGeom prst="rect">
            <a:avLst/>
          </a:prstGeom>
          <a:noFill/>
          <a:ln w="9525">
            <a:noFill/>
            <a:miter lim="800000"/>
            <a:headEnd/>
            <a:tailEnd/>
          </a:ln>
        </p:spPr>
        <p:txBody>
          <a:bodyPr lIns="97464" tIns="48713" rIns="97464" bIns="48713" anchor="b"/>
          <a:lstStyle/>
          <a:p>
            <a:pPr algn="r" defTabSz="952432" fontAlgn="auto">
              <a:spcBef>
                <a:spcPts val="0"/>
              </a:spcBef>
              <a:spcAft>
                <a:spcPts val="0"/>
              </a:spcAft>
            </a:pPr>
            <a:r>
              <a:rPr lang="en-US" sz="1200" b="1" dirty="0">
                <a:solidFill>
                  <a:srgbClr val="000000"/>
                </a:solidFill>
                <a:latin typeface="Arial" charset="0"/>
                <a:cs typeface="Arial" charset="0"/>
              </a:rPr>
              <a:t>15</a:t>
            </a:r>
          </a:p>
        </p:txBody>
      </p:sp>
      <p:sp>
        <p:nvSpPr>
          <p:cNvPr id="89091" name="Rectangle 3"/>
          <p:cNvSpPr>
            <a:spLocks noGrp="1" noRot="1" noChangeAspect="1" noChangeArrowheads="1" noTextEdit="1"/>
          </p:cNvSpPr>
          <p:nvPr>
            <p:ph type="sldImg"/>
          </p:nvPr>
        </p:nvSpPr>
        <p:spPr bwMode="auto">
          <a:xfrm>
            <a:off x="819150" y="0"/>
            <a:ext cx="5118100" cy="3840163"/>
          </a:xfrm>
          <a:noFill/>
          <a:ln>
            <a:solidFill>
              <a:srgbClr val="000000"/>
            </a:solidFill>
            <a:miter lim="800000"/>
            <a:headEnd/>
            <a:tailEnd/>
          </a:ln>
        </p:spPr>
      </p:sp>
      <p:sp>
        <p:nvSpPr>
          <p:cNvPr id="89092" name="Rectangle 4"/>
          <p:cNvSpPr>
            <a:spLocks noGrp="1" noChangeArrowheads="1"/>
          </p:cNvSpPr>
          <p:nvPr>
            <p:ph type="body" idx="1"/>
          </p:nvPr>
        </p:nvSpPr>
        <p:spPr bwMode="auto">
          <a:xfrm>
            <a:off x="211784" y="3934938"/>
            <a:ext cx="6522812" cy="4813356"/>
          </a:xfrm>
          <a:noFill/>
        </p:spPr>
        <p:txBody>
          <a:bodyPr wrap="square" numCol="1" anchor="t" anchorCtr="0" compatLnSpc="1">
            <a:prstTxWarp prst="textNoShape">
              <a:avLst/>
            </a:prstTxWarp>
            <a:normAutofit fontScale="92500" lnSpcReduction="10000"/>
          </a:bodyPr>
          <a:lstStyle/>
          <a:p>
            <a:pPr defTabSz="984735">
              <a:lnSpc>
                <a:spcPct val="80000"/>
              </a:lnSpc>
            </a:pPr>
            <a:endParaRPr lang="en-US" sz="1200" b="1" u="none" kern="1200" dirty="0" smtClean="0">
              <a:solidFill>
                <a:schemeClr val="tx1"/>
              </a:solidFill>
              <a:latin typeface="+mn-lt"/>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Rot="1" noChangeAspect="1" noChangeArrowheads="1" noTextEdit="1"/>
          </p:cNvSpPr>
          <p:nvPr>
            <p:ph type="sldImg"/>
          </p:nvPr>
        </p:nvSpPr>
        <p:spPr bwMode="auto">
          <a:xfrm>
            <a:off x="228600" y="0"/>
            <a:ext cx="7600950" cy="5700713"/>
          </a:xfrm>
          <a:noFill/>
          <a:ln>
            <a:solidFill>
              <a:srgbClr val="000000"/>
            </a:solidFill>
            <a:miter lim="800000"/>
            <a:headEnd/>
            <a:tailEnd/>
          </a:ln>
        </p:spPr>
      </p:sp>
      <p:sp>
        <p:nvSpPr>
          <p:cNvPr id="81923" name="Rectangle 4"/>
          <p:cNvSpPr>
            <a:spLocks noGrp="1" noChangeArrowheads="1"/>
          </p:cNvSpPr>
          <p:nvPr>
            <p:ph type="body" idx="1"/>
          </p:nvPr>
        </p:nvSpPr>
        <p:spPr bwMode="auto">
          <a:xfrm>
            <a:off x="404638" y="6094712"/>
            <a:ext cx="5928818" cy="2124802"/>
          </a:xfrm>
          <a:noFill/>
        </p:spPr>
        <p:txBody>
          <a:bodyPr wrap="square" numCol="1" anchor="t" anchorCtr="0" compatLnSpc="1">
            <a:prstTxWarp prst="textNoShape">
              <a:avLst/>
            </a:prstTxWarp>
            <a:normAutofit fontScale="25000" lnSpcReduction="20000"/>
          </a:bodyPr>
          <a:lstStyle/>
          <a:p>
            <a:pPr defTabSz="961943"/>
            <a:endParaRPr lang="en-US" sz="3600" b="1"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979123" y="8844919"/>
            <a:ext cx="3043979" cy="464183"/>
          </a:xfrm>
          <a:prstGeom prst="rect">
            <a:avLst/>
          </a:prstGeom>
          <a:noFill/>
          <a:ln w="9525">
            <a:noFill/>
            <a:miter lim="800000"/>
            <a:headEnd/>
            <a:tailEnd/>
          </a:ln>
        </p:spPr>
        <p:txBody>
          <a:bodyPr lIns="92862" tIns="46433" rIns="92862" bIns="46433" anchor="b"/>
          <a:lstStyle/>
          <a:p>
            <a:pPr algn="r" defTabSz="921928"/>
            <a:fld id="{F5F89473-A5DD-4899-9FAA-69637256114E}" type="slidenum">
              <a:rPr lang="en-US" sz="1200" b="0">
                <a:solidFill>
                  <a:srgbClr val="000000"/>
                </a:solidFill>
                <a:latin typeface="Times New Roman" pitchFamily="18" charset="0"/>
              </a:rPr>
              <a:pPr algn="r" defTabSz="921928"/>
              <a:t>15</a:t>
            </a:fld>
            <a:endParaRPr lang="en-US" sz="1200" b="0" dirty="0">
              <a:solidFill>
                <a:srgbClr val="000000"/>
              </a:solidFill>
              <a:latin typeface="Times New Roman" pitchFamily="18" charset="0"/>
            </a:endParaRPr>
          </a:p>
        </p:txBody>
      </p:sp>
      <p:sp>
        <p:nvSpPr>
          <p:cNvPr id="28675" name="Rectangle 7"/>
          <p:cNvSpPr txBox="1">
            <a:spLocks noGrp="1" noChangeArrowheads="1"/>
          </p:cNvSpPr>
          <p:nvPr/>
        </p:nvSpPr>
        <p:spPr bwMode="auto">
          <a:xfrm>
            <a:off x="3980713" y="8843329"/>
            <a:ext cx="3042389" cy="465772"/>
          </a:xfrm>
          <a:prstGeom prst="rect">
            <a:avLst/>
          </a:prstGeom>
          <a:noFill/>
          <a:ln w="9525">
            <a:noFill/>
            <a:miter lim="800000"/>
            <a:headEnd/>
            <a:tailEnd/>
          </a:ln>
        </p:spPr>
        <p:txBody>
          <a:bodyPr lIns="93035" tIns="46520" rIns="93035" bIns="46520" anchor="b"/>
          <a:lstStyle/>
          <a:p>
            <a:pPr algn="r"/>
            <a:fld id="{DF30F2C8-79C4-4974-B47E-9B832A027837}" type="slidenum">
              <a:rPr lang="en-US" sz="1200" b="0">
                <a:solidFill>
                  <a:srgbClr val="000000"/>
                </a:solidFill>
                <a:latin typeface="Times New Roman" pitchFamily="18" charset="0"/>
              </a:rPr>
              <a:pPr algn="r"/>
              <a:t>15</a:t>
            </a:fld>
            <a:endParaRPr lang="en-US" sz="1200" b="0" dirty="0">
              <a:solidFill>
                <a:srgbClr val="000000"/>
              </a:solidFill>
              <a:latin typeface="Times New Roman" pitchFamily="18" charset="0"/>
            </a:endParaRPr>
          </a:p>
        </p:txBody>
      </p:sp>
      <p:sp>
        <p:nvSpPr>
          <p:cNvPr id="28676" name="Rectangle 7"/>
          <p:cNvSpPr txBox="1">
            <a:spLocks noGrp="1" noChangeArrowheads="1"/>
          </p:cNvSpPr>
          <p:nvPr/>
        </p:nvSpPr>
        <p:spPr bwMode="auto">
          <a:xfrm>
            <a:off x="3979120" y="8841739"/>
            <a:ext cx="3042390" cy="465773"/>
          </a:xfrm>
          <a:prstGeom prst="rect">
            <a:avLst/>
          </a:prstGeom>
          <a:noFill/>
          <a:ln w="9525">
            <a:noFill/>
            <a:miter lim="800000"/>
            <a:headEnd/>
            <a:tailEnd/>
          </a:ln>
        </p:spPr>
        <p:txBody>
          <a:bodyPr lIns="93195" tIns="46599" rIns="93195" bIns="46599" anchor="b"/>
          <a:lstStyle/>
          <a:p>
            <a:pPr algn="r" defTabSz="925107"/>
            <a:fld id="{CA0D6A2F-A79B-4BF7-8E4C-F4A0303DE61A}" type="slidenum">
              <a:rPr lang="en-US" sz="1200" b="0">
                <a:solidFill>
                  <a:srgbClr val="000000"/>
                </a:solidFill>
              </a:rPr>
              <a:pPr algn="r" defTabSz="925107"/>
              <a:t>15</a:t>
            </a:fld>
            <a:endParaRPr lang="en-US" sz="1200" b="0" dirty="0">
              <a:solidFill>
                <a:srgbClr val="000000"/>
              </a:solidFill>
            </a:endParaRPr>
          </a:p>
        </p:txBody>
      </p:sp>
      <p:sp>
        <p:nvSpPr>
          <p:cNvPr id="28677" name="Rectangle 2"/>
          <p:cNvSpPr>
            <a:spLocks noGrp="1" noRot="1" noChangeAspect="1" noChangeArrowheads="1" noTextEdit="1"/>
          </p:cNvSpPr>
          <p:nvPr>
            <p:ph type="sldImg"/>
          </p:nvPr>
        </p:nvSpPr>
        <p:spPr>
          <a:xfrm>
            <a:off x="1487488" y="428625"/>
            <a:ext cx="4048125" cy="3035300"/>
          </a:xfrm>
          <a:ln/>
        </p:spPr>
      </p:sp>
      <p:sp>
        <p:nvSpPr>
          <p:cNvPr id="28678" name="Rectangle 3"/>
          <p:cNvSpPr>
            <a:spLocks noGrp="1" noChangeArrowheads="1"/>
          </p:cNvSpPr>
          <p:nvPr>
            <p:ph type="body" idx="1"/>
          </p:nvPr>
        </p:nvSpPr>
        <p:spPr>
          <a:xfrm>
            <a:off x="424634" y="3656238"/>
            <a:ext cx="6350370" cy="5454154"/>
          </a:xfrm>
          <a:noFill/>
          <a:ln/>
        </p:spPr>
        <p:txBody>
          <a:bodyPr lIns="93195" tIns="46599" rIns="93195" bIns="46599">
            <a:normAutofit fontScale="92500" lnSpcReduction="20000"/>
          </a:bodyPr>
          <a:lstStyle/>
          <a:p>
            <a:pPr defTabSz="917146">
              <a:defRPr/>
            </a:pPr>
            <a:r>
              <a:rPr lang="en-US" b="1" dirty="0" smtClean="0">
                <a:latin typeface="Arial" charset="0"/>
                <a:cs typeface="Arial" charset="0"/>
              </a:rPr>
              <a:t>Photos (from left to right):</a:t>
            </a:r>
          </a:p>
          <a:p>
            <a:r>
              <a:rPr lang="en-US" dirty="0" smtClean="0">
                <a:effectLst/>
              </a:rPr>
              <a:t>The Honorable Dr. Jamie Morin, the director of Cost Assessment and Program Evaluation, or CAPE, enters the back of a MV-22B Osprey during a tour of the USS Iwo Jima, during the Amphibious Ready Group/ Marine Expeditionary Unit Exercise, at sea, Sept. 19, 2014. The distinguished guests came aboard the USS Iwo Jima to get a better understanding of ARG/ MEU capabilities.</a:t>
            </a:r>
          </a:p>
          <a:p>
            <a:r>
              <a:rPr lang="en-US" dirty="0" smtClean="0"/>
              <a:t/>
            </a:r>
            <a:br>
              <a:rPr lang="en-US" dirty="0" smtClean="0"/>
            </a:br>
            <a:r>
              <a:rPr lang="en-US" dirty="0" smtClean="0"/>
              <a:t>Marines with the 11th Marine Expeditionary Unit patrol as part of a training exercise, Sept. 19. The 11th MEU is deployed with the Makin Island Amphibious Ready Group as a theater reserve and crisis response force throughout U.S. Central Command and the U.S. 5th Fleet area of responsibility. (U.S. Marine Corps photo by Lance Cpl. Evan R. White/ RELEASED) </a:t>
            </a:r>
            <a:br>
              <a:rPr lang="en-US" dirty="0" smtClean="0"/>
            </a:br>
            <a:r>
              <a:rPr lang="en-US" dirty="0" smtClean="0"/>
              <a:t/>
            </a:r>
            <a:br>
              <a:rPr lang="en-US" dirty="0" smtClean="0"/>
            </a:br>
            <a:r>
              <a:rPr lang="en-US" dirty="0" smtClean="0">
                <a:effectLst/>
              </a:rPr>
              <a:t>U.S. Marines with the 26th Marine Expeditionary Unit conduct a conditioning hike Camp Lejeune, Sept. 4, 2014. The Marine hiked with flack and Kevlar to enhance mission readiness and insure physical endurance capabilities are met in combat situations. (U.S. Marine Corps photo by Cpl. </a:t>
            </a:r>
            <a:r>
              <a:rPr lang="en-US" dirty="0" err="1" smtClean="0">
                <a:effectLst/>
              </a:rPr>
              <a:t>Jeraco</a:t>
            </a:r>
            <a:r>
              <a:rPr lang="en-US" dirty="0" smtClean="0">
                <a:effectLst/>
              </a:rPr>
              <a:t> Jenkins/Released).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Rot="1" noChangeAspect="1" noChangeArrowheads="1" noTextEdit="1"/>
          </p:cNvSpPr>
          <p:nvPr>
            <p:ph type="sldImg"/>
          </p:nvPr>
        </p:nvSpPr>
        <p:spPr>
          <a:ln/>
        </p:spPr>
      </p:sp>
      <p:sp>
        <p:nvSpPr>
          <p:cNvPr id="31747" name="Rectangle 4"/>
          <p:cNvSpPr>
            <a:spLocks noGrp="1" noChangeArrowheads="1"/>
          </p:cNvSpPr>
          <p:nvPr>
            <p:ph type="body" idx="1"/>
          </p:nvPr>
        </p:nvSpPr>
        <p:spPr>
          <a:xfrm>
            <a:off x="936733" y="4420869"/>
            <a:ext cx="5149637" cy="4190367"/>
          </a:xfrm>
          <a:noFill/>
          <a:ln/>
        </p:spPr>
        <p:txBody>
          <a:bodyPr/>
          <a:lstStyle/>
          <a:p>
            <a:endParaRPr lang="en-US" dirty="0" smtClean="0">
              <a:effectLst/>
            </a:endParaRPr>
          </a:p>
        </p:txBody>
      </p:sp>
      <p:sp>
        <p:nvSpPr>
          <p:cNvPr id="5" name="Slide Number Placeholder 4"/>
          <p:cNvSpPr>
            <a:spLocks noGrp="1"/>
          </p:cNvSpPr>
          <p:nvPr>
            <p:ph type="sldNum" sz="quarter" idx="5"/>
          </p:nvPr>
        </p:nvSpPr>
        <p:spPr/>
        <p:txBody>
          <a:bodyPr/>
          <a:lstStyle/>
          <a:p>
            <a:pPr>
              <a:defRPr/>
            </a:pPr>
            <a:fld id="{1E1AF858-9FAA-44A3-89E8-0A3A00D9B996}" type="slidenum">
              <a:rPr lang="en-US">
                <a:solidFill>
                  <a:prstClr val="white"/>
                </a:solidFill>
              </a:rPr>
              <a:pPr>
                <a:defRPr/>
              </a:pPr>
              <a:t>16</a:t>
            </a:fld>
            <a:endParaRPr lang="en-US" dirty="0">
              <a:solidFill>
                <a:prstClr val="white"/>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Rot="1" noChangeAspect="1" noChangeArrowheads="1" noTextEdit="1"/>
          </p:cNvSpPr>
          <p:nvPr>
            <p:ph type="sldImg"/>
          </p:nvPr>
        </p:nvSpPr>
        <p:spPr>
          <a:ln/>
        </p:spPr>
      </p:sp>
      <p:sp>
        <p:nvSpPr>
          <p:cNvPr id="32771" name="Rectangle 4"/>
          <p:cNvSpPr>
            <a:spLocks noGrp="1" noChangeArrowheads="1"/>
          </p:cNvSpPr>
          <p:nvPr>
            <p:ph type="body" idx="1"/>
          </p:nvPr>
        </p:nvSpPr>
        <p:spPr>
          <a:xfrm>
            <a:off x="936734" y="4420870"/>
            <a:ext cx="5149637" cy="4190367"/>
          </a:xfrm>
          <a:noFill/>
          <a:ln/>
        </p:spPr>
        <p:txBody>
          <a:bodyPr/>
          <a:lstStyle/>
          <a:p>
            <a:endParaRPr lang="en-US" dirty="0" smtClean="0">
              <a:effectLst/>
            </a:endParaRPr>
          </a:p>
        </p:txBody>
      </p:sp>
      <p:sp>
        <p:nvSpPr>
          <p:cNvPr id="5" name="Slide Number Placeholder 4"/>
          <p:cNvSpPr>
            <a:spLocks noGrp="1"/>
          </p:cNvSpPr>
          <p:nvPr>
            <p:ph type="sldNum" sz="quarter" idx="5"/>
          </p:nvPr>
        </p:nvSpPr>
        <p:spPr/>
        <p:txBody>
          <a:bodyPr/>
          <a:lstStyle/>
          <a:p>
            <a:pPr>
              <a:defRPr/>
            </a:pPr>
            <a:fld id="{1EA41370-1E2B-47C7-B344-B3FB7D4F4BFB}" type="slidenum">
              <a:rPr lang="en-US">
                <a:solidFill>
                  <a:prstClr val="white"/>
                </a:solidFill>
              </a:rPr>
              <a:pPr>
                <a:defRPr/>
              </a:pPr>
              <a:t>17</a:t>
            </a:fld>
            <a:endParaRPr lang="en-US" dirty="0">
              <a:solidFill>
                <a:prstClr val="white"/>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Rot="1" noChangeAspect="1" noChangeArrowheads="1" noTextEdit="1"/>
          </p:cNvSpPr>
          <p:nvPr>
            <p:ph type="sldImg"/>
          </p:nvPr>
        </p:nvSpPr>
        <p:spPr>
          <a:ln/>
        </p:spPr>
      </p:sp>
      <p:sp>
        <p:nvSpPr>
          <p:cNvPr id="32771" name="Rectangle 4"/>
          <p:cNvSpPr>
            <a:spLocks noGrp="1" noChangeArrowheads="1"/>
          </p:cNvSpPr>
          <p:nvPr>
            <p:ph type="body" idx="1"/>
          </p:nvPr>
        </p:nvSpPr>
        <p:spPr>
          <a:xfrm>
            <a:off x="936733" y="4420869"/>
            <a:ext cx="5149637" cy="4190367"/>
          </a:xfrm>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Arial" pitchFamily="34" charset="0"/>
              <a:ea typeface="+mn-ea"/>
              <a:cs typeface="Arial" pitchFamily="34" charset="0"/>
            </a:endParaRPr>
          </a:p>
        </p:txBody>
      </p:sp>
      <p:sp>
        <p:nvSpPr>
          <p:cNvPr id="5" name="Slide Number Placeholder 4"/>
          <p:cNvSpPr>
            <a:spLocks noGrp="1"/>
          </p:cNvSpPr>
          <p:nvPr>
            <p:ph type="sldNum" sz="quarter" idx="5"/>
          </p:nvPr>
        </p:nvSpPr>
        <p:spPr/>
        <p:txBody>
          <a:bodyPr/>
          <a:lstStyle/>
          <a:p>
            <a:pPr>
              <a:defRPr/>
            </a:pPr>
            <a:fld id="{1EA41370-1E2B-47C7-B344-B3FB7D4F4BFB}" type="slidenum">
              <a:rPr lang="en-US">
                <a:solidFill>
                  <a:prstClr val="white"/>
                </a:solidFill>
              </a:rPr>
              <a:pPr>
                <a:defRPr/>
              </a:pPr>
              <a:t>18</a:t>
            </a:fld>
            <a:endParaRPr lang="en-US" dirty="0">
              <a:solidFill>
                <a:prstClr val="white"/>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Rot="1" noChangeAspect="1" noChangeArrowheads="1" noTextEdit="1"/>
          </p:cNvSpPr>
          <p:nvPr>
            <p:ph type="sldImg"/>
          </p:nvPr>
        </p:nvSpPr>
        <p:spPr>
          <a:ln/>
        </p:spPr>
      </p:sp>
      <p:sp>
        <p:nvSpPr>
          <p:cNvPr id="32771" name="Rectangle 4"/>
          <p:cNvSpPr>
            <a:spLocks noGrp="1" noChangeArrowheads="1"/>
          </p:cNvSpPr>
          <p:nvPr>
            <p:ph type="body" idx="1"/>
          </p:nvPr>
        </p:nvSpPr>
        <p:spPr>
          <a:xfrm>
            <a:off x="936733" y="4420869"/>
            <a:ext cx="5149637" cy="4190367"/>
          </a:xfrm>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Arial" pitchFamily="34" charset="0"/>
              <a:ea typeface="+mn-ea"/>
              <a:cs typeface="Arial" pitchFamily="34" charset="0"/>
            </a:endParaRPr>
          </a:p>
        </p:txBody>
      </p:sp>
      <p:sp>
        <p:nvSpPr>
          <p:cNvPr id="5" name="Slide Number Placeholder 4"/>
          <p:cNvSpPr>
            <a:spLocks noGrp="1"/>
          </p:cNvSpPr>
          <p:nvPr>
            <p:ph type="sldNum" sz="quarter" idx="5"/>
          </p:nvPr>
        </p:nvSpPr>
        <p:spPr/>
        <p:txBody>
          <a:bodyPr/>
          <a:lstStyle/>
          <a:p>
            <a:pPr>
              <a:defRPr/>
            </a:pPr>
            <a:fld id="{1EA41370-1E2B-47C7-B344-B3FB7D4F4BFB}" type="slidenum">
              <a:rPr lang="en-US">
                <a:solidFill>
                  <a:prstClr val="white"/>
                </a:solidFill>
              </a:rPr>
              <a:pPr>
                <a:defRPr/>
              </a:pPr>
              <a:t>19</a:t>
            </a:fld>
            <a:endParaRPr lang="en-US" dirty="0">
              <a:solidFill>
                <a:prstClr val="white"/>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Rot="1" noChangeAspect="1" noChangeArrowheads="1" noTextEdit="1"/>
          </p:cNvSpPr>
          <p:nvPr>
            <p:ph type="sldImg"/>
          </p:nvPr>
        </p:nvSpPr>
        <p:spPr>
          <a:ln/>
        </p:spPr>
      </p:sp>
      <p:sp>
        <p:nvSpPr>
          <p:cNvPr id="32771" name="Rectangle 4"/>
          <p:cNvSpPr>
            <a:spLocks noGrp="1" noChangeArrowheads="1"/>
          </p:cNvSpPr>
          <p:nvPr>
            <p:ph type="body" idx="1"/>
          </p:nvPr>
        </p:nvSpPr>
        <p:spPr>
          <a:xfrm>
            <a:off x="936733" y="4420869"/>
            <a:ext cx="5149637" cy="4190367"/>
          </a:xfrm>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Arial" pitchFamily="34" charset="0"/>
              <a:ea typeface="+mn-ea"/>
              <a:cs typeface="Arial" pitchFamily="34" charset="0"/>
            </a:endParaRPr>
          </a:p>
        </p:txBody>
      </p:sp>
      <p:sp>
        <p:nvSpPr>
          <p:cNvPr id="5" name="Slide Number Placeholder 4"/>
          <p:cNvSpPr>
            <a:spLocks noGrp="1"/>
          </p:cNvSpPr>
          <p:nvPr>
            <p:ph type="sldNum" sz="quarter" idx="5"/>
          </p:nvPr>
        </p:nvSpPr>
        <p:spPr/>
        <p:txBody>
          <a:bodyPr/>
          <a:lstStyle/>
          <a:p>
            <a:pPr>
              <a:defRPr/>
            </a:pPr>
            <a:fld id="{1EA41370-1E2B-47C7-B344-B3FB7D4F4BFB}" type="slidenum">
              <a:rPr lang="en-US">
                <a:solidFill>
                  <a:prstClr val="white"/>
                </a:solidFill>
              </a:rPr>
              <a:pPr>
                <a:defRPr/>
              </a:pPr>
              <a:t>20</a:t>
            </a:fld>
            <a:endParaRPr lang="en-US" dirty="0">
              <a:solidFill>
                <a:prstClr val="white"/>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Arial" pitchFamily="34" charset="0"/>
                <a:ea typeface="+mn-ea"/>
                <a:cs typeface="Arial" pitchFamily="34" charset="0"/>
              </a:rPr>
              <a:t>8 October 1899:</a:t>
            </a:r>
            <a:r>
              <a:rPr lang="en-US" sz="1200" kern="1200" dirty="0" smtClean="0">
                <a:solidFill>
                  <a:schemeClr val="tx1"/>
                </a:solidFill>
                <a:effectLst/>
                <a:latin typeface="Arial" pitchFamily="34" charset="0"/>
                <a:ea typeface="+mn-ea"/>
                <a:cs typeface="Arial" pitchFamily="34" charset="0"/>
              </a:rPr>
              <a:t> A force of 375 Marines under command of future Commandant George F. Elliott, attacked and captured the insurgent town of </a:t>
            </a:r>
            <a:r>
              <a:rPr lang="en-US" sz="1200" kern="1200" dirty="0" err="1" smtClean="0">
                <a:solidFill>
                  <a:schemeClr val="tx1"/>
                </a:solidFill>
                <a:effectLst/>
                <a:latin typeface="Arial" pitchFamily="34" charset="0"/>
                <a:ea typeface="+mn-ea"/>
                <a:cs typeface="Arial" pitchFamily="34" charset="0"/>
              </a:rPr>
              <a:t>Novaleta</a:t>
            </a:r>
            <a:r>
              <a:rPr lang="en-US" sz="1200" kern="1200" dirty="0" smtClean="0">
                <a:solidFill>
                  <a:schemeClr val="tx1"/>
                </a:solidFill>
                <a:effectLst/>
                <a:latin typeface="Arial" pitchFamily="34" charset="0"/>
                <a:ea typeface="+mn-ea"/>
                <a:cs typeface="Arial" pitchFamily="34" charset="0"/>
              </a:rPr>
              <a:t>, Luzon, Philippine Islands, and linked up with U.S. Army troops. There were 11 Marine casualties. </a:t>
            </a:r>
            <a:endParaRPr lang="en-US" dirty="0">
              <a:effectLst/>
            </a:endParaRPr>
          </a:p>
        </p:txBody>
      </p:sp>
      <p:sp>
        <p:nvSpPr>
          <p:cNvPr id="4" name="Slide Number Placeholder 3"/>
          <p:cNvSpPr>
            <a:spLocks noGrp="1"/>
          </p:cNvSpPr>
          <p:nvPr>
            <p:ph type="sldNum" sz="quarter" idx="10"/>
          </p:nvPr>
        </p:nvSpPr>
        <p:spPr/>
        <p:txBody>
          <a:bodyPr/>
          <a:lstStyle/>
          <a:p>
            <a:pPr>
              <a:defRPr/>
            </a:pPr>
            <a:fld id="{C808823D-8524-41E2-AA3F-48EF3D75BB97}" type="slidenum">
              <a:rPr lang="en-US" smtClean="0"/>
              <a:pPr>
                <a:defRPr/>
              </a:pPr>
              <a:t>2</a:t>
            </a:fld>
            <a:endParaRPr lang="en-US" dirty="0"/>
          </a:p>
        </p:txBody>
      </p:sp>
    </p:spTree>
    <p:extLst>
      <p:ext uri="{BB962C8B-B14F-4D97-AF65-F5344CB8AC3E}">
        <p14:creationId xmlns:p14="http://schemas.microsoft.com/office/powerpoint/2010/main" val="2362177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r>
              <a:rPr lang="en-US" b="1" dirty="0" smtClean="0"/>
              <a:t>PHOTO: </a:t>
            </a:r>
            <a:r>
              <a:rPr lang="en-US" dirty="0" smtClean="0">
                <a:effectLst/>
              </a:rPr>
              <a:t>Two KC-130Js assigned to Special Purpose Marine Air-Ground Task Force-Crisis Response-Africa are prepped by Marines and Sailors to deploy to West Africa in support of Operation United Assistance, Oct. 8 2014. SPMAGTF-CR-AF is rapid response force capable of deploying long ranges to conduct a range of missions from U.S. Embassy reinforcement to humanitarian assistance. (U.S. Marine Corps photo by 1st Lt. Gerard R. </a:t>
            </a:r>
            <a:r>
              <a:rPr lang="en-US" dirty="0" err="1" smtClean="0">
                <a:effectLst/>
              </a:rPr>
              <a:t>Farao</a:t>
            </a:r>
            <a:r>
              <a:rPr lang="en-US" dirty="0" smtClean="0">
                <a:effectLst/>
              </a:rPr>
              <a:t>/Released)</a:t>
            </a:r>
            <a:r>
              <a:rPr lang="en-US" dirty="0" smtClean="0"/>
              <a:t/>
            </a:r>
            <a:br>
              <a:rPr lang="en-US" dirty="0" smtClean="0"/>
            </a:br>
            <a:endParaRPr lang="en-US" dirty="0" smtClean="0">
              <a:effectLst/>
            </a:endParaRPr>
          </a:p>
        </p:txBody>
      </p:sp>
      <p:sp>
        <p:nvSpPr>
          <p:cNvPr id="6148" name="Slide Number Placeholder 3"/>
          <p:cNvSpPr>
            <a:spLocks noGrp="1"/>
          </p:cNvSpPr>
          <p:nvPr>
            <p:ph type="sldNum" sz="quarter" idx="5"/>
          </p:nvPr>
        </p:nvSpPr>
        <p:spPr/>
        <p:txBody>
          <a:bodyPr/>
          <a:lstStyle/>
          <a:p>
            <a:pPr>
              <a:defRPr/>
            </a:pPr>
            <a:fld id="{51C953A5-12D7-46AF-BA53-30D93E27F723}" type="slidenum">
              <a:rPr lang="en-US">
                <a:solidFill>
                  <a:srgbClr val="FFFFFF"/>
                </a:solidFill>
              </a:rPr>
              <a:pPr>
                <a:defRPr/>
              </a:pPr>
              <a:t>22</a:t>
            </a:fld>
            <a:endParaRPr lang="en-US" dirty="0">
              <a:solidFill>
                <a:srgbClr val="FFFFFF"/>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endParaRPr lang="en-US" dirty="0"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1632EDE0-C494-440D-87A8-3565D7D705E6}" type="slidenum">
              <a:rPr lang="en-US">
                <a:solidFill>
                  <a:prstClr val="white"/>
                </a:solidFill>
              </a:rPr>
              <a:pPr>
                <a:defRPr/>
              </a:pPr>
              <a:t>3</a:t>
            </a:fld>
            <a:endParaRPr lang="en-US" dirty="0">
              <a:solidFill>
                <a:prstClr val="white"/>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r>
              <a:rPr lang="en-US" dirty="0" smtClean="0"/>
              <a:t>The 35th commandant of the Marine Corps, General James F. Amos, delivers remarks during the deactivation ceremony for II Marine Expeditionary Force (Forward) at the Officer's Club, Marine Corps Base Camp Lejeune, NC, on March 28, 2014. (U.S. Marine Corps photo by Sgt. Mallory S. </a:t>
            </a:r>
            <a:r>
              <a:rPr lang="en-US" dirty="0" err="1" smtClean="0"/>
              <a:t>VanderSchans</a:t>
            </a:r>
            <a:r>
              <a:rPr lang="en-US" smtClean="0"/>
              <a:t>)(RELEASED)</a:t>
            </a:r>
            <a:r>
              <a:rPr lang="en-US" dirty="0" smtClean="0"/>
              <a:t/>
            </a:r>
            <a:br>
              <a:rPr lang="en-US" dirty="0" smtClean="0"/>
            </a:br>
            <a:r>
              <a:rPr lang="en-US" dirty="0" smtClean="0"/>
              <a:t/>
            </a:r>
            <a:br>
              <a:rPr lang="en-US" dirty="0" smtClean="0"/>
            </a:br>
            <a:r>
              <a:rPr lang="en-US" dirty="0" smtClean="0"/>
              <a:t> </a:t>
            </a:r>
            <a:endParaRPr lang="en-US" dirty="0"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A1E820FC-33F3-4BA1-85B2-2C87471CB551}" type="slidenum">
              <a:rPr lang="en-US" smtClean="0">
                <a:solidFill>
                  <a:prstClr val="white"/>
                </a:solidFill>
              </a:rPr>
              <a:pPr>
                <a:defRPr/>
              </a:pPr>
              <a:t>4</a:t>
            </a:fld>
            <a:endParaRPr lang="en-US" dirty="0">
              <a:solidFill>
                <a:prstClr val="white"/>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Rot="1" noChangeAspect="1" noChangeArrowheads="1" noTextEdit="1"/>
          </p:cNvSpPr>
          <p:nvPr>
            <p:ph type="sldImg"/>
          </p:nvPr>
        </p:nvSpPr>
        <p:spPr>
          <a:ln/>
        </p:spPr>
      </p:sp>
      <p:sp>
        <p:nvSpPr>
          <p:cNvPr id="25603" name="Rectangle 4"/>
          <p:cNvSpPr>
            <a:spLocks noGrp="1" noChangeArrowheads="1"/>
          </p:cNvSpPr>
          <p:nvPr>
            <p:ph type="body" idx="1"/>
          </p:nvPr>
        </p:nvSpPr>
        <p:spPr>
          <a:xfrm>
            <a:off x="938322" y="4422459"/>
            <a:ext cx="5146456" cy="4188778"/>
          </a:xfrm>
          <a:noFill/>
          <a:ln/>
        </p:spPr>
        <p:txBody>
          <a:bodyPr/>
          <a:lstStyle/>
          <a:p>
            <a:r>
              <a:rPr lang="en-US" b="1" dirty="0" smtClean="0"/>
              <a:t>PHOTO:</a:t>
            </a:r>
            <a:r>
              <a:rPr lang="en-US" dirty="0" smtClean="0"/>
              <a:t> </a:t>
            </a:r>
            <a:r>
              <a:rPr lang="en-US" dirty="0" smtClean="0">
                <a:effectLst/>
              </a:rPr>
              <a:t>U.S. Marine Lance Cpl. Dalton Bentley (left), an automatic rifleman, and Lance Cpl. Daniel Keeler (right), a team leader, with 3rd Platoon, Bravo Company, 1st Battalion, 2nd Marine Regiment, provide security inside a compound during a patrol in </a:t>
            </a:r>
            <a:r>
              <a:rPr lang="en-US" dirty="0" err="1" smtClean="0">
                <a:effectLst/>
              </a:rPr>
              <a:t>Nad</a:t>
            </a:r>
            <a:r>
              <a:rPr lang="en-US" dirty="0" smtClean="0">
                <a:effectLst/>
              </a:rPr>
              <a:t> Ali, Helmand Province, Afghanistan, Oct. 7, 2014. Patrols are conducted to disrupt enemy operations against the Bastion-Leatherneck Complex. (Official U.S. Marine Corps photo by Sgt. Dustin D. March / Released)</a:t>
            </a:r>
          </a:p>
        </p:txBody>
      </p:sp>
      <p:sp>
        <p:nvSpPr>
          <p:cNvPr id="7" name="Slide Number Placeholder 6"/>
          <p:cNvSpPr>
            <a:spLocks noGrp="1"/>
          </p:cNvSpPr>
          <p:nvPr>
            <p:ph type="sldNum" sz="quarter" idx="5"/>
          </p:nvPr>
        </p:nvSpPr>
        <p:spPr/>
        <p:txBody>
          <a:bodyPr/>
          <a:lstStyle/>
          <a:p>
            <a:pPr>
              <a:defRPr/>
            </a:pPr>
            <a:fld id="{AA3B779E-6649-453A-9E02-25C87F1740DA}" type="slidenum">
              <a:rPr lang="en-US">
                <a:solidFill>
                  <a:prstClr val="white"/>
                </a:solidFill>
              </a:rPr>
              <a:pPr>
                <a:defRPr/>
              </a:pPr>
              <a:t>5</a:t>
            </a:fld>
            <a:endParaRPr lang="en-US" dirty="0">
              <a:solidFill>
                <a:prstClr val="white"/>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979121" y="8844917"/>
            <a:ext cx="3043979" cy="464183"/>
          </a:xfrm>
          <a:prstGeom prst="rect">
            <a:avLst/>
          </a:prstGeom>
          <a:noFill/>
          <a:ln w="9525">
            <a:noFill/>
            <a:miter lim="800000"/>
            <a:headEnd/>
            <a:tailEnd/>
          </a:ln>
        </p:spPr>
        <p:txBody>
          <a:bodyPr lIns="92876" tIns="46439" rIns="92876" bIns="46439" anchor="b"/>
          <a:lstStyle/>
          <a:p>
            <a:pPr algn="r" defTabSz="922063"/>
            <a:fld id="{81BECBA0-86B0-44AB-9553-A82FAC3E981E}" type="slidenum">
              <a:rPr lang="en-US" sz="1200" b="0">
                <a:solidFill>
                  <a:srgbClr val="000000"/>
                </a:solidFill>
                <a:latin typeface="Times New Roman" pitchFamily="18" charset="0"/>
              </a:rPr>
              <a:pPr algn="r" defTabSz="922063"/>
              <a:t>6</a:t>
            </a:fld>
            <a:endParaRPr lang="en-US" sz="1200" b="0" dirty="0">
              <a:solidFill>
                <a:srgbClr val="000000"/>
              </a:solidFill>
              <a:latin typeface="Times New Roman" pitchFamily="18" charset="0"/>
            </a:endParaRPr>
          </a:p>
        </p:txBody>
      </p:sp>
      <p:sp>
        <p:nvSpPr>
          <p:cNvPr id="28675" name="Rectangle 7"/>
          <p:cNvSpPr txBox="1">
            <a:spLocks noGrp="1" noChangeArrowheads="1"/>
          </p:cNvSpPr>
          <p:nvPr/>
        </p:nvSpPr>
        <p:spPr bwMode="auto">
          <a:xfrm>
            <a:off x="3980713" y="8843329"/>
            <a:ext cx="3042389" cy="465772"/>
          </a:xfrm>
          <a:prstGeom prst="rect">
            <a:avLst/>
          </a:prstGeom>
          <a:noFill/>
          <a:ln w="9525">
            <a:noFill/>
            <a:miter lim="800000"/>
            <a:headEnd/>
            <a:tailEnd/>
          </a:ln>
        </p:spPr>
        <p:txBody>
          <a:bodyPr lIns="93049" tIns="46526" rIns="93049" bIns="46526" anchor="b"/>
          <a:lstStyle/>
          <a:p>
            <a:pPr algn="r"/>
            <a:fld id="{D9409A69-9DF2-48B5-9C22-8173E0690B06}" type="slidenum">
              <a:rPr lang="en-US" sz="1200" b="0">
                <a:solidFill>
                  <a:srgbClr val="000000"/>
                </a:solidFill>
                <a:latin typeface="Times New Roman" pitchFamily="18" charset="0"/>
              </a:rPr>
              <a:pPr algn="r"/>
              <a:t>6</a:t>
            </a:fld>
            <a:endParaRPr lang="en-US" sz="1200" b="0" dirty="0">
              <a:solidFill>
                <a:srgbClr val="000000"/>
              </a:solidFill>
              <a:latin typeface="Times New Roman" pitchFamily="18" charset="0"/>
            </a:endParaRPr>
          </a:p>
        </p:txBody>
      </p:sp>
      <p:sp>
        <p:nvSpPr>
          <p:cNvPr id="28676" name="Rectangle 7"/>
          <p:cNvSpPr txBox="1">
            <a:spLocks noGrp="1" noChangeArrowheads="1"/>
          </p:cNvSpPr>
          <p:nvPr/>
        </p:nvSpPr>
        <p:spPr bwMode="auto">
          <a:xfrm>
            <a:off x="3979120" y="8841739"/>
            <a:ext cx="3042390" cy="465773"/>
          </a:xfrm>
          <a:prstGeom prst="rect">
            <a:avLst/>
          </a:prstGeom>
          <a:noFill/>
          <a:ln w="9525">
            <a:noFill/>
            <a:miter lim="800000"/>
            <a:headEnd/>
            <a:tailEnd/>
          </a:ln>
        </p:spPr>
        <p:txBody>
          <a:bodyPr lIns="93209" tIns="46606" rIns="93209" bIns="46606" anchor="b"/>
          <a:lstStyle/>
          <a:p>
            <a:pPr algn="r" defTabSz="925242"/>
            <a:fld id="{BD9707A3-1E86-4514-AD90-9379ED14958F}" type="slidenum">
              <a:rPr lang="en-US" sz="1200" b="0">
                <a:solidFill>
                  <a:srgbClr val="000000"/>
                </a:solidFill>
              </a:rPr>
              <a:pPr algn="r" defTabSz="925242"/>
              <a:t>6</a:t>
            </a:fld>
            <a:endParaRPr lang="en-US" sz="1200" b="0" dirty="0">
              <a:solidFill>
                <a:srgbClr val="000000"/>
              </a:solidFill>
            </a:endParaRPr>
          </a:p>
        </p:txBody>
      </p:sp>
      <p:sp>
        <p:nvSpPr>
          <p:cNvPr id="28677" name="Rectangle 2"/>
          <p:cNvSpPr>
            <a:spLocks noGrp="1" noRot="1" noChangeAspect="1" noChangeArrowheads="1" noTextEdit="1"/>
          </p:cNvSpPr>
          <p:nvPr>
            <p:ph type="sldImg"/>
          </p:nvPr>
        </p:nvSpPr>
        <p:spPr>
          <a:xfrm>
            <a:off x="1487488" y="428625"/>
            <a:ext cx="4048125" cy="3035300"/>
          </a:xfrm>
          <a:ln/>
        </p:spPr>
      </p:sp>
      <p:sp>
        <p:nvSpPr>
          <p:cNvPr id="28678" name="Rectangle 3"/>
          <p:cNvSpPr>
            <a:spLocks noGrp="1" noChangeArrowheads="1"/>
          </p:cNvSpPr>
          <p:nvPr>
            <p:ph type="body" idx="1"/>
          </p:nvPr>
        </p:nvSpPr>
        <p:spPr>
          <a:xfrm>
            <a:off x="424632" y="3656239"/>
            <a:ext cx="6350370" cy="5454154"/>
          </a:xfrm>
          <a:noFill/>
          <a:ln/>
        </p:spPr>
        <p:txBody>
          <a:bodyPr lIns="93209" tIns="46606" rIns="93209" bIns="46606"/>
          <a:lstStyle/>
          <a:p>
            <a:pPr lvl="0"/>
            <a:r>
              <a:rPr lang="en-US" sz="1200" b="1" kern="1200" dirty="0" smtClean="0">
                <a:solidFill>
                  <a:schemeClr val="tx1"/>
                </a:solidFill>
                <a:effectLst/>
                <a:latin typeface="Arial" pitchFamily="34" charset="0"/>
                <a:ea typeface="+mn-ea"/>
                <a:cs typeface="Arial" pitchFamily="34" charset="0"/>
              </a:rPr>
              <a:t>**Slide Construct: Numbers across the top will not add up to the total deployed.  This is because some units are double counted.  For example, the 31</a:t>
            </a:r>
            <a:r>
              <a:rPr lang="en-US" sz="1200" b="1" kern="1200" baseline="30000" dirty="0" smtClean="0">
                <a:solidFill>
                  <a:schemeClr val="tx1"/>
                </a:solidFill>
                <a:effectLst/>
                <a:latin typeface="Arial" pitchFamily="34" charset="0"/>
                <a:ea typeface="+mn-ea"/>
                <a:cs typeface="Arial" pitchFamily="34" charset="0"/>
              </a:rPr>
              <a:t>st</a:t>
            </a:r>
            <a:r>
              <a:rPr lang="en-US" sz="1200" b="1" kern="1200" dirty="0" smtClean="0">
                <a:solidFill>
                  <a:schemeClr val="tx1"/>
                </a:solidFill>
                <a:effectLst/>
                <a:latin typeface="Arial" pitchFamily="34" charset="0"/>
                <a:ea typeface="+mn-ea"/>
                <a:cs typeface="Arial" pitchFamily="34" charset="0"/>
              </a:rPr>
              <a:t> MEU is captured in Amphibious Ops and in West of IDL numbers.</a:t>
            </a:r>
            <a:endParaRPr lang="en-US" sz="1200" kern="1200" dirty="0">
              <a:solidFill>
                <a:schemeClr val="tx1"/>
              </a:solidFill>
              <a:effectLst/>
              <a:latin typeface="Arial" pitchFamily="34" charset="0"/>
              <a:ea typeface="+mn-ea"/>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Grp="1" noChangeArrowheads="1"/>
          </p:cNvSpPr>
          <p:nvPr/>
        </p:nvSpPr>
        <p:spPr bwMode="auto">
          <a:xfrm>
            <a:off x="3977532" y="8841739"/>
            <a:ext cx="3043979" cy="465773"/>
          </a:xfrm>
          <a:prstGeom prst="rect">
            <a:avLst/>
          </a:prstGeom>
          <a:noFill/>
          <a:ln w="9525">
            <a:noFill/>
            <a:miter lim="800000"/>
            <a:headEnd/>
            <a:tailEnd/>
          </a:ln>
        </p:spPr>
        <p:txBody>
          <a:bodyPr lIns="93224" tIns="46610" rIns="93224" bIns="46610" anchor="b"/>
          <a:lstStyle/>
          <a:p>
            <a:pPr algn="r"/>
            <a:r>
              <a:rPr lang="en-US" sz="1200" dirty="0">
                <a:solidFill>
                  <a:srgbClr val="000000"/>
                </a:solidFill>
                <a:latin typeface="Calibri" pitchFamily="34" charset="0"/>
              </a:rPr>
              <a:t>13</a:t>
            </a:r>
          </a:p>
        </p:txBody>
      </p:sp>
      <p:sp>
        <p:nvSpPr>
          <p:cNvPr id="17411" name="Rectangle 3"/>
          <p:cNvSpPr>
            <a:spLocks noGrp="1" noRot="1" noChangeAspect="1" noChangeArrowheads="1" noTextEdit="1"/>
          </p:cNvSpPr>
          <p:nvPr>
            <p:ph type="sldImg"/>
          </p:nvPr>
        </p:nvSpPr>
        <p:spPr bwMode="auto">
          <a:xfrm>
            <a:off x="1185863" y="698500"/>
            <a:ext cx="4652962" cy="3489325"/>
          </a:xfrm>
          <a:noFill/>
          <a:ln>
            <a:solidFill>
              <a:srgbClr val="000000"/>
            </a:solidFill>
            <a:miter lim="800000"/>
            <a:headEnd/>
            <a:tailEnd/>
          </a:ln>
        </p:spPr>
      </p:sp>
      <p:sp>
        <p:nvSpPr>
          <p:cNvPr id="17412" name="Rectangle 4"/>
          <p:cNvSpPr>
            <a:spLocks noGrp="1" noChangeArrowheads="1"/>
          </p:cNvSpPr>
          <p:nvPr>
            <p:ph type="body" idx="1"/>
          </p:nvPr>
        </p:nvSpPr>
        <p:spPr bwMode="auto">
          <a:xfrm>
            <a:off x="936734" y="4422460"/>
            <a:ext cx="5149637" cy="4188778"/>
          </a:xfrm>
          <a:noFill/>
        </p:spPr>
        <p:txBody>
          <a:bodyPr wrap="square" numCol="1" anchor="t" anchorCtr="0" compatLnSpc="1">
            <a:prstTxWarp prst="textNoShape">
              <a:avLst/>
            </a:prstTxWarp>
          </a:bodyPr>
          <a:lstStyle/>
          <a:p>
            <a:r>
              <a:rPr lang="en-US" dirty="0" smtClean="0"/>
              <a:t/>
            </a:r>
            <a:br>
              <a:rPr lang="en-US" dirty="0" smtClean="0"/>
            </a:br>
            <a:endParaRPr lang="en-US" dirty="0" smtClean="0"/>
          </a:p>
          <a:p>
            <a:pPr defTabSz="923647">
              <a:defRPr/>
            </a:pPr>
            <a:endParaRPr lang="en-US" b="1" dirty="0" smtClean="0"/>
          </a:p>
          <a:p>
            <a:pPr defTabSz="923647">
              <a:defRPr/>
            </a:pPr>
            <a:endParaRPr lang="en-US" b="1" dirty="0" smtClean="0"/>
          </a:p>
          <a:p>
            <a:pPr defTabSz="923647">
              <a:defRPr/>
            </a:pPr>
            <a:endParaRPr lang="en-US" b="1"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Grp="1" noChangeArrowheads="1"/>
          </p:cNvSpPr>
          <p:nvPr/>
        </p:nvSpPr>
        <p:spPr bwMode="auto">
          <a:xfrm>
            <a:off x="3977532" y="8841739"/>
            <a:ext cx="3043979" cy="465773"/>
          </a:xfrm>
          <a:prstGeom prst="rect">
            <a:avLst/>
          </a:prstGeom>
          <a:noFill/>
          <a:ln w="9525">
            <a:noFill/>
            <a:miter lim="800000"/>
            <a:headEnd/>
            <a:tailEnd/>
          </a:ln>
        </p:spPr>
        <p:txBody>
          <a:bodyPr lIns="93208" tIns="46603" rIns="93208" bIns="46603" anchor="b"/>
          <a:lstStyle/>
          <a:p>
            <a:pPr algn="r"/>
            <a:r>
              <a:rPr lang="en-US" sz="1200" dirty="0">
                <a:solidFill>
                  <a:srgbClr val="000000"/>
                </a:solidFill>
                <a:latin typeface="Calibri" pitchFamily="34" charset="0"/>
              </a:rPr>
              <a:t>13</a:t>
            </a:r>
          </a:p>
        </p:txBody>
      </p:sp>
      <p:sp>
        <p:nvSpPr>
          <p:cNvPr id="19459" name="Rectangle 3"/>
          <p:cNvSpPr>
            <a:spLocks noGrp="1" noRot="1" noChangeAspect="1" noChangeArrowheads="1" noTextEdit="1"/>
          </p:cNvSpPr>
          <p:nvPr>
            <p:ph type="sldImg"/>
          </p:nvPr>
        </p:nvSpPr>
        <p:spPr bwMode="auto">
          <a:xfrm>
            <a:off x="1185863" y="698500"/>
            <a:ext cx="4652962" cy="3489325"/>
          </a:xfrm>
          <a:noFill/>
          <a:ln>
            <a:solidFill>
              <a:srgbClr val="000000"/>
            </a:solidFill>
            <a:miter lim="800000"/>
            <a:headEnd/>
            <a:tailEnd/>
          </a:ln>
        </p:spPr>
      </p:sp>
      <p:sp>
        <p:nvSpPr>
          <p:cNvPr id="19460" name="Rectangle 4"/>
          <p:cNvSpPr>
            <a:spLocks noGrp="1" noChangeArrowheads="1"/>
          </p:cNvSpPr>
          <p:nvPr>
            <p:ph type="body" idx="1"/>
          </p:nvPr>
        </p:nvSpPr>
        <p:spPr bwMode="auto">
          <a:xfrm>
            <a:off x="936734" y="4422460"/>
            <a:ext cx="5149637" cy="4188778"/>
          </a:xfrm>
          <a:noFill/>
        </p:spPr>
        <p:txBody>
          <a:bodyPr wrap="square" numCol="1" anchor="t" anchorCtr="0" compatLnSpc="1">
            <a:prstTxWarp prst="textNoShape">
              <a:avLst/>
            </a:prstTxWarp>
          </a:bodyPr>
          <a:lstStyle/>
          <a:p>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Grp="1" noChangeArrowheads="1"/>
          </p:cNvSpPr>
          <p:nvPr/>
        </p:nvSpPr>
        <p:spPr bwMode="auto">
          <a:xfrm>
            <a:off x="3977532" y="8841739"/>
            <a:ext cx="3043979" cy="465773"/>
          </a:xfrm>
          <a:prstGeom prst="rect">
            <a:avLst/>
          </a:prstGeom>
          <a:noFill/>
          <a:ln w="9525">
            <a:noFill/>
            <a:miter lim="800000"/>
            <a:headEnd/>
            <a:tailEnd/>
          </a:ln>
        </p:spPr>
        <p:txBody>
          <a:bodyPr lIns="93215" tIns="46606" rIns="93215" bIns="46606" anchor="b"/>
          <a:lstStyle/>
          <a:p>
            <a:pPr algn="r"/>
            <a:r>
              <a:rPr lang="en-US" sz="1200" dirty="0">
                <a:solidFill>
                  <a:srgbClr val="000000"/>
                </a:solidFill>
              </a:rPr>
              <a:t>14</a:t>
            </a:r>
          </a:p>
        </p:txBody>
      </p:sp>
      <p:sp>
        <p:nvSpPr>
          <p:cNvPr id="18435" name="Rectangle 3"/>
          <p:cNvSpPr>
            <a:spLocks noGrp="1" noRot="1" noChangeAspect="1" noChangeArrowheads="1" noTextEdit="1"/>
          </p:cNvSpPr>
          <p:nvPr>
            <p:ph type="sldImg"/>
          </p:nvPr>
        </p:nvSpPr>
        <p:spPr bwMode="auto">
          <a:xfrm>
            <a:off x="1184275" y="696913"/>
            <a:ext cx="4654550" cy="3490912"/>
          </a:xfrm>
          <a:noFill/>
          <a:ln>
            <a:solidFill>
              <a:srgbClr val="000000"/>
            </a:solidFill>
            <a:miter lim="800000"/>
            <a:headEnd/>
            <a:tailEnd/>
          </a:ln>
        </p:spPr>
      </p:sp>
      <p:sp>
        <p:nvSpPr>
          <p:cNvPr id="18436" name="Rectangle 4"/>
          <p:cNvSpPr>
            <a:spLocks noGrp="1" noChangeArrowheads="1"/>
          </p:cNvSpPr>
          <p:nvPr>
            <p:ph type="body" idx="1"/>
          </p:nvPr>
        </p:nvSpPr>
        <p:spPr bwMode="auto">
          <a:xfrm>
            <a:off x="936734" y="4422458"/>
            <a:ext cx="5149637" cy="4190367"/>
          </a:xfrm>
          <a:noFill/>
        </p:spPr>
        <p:txBody>
          <a:bodyPr wrap="square" numCol="1" anchor="t" anchorCtr="0" compatLnSpc="1">
            <a:prstTxWarp prst="textNoShape">
              <a:avLst/>
            </a:prstTxWarp>
          </a:bodyPr>
          <a:lstStyle/>
          <a:p>
            <a:r>
              <a:rPr lang="en-US" dirty="0" smtClean="0"/>
              <a:t/>
            </a:r>
            <a:br>
              <a:rPr lang="en-US" dirty="0" smtClean="0"/>
            </a:br>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1095375" y="1210469"/>
            <a:ext cx="6953250" cy="4437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36316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280BEBE-0C10-41D9-B9E5-E08E4E528202}" type="datetimeFigureOut">
              <a:rPr lang="en-US" smtClean="0"/>
              <a:t>10/10/2014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5E03B23-DF4D-4BD9-B1BF-BF4AEFEB7DE3}" type="slidenum">
              <a:rPr lang="en-US" smtClean="0"/>
              <a:t>‹#›</a:t>
            </a:fld>
            <a:endParaRPr lang="en-US"/>
          </a:p>
        </p:txBody>
      </p:sp>
    </p:spTree>
    <p:extLst>
      <p:ext uri="{BB962C8B-B14F-4D97-AF65-F5344CB8AC3E}">
        <p14:creationId xmlns:p14="http://schemas.microsoft.com/office/powerpoint/2010/main" val="2420066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1037" name="Rectangle 2"/>
          <p:cNvSpPr>
            <a:spLocks noChangeArrowheads="1"/>
          </p:cNvSpPr>
          <p:nvPr/>
        </p:nvSpPr>
        <p:spPr bwMode="auto">
          <a:xfrm>
            <a:off x="0" y="128954"/>
            <a:ext cx="9144000" cy="838200"/>
          </a:xfrm>
          <a:prstGeom prst="rect">
            <a:avLst/>
          </a:prstGeom>
          <a:solidFill>
            <a:srgbClr val="EAEAEA"/>
          </a:solidFill>
          <a:ln w="76200">
            <a:noFill/>
            <a:miter lim="800000"/>
            <a:headEnd/>
            <a:tailEnd/>
          </a:ln>
          <a:effectLst>
            <a:outerShdw dist="25400" dir="5400000" algn="ctr" rotWithShape="0">
              <a:srgbClr val="865F33">
                <a:alpha val="70000"/>
              </a:srgbClr>
            </a:outerShdw>
          </a:effectLst>
        </p:spPr>
        <p:txBody>
          <a:bodyPr wrap="none" tIns="91440" bIns="91440" anchor="ctr"/>
          <a:lstStyle/>
          <a:p>
            <a:pPr>
              <a:defRPr/>
            </a:pPr>
            <a:endParaRPr lang="en-US" sz="700">
              <a:solidFill>
                <a:srgbClr val="FFFFFF"/>
              </a:solidFill>
              <a:latin typeface="Arial"/>
              <a:cs typeface="+mn-cs"/>
            </a:endParaRPr>
          </a:p>
        </p:txBody>
      </p:sp>
      <p:sp>
        <p:nvSpPr>
          <p:cNvPr id="1026" name="Rectangle 3"/>
          <p:cNvSpPr>
            <a:spLocks noGrp="1" noChangeArrowheads="1"/>
          </p:cNvSpPr>
          <p:nvPr>
            <p:ph type="title"/>
          </p:nvPr>
        </p:nvSpPr>
        <p:spPr bwMode="auto">
          <a:xfrm>
            <a:off x="0" y="128954"/>
            <a:ext cx="9144000" cy="914400"/>
          </a:xfrm>
          <a:prstGeom prst="rect">
            <a:avLst/>
          </a:prstGeom>
          <a:noFill/>
          <a:ln w="9525">
            <a:noFill/>
            <a:miter lim="800000"/>
            <a:headEnd/>
            <a:tailEnd/>
          </a:ln>
          <a:effectLst>
            <a:outerShdw dist="17961" dir="2700000" algn="ctr" rotWithShape="0">
              <a:srgbClr val="AD925B">
                <a:alpha val="70000"/>
              </a:srgb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4" name="Rectangle 4"/>
          <p:cNvSpPr>
            <a:spLocks noGrp="1" noChangeArrowheads="1"/>
          </p:cNvSpPr>
          <p:nvPr>
            <p:ph type="body" idx="1"/>
          </p:nvPr>
        </p:nvSpPr>
        <p:spPr bwMode="auto">
          <a:xfrm>
            <a:off x="685800" y="1981200"/>
            <a:ext cx="7772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38" name="Rectangle 5"/>
          <p:cNvSpPr>
            <a:spLocks noChangeArrowheads="1"/>
          </p:cNvSpPr>
          <p:nvPr/>
        </p:nvSpPr>
        <p:spPr bwMode="auto">
          <a:xfrm>
            <a:off x="0" y="910862"/>
            <a:ext cx="9159875" cy="76200"/>
          </a:xfrm>
          <a:prstGeom prst="rect">
            <a:avLst/>
          </a:prstGeom>
          <a:solidFill>
            <a:srgbClr val="CC0000"/>
          </a:solidFill>
          <a:ln w="76200">
            <a:noFill/>
            <a:miter lim="800000"/>
            <a:headEnd/>
            <a:tailEnd/>
          </a:ln>
          <a:effectLst>
            <a:outerShdw dist="35921" dir="2700000" algn="ctr" rotWithShape="0">
              <a:srgbClr val="865F33">
                <a:alpha val="70000"/>
              </a:srgbClr>
            </a:outerShdw>
          </a:effectLst>
        </p:spPr>
        <p:txBody>
          <a:bodyPr wrap="none" tIns="91440" bIns="91440" anchor="ctr"/>
          <a:lstStyle/>
          <a:p>
            <a:pPr>
              <a:defRPr/>
            </a:pPr>
            <a:endParaRPr lang="en-US" sz="700">
              <a:solidFill>
                <a:srgbClr val="FFFFFF"/>
              </a:solidFill>
              <a:latin typeface="Arial"/>
              <a:cs typeface="+mn-cs"/>
            </a:endParaRPr>
          </a:p>
        </p:txBody>
      </p:sp>
      <p:pic>
        <p:nvPicPr>
          <p:cNvPr id="5127" name="Picture 8" descr="PP&amp;O Logo copy.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8418513" y="154354"/>
            <a:ext cx="717550" cy="719138"/>
          </a:xfrm>
          <a:prstGeom prst="rect">
            <a:avLst/>
          </a:prstGeom>
          <a:noFill/>
          <a:ln w="9525">
            <a:noFill/>
            <a:miter lim="800000"/>
            <a:headEnd/>
            <a:tailEnd/>
          </a:ln>
        </p:spPr>
      </p:pic>
      <p:pic>
        <p:nvPicPr>
          <p:cNvPr id="11" name="Picture 15" descr="3d EGA NEW"/>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146417"/>
            <a:ext cx="733425" cy="733425"/>
          </a:xfrm>
          <a:prstGeom prst="rect">
            <a:avLst/>
          </a:prstGeom>
          <a:noFill/>
          <a:effectLst>
            <a:outerShdw dist="53882" dir="2700000" algn="ctr" rotWithShape="0">
              <a:srgbClr val="865F33">
                <a:alpha val="60001"/>
              </a:srgbClr>
            </a:outerShdw>
          </a:effectLst>
        </p:spPr>
      </p:pic>
      <p:pic>
        <p:nvPicPr>
          <p:cNvPr id="10" name="Picture 9"/>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0" y="0"/>
            <a:ext cx="9143999" cy="128954"/>
          </a:xfrm>
          <a:prstGeom prst="rect">
            <a:avLst/>
          </a:prstGeom>
        </p:spPr>
      </p:pic>
    </p:spTree>
  </p:cSld>
  <p:clrMap bg1="lt1" tx1="dk1" bg2="lt2" tx2="dk2" accent1="accent1" accent2="accent2" accent3="accent3" accent4="accent4" accent5="accent5" accent6="accent6" hlink="hlink" folHlink="folHlink"/>
  <p:sldLayoutIdLst>
    <p:sldLayoutId id="2147485207" r:id="rId1"/>
    <p:sldLayoutId id="2147485209" r:id="rId2"/>
    <p:sldLayoutId id="2147485210" r:id="rId3"/>
    <p:sldLayoutId id="2147485211" r:id="rId4"/>
  </p:sldLayoutIdLst>
  <p:transition/>
  <p:timing>
    <p:tnLst>
      <p:par>
        <p:cTn id="1" dur="indefinite" restart="never" nodeType="tmRoot"/>
      </p:par>
    </p:tnLst>
  </p:timing>
  <p:hf sldNum="0" hdr="0" ftr="0" dt="0"/>
  <p:txStyles>
    <p:titleStyle>
      <a:lvl1pPr algn="ctr" rtl="0" eaLnBrk="0" fontAlgn="base" hangingPunct="0">
        <a:spcBef>
          <a:spcPct val="0"/>
        </a:spcBef>
        <a:spcAft>
          <a:spcPct val="0"/>
        </a:spcAft>
        <a:defRPr sz="2800" b="1">
          <a:solidFill>
            <a:srgbClr val="0A0053"/>
          </a:solidFill>
          <a:latin typeface="+mj-lt"/>
          <a:ea typeface="+mj-ea"/>
          <a:cs typeface="+mj-cs"/>
        </a:defRPr>
      </a:lvl1pPr>
      <a:lvl2pPr algn="ctr" rtl="0" eaLnBrk="0" fontAlgn="base" hangingPunct="0">
        <a:spcBef>
          <a:spcPct val="0"/>
        </a:spcBef>
        <a:spcAft>
          <a:spcPct val="0"/>
        </a:spcAft>
        <a:defRPr sz="2800" b="1">
          <a:solidFill>
            <a:srgbClr val="0A0053"/>
          </a:solidFill>
          <a:latin typeface="Arial" charset="0"/>
        </a:defRPr>
      </a:lvl2pPr>
      <a:lvl3pPr algn="ctr" rtl="0" eaLnBrk="0" fontAlgn="base" hangingPunct="0">
        <a:spcBef>
          <a:spcPct val="0"/>
        </a:spcBef>
        <a:spcAft>
          <a:spcPct val="0"/>
        </a:spcAft>
        <a:defRPr sz="2800" b="1">
          <a:solidFill>
            <a:srgbClr val="0A0053"/>
          </a:solidFill>
          <a:latin typeface="Arial" charset="0"/>
        </a:defRPr>
      </a:lvl3pPr>
      <a:lvl4pPr algn="ctr" rtl="0" eaLnBrk="0" fontAlgn="base" hangingPunct="0">
        <a:spcBef>
          <a:spcPct val="0"/>
        </a:spcBef>
        <a:spcAft>
          <a:spcPct val="0"/>
        </a:spcAft>
        <a:defRPr sz="2800" b="1">
          <a:solidFill>
            <a:srgbClr val="0A0053"/>
          </a:solidFill>
          <a:latin typeface="Arial" charset="0"/>
        </a:defRPr>
      </a:lvl4pPr>
      <a:lvl5pPr algn="ctr" rtl="0" eaLnBrk="0" fontAlgn="base" hangingPunct="0">
        <a:spcBef>
          <a:spcPct val="0"/>
        </a:spcBef>
        <a:spcAft>
          <a:spcPct val="0"/>
        </a:spcAft>
        <a:defRPr sz="2800" b="1">
          <a:solidFill>
            <a:srgbClr val="0A0053"/>
          </a:solidFill>
          <a:latin typeface="Arial" charset="0"/>
        </a:defRPr>
      </a:lvl5pPr>
      <a:lvl6pPr marL="457200" algn="ctr" rtl="0" fontAlgn="base">
        <a:spcBef>
          <a:spcPct val="0"/>
        </a:spcBef>
        <a:spcAft>
          <a:spcPct val="0"/>
        </a:spcAft>
        <a:defRPr sz="2800" b="1">
          <a:solidFill>
            <a:srgbClr val="0A0053"/>
          </a:solidFill>
          <a:latin typeface="Arial" charset="0"/>
        </a:defRPr>
      </a:lvl6pPr>
      <a:lvl7pPr marL="914400" algn="ctr" rtl="0" fontAlgn="base">
        <a:spcBef>
          <a:spcPct val="0"/>
        </a:spcBef>
        <a:spcAft>
          <a:spcPct val="0"/>
        </a:spcAft>
        <a:defRPr sz="2800" b="1">
          <a:solidFill>
            <a:srgbClr val="0A0053"/>
          </a:solidFill>
          <a:latin typeface="Arial" charset="0"/>
        </a:defRPr>
      </a:lvl7pPr>
      <a:lvl8pPr marL="1371600" algn="ctr" rtl="0" fontAlgn="base">
        <a:spcBef>
          <a:spcPct val="0"/>
        </a:spcBef>
        <a:spcAft>
          <a:spcPct val="0"/>
        </a:spcAft>
        <a:defRPr sz="2800" b="1">
          <a:solidFill>
            <a:srgbClr val="0A0053"/>
          </a:solidFill>
          <a:latin typeface="Arial" charset="0"/>
        </a:defRPr>
      </a:lvl8pPr>
      <a:lvl9pPr marL="1828800" algn="ctr" rtl="0" fontAlgn="base">
        <a:spcBef>
          <a:spcPct val="0"/>
        </a:spcBef>
        <a:spcAft>
          <a:spcPct val="0"/>
        </a:spcAft>
        <a:defRPr sz="2800" b="1">
          <a:solidFill>
            <a:srgbClr val="0A0053"/>
          </a:solidFill>
          <a:latin typeface="Arial" charset="0"/>
        </a:defRPr>
      </a:lvl9pPr>
    </p:titleStyle>
    <p:bodyStyle>
      <a:lvl1pPr marL="342900" indent="-342900" algn="l" rtl="0" eaLnBrk="0" fontAlgn="base" hangingPunct="0">
        <a:spcBef>
          <a:spcPct val="2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400">
          <a:solidFill>
            <a:srgbClr val="000066"/>
          </a:solidFill>
          <a:latin typeface="+mn-lt"/>
        </a:defRPr>
      </a:lvl2pPr>
      <a:lvl3pPr marL="1143000" indent="-228600" algn="l" rtl="0" eaLnBrk="0" fontAlgn="base" hangingPunct="0">
        <a:spcBef>
          <a:spcPct val="20000"/>
        </a:spcBef>
        <a:spcAft>
          <a:spcPct val="0"/>
        </a:spcAft>
        <a:buChar char="•"/>
        <a:defRPr sz="2000">
          <a:solidFill>
            <a:srgbClr val="000066"/>
          </a:solidFill>
          <a:latin typeface="+mn-lt"/>
        </a:defRPr>
      </a:lvl3pPr>
      <a:lvl4pPr marL="1600200" indent="-228600" algn="l" rtl="0" eaLnBrk="0" fontAlgn="base" hangingPunct="0">
        <a:spcBef>
          <a:spcPct val="20000"/>
        </a:spcBef>
        <a:spcAft>
          <a:spcPct val="0"/>
        </a:spcAft>
        <a:buChar char="–"/>
        <a:defRPr sz="2000">
          <a:solidFill>
            <a:srgbClr val="000066"/>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www.google.com/url?url=http://www.marforeur.marines.mil/&amp;rct=j&amp;frm=1&amp;q=&amp;esrc=s&amp;sa=U&amp;ei=Go0tVPCiN8WgyASDioHABA&amp;ved=0CBYQ9QEwAA&amp;usg=AFQjCNFLMIpJQiRMps7smEeAeV4ZkVbDyg" TargetMode="Externa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8.wdp"/></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28.jpeg"/><Relationship Id="rId3" Type="http://schemas.openxmlformats.org/officeDocument/2006/relationships/image" Target="../media/image23.png"/><Relationship Id="rId7" Type="http://schemas.microsoft.com/office/2007/relationships/hdphoto" Target="../media/hdphoto10.wdp"/><Relationship Id="rId12" Type="http://schemas.openxmlformats.org/officeDocument/2006/relationships/hyperlink" Target="http://www.google.com/url?url=http://commons.wikimedia.org/wiki/File:US_Navy_100711-N-7498L-364_USS_Chosin_(CG_65),_left,_and_USS_Benfold_(DDG_65)_participate_in_a_surface-to-air_missile_exercise_off_the_coast_of_Hawaii_as_part_of_Rim_of_the_Pacific_(RIMPAC)_2010_exercises.jpg&amp;rct=j&amp;frm=1&amp;q=&amp;esrc=s&amp;sa=U&amp;ei=9Z8yVLiyLYedygTRhIKABg&amp;ved=0CCgQ9QEwCQ&amp;usg=AFQjCNHrWzCSrEex_w5NaYZfhT-N9uRgpA" TargetMode="External"/><Relationship Id="rId2" Type="http://schemas.openxmlformats.org/officeDocument/2006/relationships/hyperlink" Target="http://media.dma.mil/2014/Oct/07/2000947172/-1/-1/0/141003-M-TT095-204.JPG" TargetMode="External"/><Relationship Id="rId16" Type="http://schemas.openxmlformats.org/officeDocument/2006/relationships/image" Target="../media/image30.jpeg"/><Relationship Id="rId1" Type="http://schemas.openxmlformats.org/officeDocument/2006/relationships/slideLayout" Target="../slideLayouts/slideLayout4.xml"/><Relationship Id="rId6" Type="http://schemas.openxmlformats.org/officeDocument/2006/relationships/image" Target="../media/image24.png"/><Relationship Id="rId11" Type="http://schemas.openxmlformats.org/officeDocument/2006/relationships/image" Target="../media/image27.jpeg"/><Relationship Id="rId5" Type="http://schemas.openxmlformats.org/officeDocument/2006/relationships/hyperlink" Target="http://media.dma.mil/2014/Oct/07/2000947173/-1/-1/0/141006-M-ZH987-128.JPG" TargetMode="External"/><Relationship Id="rId15" Type="http://schemas.microsoft.com/office/2007/relationships/hdphoto" Target="../media/hdphoto11.wdp"/><Relationship Id="rId10" Type="http://schemas.openxmlformats.org/officeDocument/2006/relationships/hyperlink" Target="http://www.google.com/url?url=http://en.wikipedia.org/wiki/USS_America_(CV-66)&amp;rct=j&amp;frm=1&amp;q=&amp;esrc=s&amp;sa=U&amp;ei=cp8yVPqlBpCkyATX9YGIDg&amp;ved=0CBgQ9QEwAQ&amp;usg=AFQjCNHe_rDAzDVFYVzZrbG_5rVbusOYRA" TargetMode="External"/><Relationship Id="rId4" Type="http://schemas.microsoft.com/office/2007/relationships/hdphoto" Target="../media/hdphoto9.wdp"/><Relationship Id="rId9" Type="http://schemas.openxmlformats.org/officeDocument/2006/relationships/image" Target="../media/image26.jpeg"/><Relationship Id="rId14" Type="http://schemas.openxmlformats.org/officeDocument/2006/relationships/image" Target="../media/image29.jpe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8.jpeg"/><Relationship Id="rId3" Type="http://schemas.openxmlformats.org/officeDocument/2006/relationships/image" Target="../media/image31.jpeg"/><Relationship Id="rId7" Type="http://schemas.openxmlformats.org/officeDocument/2006/relationships/image" Target="../media/image34.png"/><Relationship Id="rId12" Type="http://schemas.openxmlformats.org/officeDocument/2006/relationships/image" Target="../media/image37.jpeg"/><Relationship Id="rId17" Type="http://schemas.openxmlformats.org/officeDocument/2006/relationships/image" Target="../media/image42.gif"/><Relationship Id="rId2" Type="http://schemas.openxmlformats.org/officeDocument/2006/relationships/notesSlide" Target="../notesSlides/notesSlide14.xml"/><Relationship Id="rId16"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hyperlink" Target="http://4.bp.blogspot.com/-UHxnDS6G_Ug/UZiToL8CMgI/AAAAAAAAx54/bUwDs71fatM/s1600/MEUlogo.png" TargetMode="External"/><Relationship Id="rId11" Type="http://schemas.openxmlformats.org/officeDocument/2006/relationships/hyperlink" Target="http://media.dma.mil/2014/Sep/23/2000938402/-1/-1/0/140919-M-HM491-168.JPG" TargetMode="External"/><Relationship Id="rId5" Type="http://schemas.openxmlformats.org/officeDocument/2006/relationships/image" Target="../media/image33.png"/><Relationship Id="rId15" Type="http://schemas.openxmlformats.org/officeDocument/2006/relationships/image" Target="../media/image40.png"/><Relationship Id="rId10" Type="http://schemas.microsoft.com/office/2007/relationships/hdphoto" Target="../media/hdphoto12.wdp"/><Relationship Id="rId4" Type="http://schemas.openxmlformats.org/officeDocument/2006/relationships/image" Target="../media/image32.png"/><Relationship Id="rId9" Type="http://schemas.openxmlformats.org/officeDocument/2006/relationships/image" Target="../media/image36.jpeg"/><Relationship Id="rId14" Type="http://schemas.openxmlformats.org/officeDocument/2006/relationships/image" Target="../media/image39.gif"/></Relationships>
</file>

<file path=ppt/slides/_rels/slide16.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3.jpeg"/><Relationship Id="rId7"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hyperlink" Target="http://en.wikipedia.org/wiki/File:USS_Germantown_(LSD-42).jpg" TargetMode="External"/><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8.png"/><Relationship Id="rId7" Type="http://schemas.openxmlformats.org/officeDocument/2006/relationships/image" Target="../media/image51.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image" Target="../media/image49.jpeg"/><Relationship Id="rId4" Type="http://schemas.microsoft.com/office/2007/relationships/hdphoto" Target="../media/hdphoto13.wdp"/><Relationship Id="rId9" Type="http://schemas.openxmlformats.org/officeDocument/2006/relationships/image" Target="../media/image53.jpeg"/></Relationships>
</file>

<file path=ppt/slides/_rels/slide18.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19.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png"/><Relationship Id="rId7" Type="http://schemas.openxmlformats.org/officeDocument/2006/relationships/hyperlink" Target="//upload.wikimedia.org/wikipedia/commons/6/68/George_F._Elliott.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21.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jpeg"/><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jpeg"/><Relationship Id="rId4" Type="http://schemas.openxmlformats.org/officeDocument/2006/relationships/image" Target="../media/image71.png"/><Relationship Id="rId9" Type="http://schemas.openxmlformats.org/officeDocument/2006/relationships/image" Target="../media/image76.png"/></Relationships>
</file>

<file path=ppt/slides/_rels/slide2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7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1.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oleObject" Target="../embeddings/oleObject1.bin"/><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media.dma.mil/2014/Oct/08/2000947457/-1/-1/0/141001-M-CB493-00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765544"/>
            <a:ext cx="9142394" cy="60924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9143999" cy="128954"/>
          </a:xfrm>
          <a:prstGeom prst="rect">
            <a:avLst/>
          </a:prstGeom>
        </p:spPr>
      </p:pic>
      <p:sp>
        <p:nvSpPr>
          <p:cNvPr id="2" name="Rectangle 1"/>
          <p:cNvSpPr/>
          <p:nvPr/>
        </p:nvSpPr>
        <p:spPr>
          <a:xfrm>
            <a:off x="0" y="128954"/>
            <a:ext cx="9144000" cy="97301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193664" y="142826"/>
            <a:ext cx="7950335" cy="954107"/>
          </a:xfrm>
          <a:prstGeom prst="rect">
            <a:avLst/>
          </a:prstGeom>
          <a:noFill/>
        </p:spPr>
        <p:txBody>
          <a:bodyPr wrap="square" lIns="91440" tIns="45720" rIns="91440" bIns="45720">
            <a:spAutoFit/>
          </a:bodyPr>
          <a:lstStyle/>
          <a:p>
            <a:pPr algn="r"/>
            <a:r>
              <a:rPr lang="en-US" sz="4000" b="1" cap="none" spc="-1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Eras Bold ITC" panose="020B0907030504020204" pitchFamily="34" charset="0"/>
              </a:rPr>
              <a:t>CURRENT OPERATIONS BRIEF</a:t>
            </a:r>
          </a:p>
          <a:p>
            <a:pPr algn="r"/>
            <a:r>
              <a:rPr lang="en-US" sz="1600" spc="-1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Eras Bold ITC" panose="020B0907030504020204" pitchFamily="34" charset="0"/>
              </a:rPr>
              <a:t>9</a:t>
            </a:r>
            <a:r>
              <a:rPr lang="en-US" sz="1600" spc="-1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Eras Bold ITC" panose="020B0907030504020204" pitchFamily="34" charset="0"/>
              </a:rPr>
              <a:t>  Oct 2014</a:t>
            </a:r>
            <a:endParaRPr lang="en-US" sz="1600" b="1" cap="none" spc="-1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Eras Bold ITC" panose="020B0907030504020204" pitchFamily="34" charset="0"/>
            </a:endParaRPr>
          </a:p>
        </p:txBody>
      </p:sp>
      <p:pic>
        <p:nvPicPr>
          <p:cNvPr id="4100" name="Picture 4" descr="http://freepages.genealogy.rootsweb.ancestry.com/~minascpi/MarineSeal.gif"/>
          <p:cNvPicPr>
            <a:picLocks noChangeAspect="1" noChangeArrowheads="1"/>
          </p:cNvPicPr>
          <p:nvPr/>
        </p:nvPicPr>
        <p:blipFill>
          <a:blip r:embed="rId5" cstate="email">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a:ext>
            </a:extLst>
          </a:blip>
          <a:srcRect/>
          <a:stretch>
            <a:fillRect/>
          </a:stretch>
        </p:blipFill>
        <p:spPr bwMode="auto">
          <a:xfrm>
            <a:off x="111318" y="183336"/>
            <a:ext cx="890953" cy="855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72703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8856"/>
            <a:ext cx="9144000" cy="7549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Text Box 2"/>
          <p:cNvSpPr txBox="1">
            <a:spLocks noGrp="1"/>
          </p:cNvSpPr>
          <p:nvPr/>
        </p:nvSpPr>
        <p:spPr bwMode="auto">
          <a:xfrm>
            <a:off x="1531938" y="1062038"/>
            <a:ext cx="6494462" cy="384175"/>
          </a:xfrm>
          <a:prstGeom prst="rect">
            <a:avLst/>
          </a:prstGeom>
          <a:noFill/>
          <a:ln w="9525">
            <a:noFill/>
            <a:miter lim="800000"/>
            <a:headEnd/>
            <a:tailEnd/>
          </a:ln>
        </p:spPr>
        <p:txBody>
          <a:bodyPr/>
          <a:lstStyle/>
          <a:p>
            <a:endParaRPr lang="en-US" sz="1400">
              <a:solidFill>
                <a:srgbClr val="000000"/>
              </a:solidFill>
              <a:cs typeface="+mn-cs"/>
            </a:endParaRPr>
          </a:p>
        </p:txBody>
      </p:sp>
      <p:sp>
        <p:nvSpPr>
          <p:cNvPr id="2671619" name="Rectangle 4"/>
          <p:cNvSpPr>
            <a:spLocks noGrp="1" noChangeArrowheads="1"/>
          </p:cNvSpPr>
          <p:nvPr>
            <p:ph type="title" idx="4294967295"/>
          </p:nvPr>
        </p:nvSpPr>
        <p:spPr>
          <a:xfrm>
            <a:off x="0" y="85064"/>
            <a:ext cx="9144000" cy="914400"/>
          </a:xfrm>
          <a:effectLst>
            <a:outerShdw dist="17961" dir="2700000" algn="ctr" rotWithShape="0">
              <a:schemeClr val="bg2">
                <a:lumMod val="50000"/>
                <a:alpha val="70000"/>
              </a:schemeClr>
            </a:outerShdw>
          </a:effectLst>
        </p:spPr>
        <p:txBody>
          <a:bodyPr/>
          <a:lstStyle/>
          <a:p>
            <a:pPr eaLnBrk="1" hangingPunct="1">
              <a:defRPr/>
            </a:pPr>
            <a:r>
              <a:rPr lang="en-US" sz="2400" dirty="0" smtClean="0"/>
              <a:t>SECURITY FORCE BANGUI</a:t>
            </a:r>
            <a:br>
              <a:rPr lang="en-US" sz="2400" dirty="0" smtClean="0"/>
            </a:br>
            <a:r>
              <a:rPr lang="en-US" sz="1400" dirty="0" smtClean="0"/>
              <a:t>10 SEPTEMBER 2014</a:t>
            </a:r>
            <a:endParaRPr lang="en-US" sz="2400" dirty="0"/>
          </a:p>
        </p:txBody>
      </p:sp>
      <p:sp>
        <p:nvSpPr>
          <p:cNvPr id="16" name="AutoShape 21"/>
          <p:cNvSpPr>
            <a:spLocks noChangeArrowheads="1"/>
          </p:cNvSpPr>
          <p:nvPr/>
        </p:nvSpPr>
        <p:spPr bwMode="auto">
          <a:xfrm>
            <a:off x="872246" y="1105833"/>
            <a:ext cx="74" cy="153888"/>
          </a:xfrm>
          <a:prstGeom prst="plaque">
            <a:avLst>
              <a:gd name="adj" fmla="val 9796"/>
            </a:avLst>
          </a:prstGeom>
          <a:solidFill>
            <a:srgbClr val="D5C097">
              <a:alpha val="60001"/>
            </a:srgbClr>
          </a:solidFill>
          <a:ln w="25400" algn="ctr">
            <a:solidFill>
              <a:srgbClr val="FF0000"/>
            </a:solidFill>
            <a:miter lim="800000"/>
            <a:headEnd/>
            <a:tailEnd/>
          </a:ln>
          <a:effectLst>
            <a:glow rad="101600">
              <a:srgbClr val="92D050">
                <a:alpha val="40000"/>
              </a:srgbClr>
            </a:glow>
            <a:innerShdw blurRad="63500" dist="50800" dir="18900000">
              <a:prstClr val="black">
                <a:alpha val="50000"/>
              </a:prstClr>
            </a:innerShdw>
          </a:effectLst>
          <a:scene3d>
            <a:camera prst="orthographicFront">
              <a:rot lat="0" lon="0" rev="0"/>
            </a:camera>
            <a:lightRig rig="balanced" dir="t">
              <a:rot lat="0" lon="0" rev="8700000"/>
            </a:lightRig>
          </a:scene3d>
          <a:sp3d>
            <a:bevelT w="190500" h="38100"/>
          </a:sp3d>
        </p:spPr>
        <p:txBody>
          <a:bodyPr wrap="none" lIns="0" tIns="0" rIns="0" bIns="0" anchor="ctr">
            <a:spAutoFit/>
          </a:bodyPr>
          <a:lstStyle/>
          <a:p>
            <a:pPr>
              <a:defRPr/>
            </a:pPr>
            <a:endParaRPr lang="en-US" sz="1000" cap="all" dirty="0">
              <a:solidFill>
                <a:srgbClr val="000000"/>
              </a:solidFill>
              <a:latin typeface="Arial"/>
            </a:endParaRPr>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658" y="1089379"/>
            <a:ext cx="9063810" cy="5779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72541" y="127590"/>
            <a:ext cx="725755" cy="764020"/>
          </a:xfrm>
          <a:prstGeom prst="rect">
            <a:avLst/>
          </a:prstGeom>
        </p:spPr>
      </p:pic>
      <p:pic>
        <p:nvPicPr>
          <p:cNvPr id="5124" name="Picture 4" descr="https://encrypted-tbn0.gstatic.com/images?q=tbn:ANd9GcRSZwo0qKKEvyJolBB8BKKEHtM_lc9VvwrdaC-t1asJjPS1oehwrWQbGlom3A">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532" y="170122"/>
            <a:ext cx="714375"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51158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1" descr="USEUCOM.jpg"/>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bwMode="auto">
          <a:xfrm>
            <a:off x="0" y="1020727"/>
            <a:ext cx="9144000" cy="5818224"/>
          </a:xfrm>
          <a:prstGeom prst="rect">
            <a:avLst/>
          </a:prstGeom>
          <a:noFill/>
          <a:ln w="9525">
            <a:noFill/>
            <a:miter lim="800000"/>
            <a:headEnd/>
            <a:tailEnd/>
          </a:ln>
        </p:spPr>
      </p:pic>
      <p:sp>
        <p:nvSpPr>
          <p:cNvPr id="3" name="AutoShape 21"/>
          <p:cNvSpPr>
            <a:spLocks noChangeArrowheads="1"/>
          </p:cNvSpPr>
          <p:nvPr/>
        </p:nvSpPr>
        <p:spPr bwMode="auto">
          <a:xfrm>
            <a:off x="1292087" y="4178911"/>
            <a:ext cx="2207047" cy="533102"/>
          </a:xfrm>
          <a:prstGeom prst="plaque">
            <a:avLst>
              <a:gd name="adj" fmla="val 9796"/>
            </a:avLst>
          </a:prstGeom>
          <a:gradFill flip="none" rotWithShape="1">
            <a:gsLst>
              <a:gs pos="0">
                <a:srgbClr val="8EDA60">
                  <a:shade val="30000"/>
                  <a:satMod val="115000"/>
                </a:srgbClr>
              </a:gs>
              <a:gs pos="50000">
                <a:srgbClr val="8EDA60">
                  <a:shade val="67500"/>
                  <a:satMod val="115000"/>
                </a:srgbClr>
              </a:gs>
              <a:gs pos="100000">
                <a:srgbClr val="8EDA60">
                  <a:shade val="100000"/>
                  <a:satMod val="115000"/>
                </a:srgbClr>
              </a:gs>
            </a:gsLst>
            <a:path path="circle">
              <a:fillToRect l="100000" t="100000"/>
            </a:path>
            <a:tileRect r="-100000" b="-100000"/>
          </a:gradFill>
          <a:ln w="3175" algn="ctr">
            <a:solidFill>
              <a:schemeClr val="tx1"/>
            </a:solidFill>
            <a:miter lim="800000"/>
            <a:headEnd/>
            <a:tailEnd/>
          </a:ln>
          <a:effectLst>
            <a:outerShdw blurRad="50800" dist="38100" dir="16200000" rotWithShape="0">
              <a:prstClr val="black">
                <a:alpha val="40000"/>
              </a:prstClr>
            </a:outerShdw>
          </a:effectLst>
        </p:spPr>
        <p:txBody>
          <a:bodyPr wrap="none" lIns="0" tIns="0" rIns="0" bIns="0" anchor="ctr">
            <a:spAutoFit/>
          </a:bodyPr>
          <a:lstStyle/>
          <a:p>
            <a:pPr>
              <a:defRPr/>
            </a:pPr>
            <a:r>
              <a:rPr lang="en-US" sz="1000" u="sng" cap="all" dirty="0" smtClean="0">
                <a:solidFill>
                  <a:srgbClr val="000000"/>
                </a:solidFill>
                <a:latin typeface="Arial"/>
              </a:rPr>
              <a:t>Black sea rotational force</a:t>
            </a:r>
            <a:endParaRPr lang="en-US" sz="1000" u="sng" cap="all" dirty="0">
              <a:solidFill>
                <a:srgbClr val="000000"/>
              </a:solidFill>
              <a:latin typeface="Arial"/>
            </a:endParaRPr>
          </a:p>
          <a:p>
            <a:pPr>
              <a:defRPr/>
            </a:pPr>
            <a:r>
              <a:rPr lang="en-US" sz="1000" cap="all" dirty="0" smtClean="0">
                <a:solidFill>
                  <a:srgbClr val="000000"/>
                </a:solidFill>
                <a:latin typeface="Arial"/>
              </a:rPr>
              <a:t>DET: MARFOReur ~250 PAX</a:t>
            </a:r>
          </a:p>
          <a:p>
            <a:pPr>
              <a:defRPr/>
            </a:pPr>
            <a:r>
              <a:rPr lang="en-US" sz="1000" cap="all" dirty="0" smtClean="0">
                <a:solidFill>
                  <a:srgbClr val="000000"/>
                </a:solidFill>
                <a:latin typeface="Arial"/>
              </a:rPr>
              <a:t>romania</a:t>
            </a:r>
            <a:endParaRPr lang="en-US" sz="1000" cap="all" dirty="0">
              <a:solidFill>
                <a:srgbClr val="000000"/>
              </a:solidFill>
              <a:latin typeface="Arial"/>
            </a:endParaRPr>
          </a:p>
        </p:txBody>
      </p:sp>
      <p:sp>
        <p:nvSpPr>
          <p:cNvPr id="4" name="AutoShape 21"/>
          <p:cNvSpPr>
            <a:spLocks noChangeArrowheads="1"/>
          </p:cNvSpPr>
          <p:nvPr/>
        </p:nvSpPr>
        <p:spPr bwMode="auto">
          <a:xfrm>
            <a:off x="4811463" y="4616937"/>
            <a:ext cx="2727161" cy="533102"/>
          </a:xfrm>
          <a:prstGeom prst="plaque">
            <a:avLst>
              <a:gd name="adj" fmla="val 9796"/>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w="3175" algn="ctr">
            <a:solidFill>
              <a:schemeClr val="tx1"/>
            </a:solidFill>
            <a:miter lim="800000"/>
            <a:headEnd/>
            <a:tailEnd/>
          </a:ln>
          <a:effectLst>
            <a:outerShdw blurRad="50800" dist="38100" dir="16200000" rotWithShape="0">
              <a:prstClr val="black">
                <a:alpha val="40000"/>
              </a:prstClr>
            </a:outerShdw>
          </a:effectLst>
        </p:spPr>
        <p:txBody>
          <a:bodyPr wrap="none" lIns="0" tIns="0" rIns="0" bIns="0" anchor="ctr">
            <a:spAutoFit/>
          </a:bodyPr>
          <a:lstStyle/>
          <a:p>
            <a:pPr>
              <a:defRPr/>
            </a:pPr>
            <a:r>
              <a:rPr lang="en-US" sz="1000" u="sng" cap="all" dirty="0" smtClean="0">
                <a:latin typeface="Arial"/>
              </a:rPr>
              <a:t>Georgia deployment program-</a:t>
            </a:r>
            <a:r>
              <a:rPr lang="en-US" sz="1000" u="sng" cap="all" dirty="0" err="1" smtClean="0">
                <a:latin typeface="Arial"/>
              </a:rPr>
              <a:t>isaf</a:t>
            </a:r>
            <a:r>
              <a:rPr lang="en-US" sz="1000" u="sng" cap="all" dirty="0" smtClean="0">
                <a:latin typeface="Arial"/>
              </a:rPr>
              <a:t> 2</a:t>
            </a:r>
            <a:endParaRPr lang="en-US" sz="1000" cap="all" dirty="0">
              <a:latin typeface="Arial"/>
            </a:endParaRPr>
          </a:p>
          <a:p>
            <a:pPr>
              <a:defRPr/>
            </a:pPr>
            <a:r>
              <a:rPr lang="en-US" sz="1000" cap="all" dirty="0" smtClean="0">
                <a:latin typeface="Arial"/>
              </a:rPr>
              <a:t>DET: MARFOREUR ~100 PAX</a:t>
            </a:r>
          </a:p>
          <a:p>
            <a:pPr>
              <a:defRPr/>
            </a:pPr>
            <a:r>
              <a:rPr lang="en-US" sz="1000" cap="all" dirty="0" smtClean="0">
                <a:latin typeface="Arial"/>
              </a:rPr>
              <a:t>georgia</a:t>
            </a:r>
            <a:endParaRPr lang="en-US" sz="1000" cap="all" dirty="0">
              <a:latin typeface="Arial"/>
            </a:endParaRPr>
          </a:p>
        </p:txBody>
      </p:sp>
      <p:sp>
        <p:nvSpPr>
          <p:cNvPr id="7" name="Rectangle 4"/>
          <p:cNvSpPr txBox="1">
            <a:spLocks noChangeArrowheads="1"/>
          </p:cNvSpPr>
          <p:nvPr/>
        </p:nvSpPr>
        <p:spPr bwMode="auto">
          <a:xfrm>
            <a:off x="0" y="0"/>
            <a:ext cx="9144000" cy="914400"/>
          </a:xfrm>
          <a:prstGeom prst="rect">
            <a:avLst/>
          </a:prstGeom>
          <a:noFill/>
          <a:ln w="9525">
            <a:noFill/>
            <a:miter lim="800000"/>
            <a:headEnd/>
            <a:tailEnd/>
          </a:ln>
          <a:effectLst>
            <a:outerShdw dist="17961" dir="2700000" algn="ctr" rotWithShape="0">
              <a:schemeClr val="bg2">
                <a:lumMod val="50000"/>
                <a:alpha val="70000"/>
              </a:scheme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rgbClr val="0A0053"/>
                </a:solidFill>
                <a:latin typeface="+mj-lt"/>
                <a:ea typeface="+mj-ea"/>
                <a:cs typeface="+mj-cs"/>
              </a:defRPr>
            </a:lvl1pPr>
            <a:lvl2pPr algn="ctr" rtl="0" eaLnBrk="0" fontAlgn="base" hangingPunct="0">
              <a:spcBef>
                <a:spcPct val="0"/>
              </a:spcBef>
              <a:spcAft>
                <a:spcPct val="0"/>
              </a:spcAft>
              <a:defRPr sz="2800" b="1">
                <a:solidFill>
                  <a:srgbClr val="0A0053"/>
                </a:solidFill>
                <a:latin typeface="Arial" charset="0"/>
              </a:defRPr>
            </a:lvl2pPr>
            <a:lvl3pPr algn="ctr" rtl="0" eaLnBrk="0" fontAlgn="base" hangingPunct="0">
              <a:spcBef>
                <a:spcPct val="0"/>
              </a:spcBef>
              <a:spcAft>
                <a:spcPct val="0"/>
              </a:spcAft>
              <a:defRPr sz="2800" b="1">
                <a:solidFill>
                  <a:srgbClr val="0A0053"/>
                </a:solidFill>
                <a:latin typeface="Arial" charset="0"/>
              </a:defRPr>
            </a:lvl3pPr>
            <a:lvl4pPr algn="ctr" rtl="0" eaLnBrk="0" fontAlgn="base" hangingPunct="0">
              <a:spcBef>
                <a:spcPct val="0"/>
              </a:spcBef>
              <a:spcAft>
                <a:spcPct val="0"/>
              </a:spcAft>
              <a:defRPr sz="2800" b="1">
                <a:solidFill>
                  <a:srgbClr val="0A0053"/>
                </a:solidFill>
                <a:latin typeface="Arial" charset="0"/>
              </a:defRPr>
            </a:lvl4pPr>
            <a:lvl5pPr algn="ctr" rtl="0" eaLnBrk="0" fontAlgn="base" hangingPunct="0">
              <a:spcBef>
                <a:spcPct val="0"/>
              </a:spcBef>
              <a:spcAft>
                <a:spcPct val="0"/>
              </a:spcAft>
              <a:defRPr sz="2800" b="1">
                <a:solidFill>
                  <a:srgbClr val="0A0053"/>
                </a:solidFill>
                <a:latin typeface="Arial" charset="0"/>
              </a:defRPr>
            </a:lvl5pPr>
            <a:lvl6pPr marL="457200" algn="ctr" rtl="0" fontAlgn="base">
              <a:spcBef>
                <a:spcPct val="0"/>
              </a:spcBef>
              <a:spcAft>
                <a:spcPct val="0"/>
              </a:spcAft>
              <a:defRPr sz="2800" b="1">
                <a:solidFill>
                  <a:srgbClr val="0A0053"/>
                </a:solidFill>
                <a:latin typeface="Arial" charset="0"/>
              </a:defRPr>
            </a:lvl6pPr>
            <a:lvl7pPr marL="914400" algn="ctr" rtl="0" fontAlgn="base">
              <a:spcBef>
                <a:spcPct val="0"/>
              </a:spcBef>
              <a:spcAft>
                <a:spcPct val="0"/>
              </a:spcAft>
              <a:defRPr sz="2800" b="1">
                <a:solidFill>
                  <a:srgbClr val="0A0053"/>
                </a:solidFill>
                <a:latin typeface="Arial" charset="0"/>
              </a:defRPr>
            </a:lvl7pPr>
            <a:lvl8pPr marL="1371600" algn="ctr" rtl="0" fontAlgn="base">
              <a:spcBef>
                <a:spcPct val="0"/>
              </a:spcBef>
              <a:spcAft>
                <a:spcPct val="0"/>
              </a:spcAft>
              <a:defRPr sz="2800" b="1">
                <a:solidFill>
                  <a:srgbClr val="0A0053"/>
                </a:solidFill>
                <a:latin typeface="Arial" charset="0"/>
              </a:defRPr>
            </a:lvl8pPr>
            <a:lvl9pPr marL="1828800" algn="ctr" rtl="0" fontAlgn="base">
              <a:spcBef>
                <a:spcPct val="0"/>
              </a:spcBef>
              <a:spcAft>
                <a:spcPct val="0"/>
              </a:spcAft>
              <a:defRPr sz="2800" b="1">
                <a:solidFill>
                  <a:srgbClr val="0A0053"/>
                </a:solidFill>
                <a:latin typeface="Arial" charset="0"/>
              </a:defRPr>
            </a:lvl9pPr>
          </a:lstStyle>
          <a:p>
            <a:pPr eaLnBrk="1" hangingPunct="1">
              <a:defRPr/>
            </a:pPr>
            <a:r>
              <a:rPr lang="en-US" dirty="0" smtClean="0"/>
              <a:t>U.S. EUROPE COMMAND</a:t>
            </a:r>
            <a:endParaRPr lang="en-US" dirty="0"/>
          </a:p>
        </p:txBody>
      </p:sp>
      <p:sp>
        <p:nvSpPr>
          <p:cNvPr id="13" name="AutoShape 16"/>
          <p:cNvSpPr>
            <a:spLocks noChangeArrowheads="1"/>
          </p:cNvSpPr>
          <p:nvPr/>
        </p:nvSpPr>
        <p:spPr bwMode="auto">
          <a:xfrm>
            <a:off x="12700" y="6000750"/>
            <a:ext cx="1493838" cy="260350"/>
          </a:xfrm>
          <a:prstGeom prst="plaque">
            <a:avLst>
              <a:gd name="adj" fmla="val 16667"/>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w="3175" algn="ctr">
            <a:solidFill>
              <a:schemeClr val="tx1"/>
            </a:solidFill>
            <a:miter lim="800000"/>
            <a:headEnd/>
            <a:tailEnd/>
          </a:ln>
          <a:effectLst>
            <a:outerShdw blurRad="50800" dist="38100" dir="18900000" algn="bl" rotWithShape="0">
              <a:prstClr val="black">
                <a:alpha val="40000"/>
              </a:prstClr>
            </a:outerShdw>
          </a:effectLst>
        </p:spPr>
        <p:txBody>
          <a:bodyPr wrap="none" anchor="ctr"/>
          <a:lstStyle/>
          <a:p>
            <a:pPr algn="ctr"/>
            <a:r>
              <a:rPr lang="en-US" sz="900"/>
              <a:t>OPERATION</a:t>
            </a:r>
          </a:p>
        </p:txBody>
      </p:sp>
      <p:sp>
        <p:nvSpPr>
          <p:cNvPr id="17" name="AutoShape 8"/>
          <p:cNvSpPr>
            <a:spLocks noChangeArrowheads="1"/>
          </p:cNvSpPr>
          <p:nvPr/>
        </p:nvSpPr>
        <p:spPr bwMode="auto">
          <a:xfrm>
            <a:off x="12700" y="6276975"/>
            <a:ext cx="1490663" cy="280988"/>
          </a:xfrm>
          <a:prstGeom prst="plaque">
            <a:avLst>
              <a:gd name="adj" fmla="val 16667"/>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t="100000"/>
            </a:path>
            <a:tileRect r="-100000" b="-100000"/>
          </a:gradFill>
          <a:ln w="3175" algn="ctr">
            <a:solidFill>
              <a:schemeClr val="tx1"/>
            </a:solidFill>
            <a:miter lim="800000"/>
            <a:headEnd/>
            <a:tailEnd/>
          </a:ln>
          <a:effectLst>
            <a:outerShdw blurRad="50800" dist="38100" dir="18900000" algn="bl" rotWithShape="0">
              <a:prstClr val="black">
                <a:alpha val="40000"/>
              </a:prstClr>
            </a:outerShdw>
          </a:effectLst>
        </p:spPr>
        <p:txBody>
          <a:bodyPr wrap="none" anchor="ctr"/>
          <a:lstStyle/>
          <a:p>
            <a:pPr algn="ctr"/>
            <a:r>
              <a:rPr lang="en-US" sz="900"/>
              <a:t>EMBARKED WITH USN</a:t>
            </a:r>
          </a:p>
        </p:txBody>
      </p:sp>
      <p:sp>
        <p:nvSpPr>
          <p:cNvPr id="18" name="AutoShape 19"/>
          <p:cNvSpPr>
            <a:spLocks noChangeArrowheads="1"/>
          </p:cNvSpPr>
          <p:nvPr/>
        </p:nvSpPr>
        <p:spPr bwMode="auto">
          <a:xfrm>
            <a:off x="12700" y="6584950"/>
            <a:ext cx="1471613" cy="254000"/>
          </a:xfrm>
          <a:prstGeom prst="plaque">
            <a:avLst>
              <a:gd name="adj" fmla="val 16667"/>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100000" t="100000"/>
            </a:path>
            <a:tileRect r="-100000" b="-100000"/>
          </a:gradFill>
          <a:ln w="3175" algn="ctr">
            <a:solidFill>
              <a:schemeClr val="tx1"/>
            </a:solidFill>
            <a:miter lim="800000"/>
            <a:headEnd/>
            <a:tailEnd/>
          </a:ln>
          <a:effectLst>
            <a:outerShdw blurRad="50800" dist="38100" dir="18900000" algn="bl" rotWithShape="0">
              <a:prstClr val="black">
                <a:alpha val="40000"/>
              </a:prstClr>
            </a:outerShdw>
          </a:effectLst>
        </p:spPr>
        <p:txBody>
          <a:bodyPr wrap="none" anchor="ctr"/>
          <a:lstStyle/>
          <a:p>
            <a:pPr algn="ctr"/>
            <a:r>
              <a:rPr lang="en-US" sz="900" dirty="0">
                <a:solidFill>
                  <a:srgbClr val="000000"/>
                </a:solidFill>
              </a:rPr>
              <a:t>USMC </a:t>
            </a:r>
            <a:r>
              <a:rPr lang="en-US" sz="900" dirty="0" smtClean="0">
                <a:solidFill>
                  <a:srgbClr val="000000"/>
                </a:solidFill>
              </a:rPr>
              <a:t>EXERCISE/TSC</a:t>
            </a:r>
            <a:endParaRPr lang="en-US" sz="900" dirty="0">
              <a:solidFill>
                <a:srgbClr val="000000"/>
              </a:solidFill>
            </a:endParaRPr>
          </a:p>
        </p:txBody>
      </p:sp>
      <p:sp>
        <p:nvSpPr>
          <p:cNvPr id="11" name="AutoShape 21"/>
          <p:cNvSpPr>
            <a:spLocks noChangeArrowheads="1"/>
          </p:cNvSpPr>
          <p:nvPr/>
        </p:nvSpPr>
        <p:spPr bwMode="auto">
          <a:xfrm>
            <a:off x="2421460" y="3591073"/>
            <a:ext cx="1428440" cy="533102"/>
          </a:xfrm>
          <a:prstGeom prst="plaque">
            <a:avLst>
              <a:gd name="adj" fmla="val 9796"/>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w="3175" algn="ctr">
            <a:solidFill>
              <a:schemeClr val="tx1"/>
            </a:solidFill>
            <a:miter lim="800000"/>
            <a:headEnd/>
            <a:tailEnd/>
          </a:ln>
          <a:effectLst>
            <a:outerShdw blurRad="50800" dist="38100" dir="16200000" rotWithShape="0">
              <a:prstClr val="black">
                <a:alpha val="40000"/>
              </a:prstClr>
            </a:outerShdw>
          </a:effectLst>
        </p:spPr>
        <p:txBody>
          <a:bodyPr wrap="none" lIns="0" tIns="0" rIns="0" bIns="0" anchor="ctr">
            <a:spAutoFit/>
          </a:bodyPr>
          <a:lstStyle/>
          <a:p>
            <a:pPr>
              <a:defRPr/>
            </a:pPr>
            <a:r>
              <a:rPr lang="en-US" sz="1000" u="sng" cap="all" dirty="0" smtClean="0">
                <a:latin typeface="Arial"/>
              </a:rPr>
              <a:t>SPMAGTF-CR-AF DET</a:t>
            </a:r>
            <a:endParaRPr lang="en-US" sz="1000" cap="all" dirty="0">
              <a:latin typeface="Arial"/>
            </a:endParaRPr>
          </a:p>
          <a:p>
            <a:pPr>
              <a:defRPr/>
            </a:pPr>
            <a:r>
              <a:rPr lang="en-US" sz="1000" cap="all" dirty="0" smtClean="0">
                <a:latin typeface="Arial"/>
              </a:rPr>
              <a:t>~200 PAX</a:t>
            </a:r>
          </a:p>
          <a:p>
            <a:pPr>
              <a:defRPr/>
            </a:pPr>
            <a:r>
              <a:rPr lang="en-US" sz="1000" cap="all" dirty="0" smtClean="0">
                <a:latin typeface="Arial"/>
              </a:rPr>
              <a:t>ROMANIA</a:t>
            </a:r>
            <a:endParaRPr lang="en-US" sz="1000" cap="all" dirty="0">
              <a:latin typeface="Arial"/>
            </a:endParaRPr>
          </a:p>
        </p:txBody>
      </p:sp>
      <p:sp>
        <p:nvSpPr>
          <p:cNvPr id="10" name="AutoShape 7"/>
          <p:cNvSpPr>
            <a:spLocks noChangeArrowheads="1"/>
          </p:cNvSpPr>
          <p:nvPr/>
        </p:nvSpPr>
        <p:spPr bwMode="auto">
          <a:xfrm>
            <a:off x="2921722" y="5543365"/>
            <a:ext cx="1132761" cy="457385"/>
          </a:xfrm>
          <a:prstGeom prst="plaque">
            <a:avLst>
              <a:gd name="adj" fmla="val 16667"/>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t="100000"/>
            </a:path>
            <a:tileRect r="-100000" b="-100000"/>
          </a:gradFill>
          <a:ln w="3175" algn="ctr">
            <a:solidFill>
              <a:schemeClr val="tx1"/>
            </a:solidFill>
            <a:miter lim="800000"/>
            <a:headEnd/>
            <a:tailEnd/>
          </a:ln>
          <a:effectLst>
            <a:outerShdw blurRad="50800" dist="38100" dir="16200000" rotWithShape="0">
              <a:prstClr val="black">
                <a:alpha val="40000"/>
              </a:prstClr>
            </a:outerShdw>
          </a:effectLst>
        </p:spPr>
        <p:txBody>
          <a:bodyPr wrap="none" lIns="0" tIns="0" rIns="0" bIns="0" anchor="ctr"/>
          <a:lstStyle/>
          <a:p>
            <a:pPr algn="ctr">
              <a:defRPr/>
            </a:pPr>
            <a:r>
              <a:rPr lang="en-US" sz="1000" u="sng" cap="all" dirty="0" smtClean="0">
                <a:latin typeface="Arial"/>
              </a:rPr>
              <a:t>22</a:t>
            </a:r>
            <a:r>
              <a:rPr lang="en-US" sz="1000" u="sng" baseline="30000" dirty="0" smtClean="0">
                <a:latin typeface="Arial"/>
              </a:rPr>
              <a:t>d</a:t>
            </a:r>
            <a:r>
              <a:rPr lang="en-US" sz="1000" u="sng" cap="all" dirty="0" smtClean="0">
                <a:latin typeface="Arial"/>
              </a:rPr>
              <a:t>  </a:t>
            </a:r>
            <a:r>
              <a:rPr lang="en-US" sz="1000" u="sng" cap="all" dirty="0">
                <a:latin typeface="Arial"/>
              </a:rPr>
              <a:t>MEU</a:t>
            </a:r>
          </a:p>
          <a:p>
            <a:pPr algn="ctr">
              <a:defRPr/>
            </a:pPr>
            <a:r>
              <a:rPr lang="en-US" sz="1000" cap="all" dirty="0" smtClean="0">
                <a:latin typeface="Arial"/>
              </a:rPr>
              <a:t>~2,200 pax </a:t>
            </a:r>
          </a:p>
          <a:p>
            <a:pPr algn="ctr">
              <a:defRPr/>
            </a:pPr>
            <a:r>
              <a:rPr lang="en-US" sz="1000" cap="all" dirty="0" err="1" smtClean="0">
                <a:latin typeface="Arial"/>
              </a:rPr>
              <a:t>EUcom</a:t>
            </a:r>
            <a:endParaRPr lang="en-US" sz="1000" cap="all" dirty="0">
              <a:latin typeface="Arial"/>
            </a:endParaRPr>
          </a:p>
        </p:txBody>
      </p:sp>
      <p:sp>
        <p:nvSpPr>
          <p:cNvPr id="12" name="AutoShape 21"/>
          <p:cNvSpPr>
            <a:spLocks noChangeArrowheads="1"/>
          </p:cNvSpPr>
          <p:nvPr/>
        </p:nvSpPr>
        <p:spPr bwMode="auto">
          <a:xfrm>
            <a:off x="272448" y="3017470"/>
            <a:ext cx="1786561" cy="533102"/>
          </a:xfrm>
          <a:prstGeom prst="plaque">
            <a:avLst>
              <a:gd name="adj" fmla="val 9796"/>
            </a:avLst>
          </a:prstGeom>
          <a:gradFill flip="none" rotWithShape="1">
            <a:gsLst>
              <a:gs pos="0">
                <a:srgbClr val="8EDA60">
                  <a:shade val="30000"/>
                  <a:satMod val="115000"/>
                </a:srgbClr>
              </a:gs>
              <a:gs pos="50000">
                <a:srgbClr val="8EDA60">
                  <a:shade val="67500"/>
                  <a:satMod val="115000"/>
                </a:srgbClr>
              </a:gs>
              <a:gs pos="100000">
                <a:srgbClr val="8EDA60">
                  <a:shade val="100000"/>
                  <a:satMod val="115000"/>
                </a:srgbClr>
              </a:gs>
            </a:gsLst>
            <a:path path="circle">
              <a:fillToRect l="100000" t="100000"/>
            </a:path>
            <a:tileRect r="-100000" b="-100000"/>
          </a:gradFill>
          <a:ln w="3175" algn="ctr">
            <a:solidFill>
              <a:schemeClr val="tx1"/>
            </a:solidFill>
            <a:miter lim="800000"/>
            <a:headEnd/>
            <a:tailEnd/>
          </a:ln>
          <a:effectLst>
            <a:outerShdw blurRad="50800" dist="38100" dir="16200000" rotWithShape="0">
              <a:prstClr val="black">
                <a:alpha val="40000"/>
              </a:prstClr>
            </a:outerShdw>
          </a:effectLst>
        </p:spPr>
        <p:txBody>
          <a:bodyPr wrap="none" lIns="0" tIns="0" rIns="0" bIns="0" anchor="ctr">
            <a:spAutoFit/>
          </a:bodyPr>
          <a:lstStyle/>
          <a:p>
            <a:pPr>
              <a:defRPr/>
            </a:pPr>
            <a:r>
              <a:rPr lang="en-US" sz="1000" u="sng" cap="all" dirty="0" smtClean="0">
                <a:solidFill>
                  <a:srgbClr val="000000"/>
                </a:solidFill>
                <a:latin typeface="Arial"/>
              </a:rPr>
              <a:t>JOINT WARRIOR 14.2</a:t>
            </a:r>
            <a:endParaRPr lang="en-US" sz="1000" u="sng" cap="all" dirty="0">
              <a:solidFill>
                <a:srgbClr val="000000"/>
              </a:solidFill>
              <a:latin typeface="Arial"/>
            </a:endParaRPr>
          </a:p>
          <a:p>
            <a:pPr>
              <a:defRPr/>
            </a:pPr>
            <a:r>
              <a:rPr lang="en-US" sz="1000" cap="all" dirty="0" smtClean="0">
                <a:solidFill>
                  <a:srgbClr val="000000"/>
                </a:solidFill>
                <a:latin typeface="Arial"/>
              </a:rPr>
              <a:t>DET: MARFOReur ~20 PAX</a:t>
            </a:r>
            <a:endParaRPr lang="en-US" sz="1000" cap="all" dirty="0">
              <a:solidFill>
                <a:srgbClr val="000000"/>
              </a:solidFill>
              <a:latin typeface="Arial"/>
            </a:endParaRPr>
          </a:p>
          <a:p>
            <a:pPr>
              <a:defRPr/>
            </a:pPr>
            <a:r>
              <a:rPr lang="en-US" sz="1000" cap="all" dirty="0" smtClean="0">
                <a:solidFill>
                  <a:srgbClr val="000000"/>
                </a:solidFill>
                <a:latin typeface="Arial"/>
              </a:rPr>
              <a:t>UK</a:t>
            </a:r>
          </a:p>
        </p:txBody>
      </p:sp>
    </p:spTree>
    <p:extLst>
      <p:ext uri="{BB962C8B-B14F-4D97-AF65-F5344CB8AC3E}">
        <p14:creationId xmlns:p14="http://schemas.microsoft.com/office/powerpoint/2010/main" val="420049664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USSOUTHCOM copy.jpg"/>
          <p:cNvPicPr>
            <a:picLocks noChangeAspect="1"/>
          </p:cNvPicPr>
          <p:nvPr/>
        </p:nvPicPr>
        <p: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bwMode="auto">
          <a:xfrm>
            <a:off x="0" y="978190"/>
            <a:ext cx="9144000" cy="5879809"/>
          </a:xfrm>
          <a:prstGeom prst="rect">
            <a:avLst/>
          </a:prstGeom>
          <a:noFill/>
          <a:ln w="9525">
            <a:noFill/>
            <a:miter lim="800000"/>
            <a:headEnd/>
            <a:tailEnd/>
          </a:ln>
        </p:spPr>
      </p:pic>
      <p:sp>
        <p:nvSpPr>
          <p:cNvPr id="6" name="Rectangle 4"/>
          <p:cNvSpPr txBox="1">
            <a:spLocks noChangeArrowheads="1"/>
          </p:cNvSpPr>
          <p:nvPr/>
        </p:nvSpPr>
        <p:spPr bwMode="auto">
          <a:xfrm>
            <a:off x="0" y="0"/>
            <a:ext cx="9144000" cy="914400"/>
          </a:xfrm>
          <a:prstGeom prst="rect">
            <a:avLst/>
          </a:prstGeom>
          <a:noFill/>
          <a:ln w="9525">
            <a:noFill/>
            <a:miter lim="800000"/>
            <a:headEnd/>
            <a:tailEnd/>
          </a:ln>
          <a:effectLst>
            <a:outerShdw dist="17961" dir="2700000" algn="ctr" rotWithShape="0">
              <a:schemeClr val="bg2">
                <a:lumMod val="50000"/>
                <a:alpha val="70000"/>
              </a:scheme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rgbClr val="0A0053"/>
                </a:solidFill>
                <a:latin typeface="+mj-lt"/>
                <a:ea typeface="+mj-ea"/>
                <a:cs typeface="+mj-cs"/>
              </a:defRPr>
            </a:lvl1pPr>
            <a:lvl2pPr algn="ctr" rtl="0" eaLnBrk="0" fontAlgn="base" hangingPunct="0">
              <a:spcBef>
                <a:spcPct val="0"/>
              </a:spcBef>
              <a:spcAft>
                <a:spcPct val="0"/>
              </a:spcAft>
              <a:defRPr sz="2800" b="1">
                <a:solidFill>
                  <a:srgbClr val="0A0053"/>
                </a:solidFill>
                <a:latin typeface="Arial" charset="0"/>
              </a:defRPr>
            </a:lvl2pPr>
            <a:lvl3pPr algn="ctr" rtl="0" eaLnBrk="0" fontAlgn="base" hangingPunct="0">
              <a:spcBef>
                <a:spcPct val="0"/>
              </a:spcBef>
              <a:spcAft>
                <a:spcPct val="0"/>
              </a:spcAft>
              <a:defRPr sz="2800" b="1">
                <a:solidFill>
                  <a:srgbClr val="0A0053"/>
                </a:solidFill>
                <a:latin typeface="Arial" charset="0"/>
              </a:defRPr>
            </a:lvl3pPr>
            <a:lvl4pPr algn="ctr" rtl="0" eaLnBrk="0" fontAlgn="base" hangingPunct="0">
              <a:spcBef>
                <a:spcPct val="0"/>
              </a:spcBef>
              <a:spcAft>
                <a:spcPct val="0"/>
              </a:spcAft>
              <a:defRPr sz="2800" b="1">
                <a:solidFill>
                  <a:srgbClr val="0A0053"/>
                </a:solidFill>
                <a:latin typeface="Arial" charset="0"/>
              </a:defRPr>
            </a:lvl4pPr>
            <a:lvl5pPr algn="ctr" rtl="0" eaLnBrk="0" fontAlgn="base" hangingPunct="0">
              <a:spcBef>
                <a:spcPct val="0"/>
              </a:spcBef>
              <a:spcAft>
                <a:spcPct val="0"/>
              </a:spcAft>
              <a:defRPr sz="2800" b="1">
                <a:solidFill>
                  <a:srgbClr val="0A0053"/>
                </a:solidFill>
                <a:latin typeface="Arial" charset="0"/>
              </a:defRPr>
            </a:lvl5pPr>
            <a:lvl6pPr marL="457200" algn="ctr" rtl="0" fontAlgn="base">
              <a:spcBef>
                <a:spcPct val="0"/>
              </a:spcBef>
              <a:spcAft>
                <a:spcPct val="0"/>
              </a:spcAft>
              <a:defRPr sz="2800" b="1">
                <a:solidFill>
                  <a:srgbClr val="0A0053"/>
                </a:solidFill>
                <a:latin typeface="Arial" charset="0"/>
              </a:defRPr>
            </a:lvl6pPr>
            <a:lvl7pPr marL="914400" algn="ctr" rtl="0" fontAlgn="base">
              <a:spcBef>
                <a:spcPct val="0"/>
              </a:spcBef>
              <a:spcAft>
                <a:spcPct val="0"/>
              </a:spcAft>
              <a:defRPr sz="2800" b="1">
                <a:solidFill>
                  <a:srgbClr val="0A0053"/>
                </a:solidFill>
                <a:latin typeface="Arial" charset="0"/>
              </a:defRPr>
            </a:lvl7pPr>
            <a:lvl8pPr marL="1371600" algn="ctr" rtl="0" fontAlgn="base">
              <a:spcBef>
                <a:spcPct val="0"/>
              </a:spcBef>
              <a:spcAft>
                <a:spcPct val="0"/>
              </a:spcAft>
              <a:defRPr sz="2800" b="1">
                <a:solidFill>
                  <a:srgbClr val="0A0053"/>
                </a:solidFill>
                <a:latin typeface="Arial" charset="0"/>
              </a:defRPr>
            </a:lvl8pPr>
            <a:lvl9pPr marL="1828800" algn="ctr" rtl="0" fontAlgn="base">
              <a:spcBef>
                <a:spcPct val="0"/>
              </a:spcBef>
              <a:spcAft>
                <a:spcPct val="0"/>
              </a:spcAft>
              <a:defRPr sz="2800" b="1">
                <a:solidFill>
                  <a:srgbClr val="0A0053"/>
                </a:solidFill>
                <a:latin typeface="Arial" charset="0"/>
              </a:defRPr>
            </a:lvl9pPr>
          </a:lstStyle>
          <a:p>
            <a:pPr eaLnBrk="1" hangingPunct="1">
              <a:defRPr/>
            </a:pPr>
            <a:r>
              <a:rPr lang="en-US" sz="2400" dirty="0" smtClean="0"/>
              <a:t>U.S. SOUTH COMMAND</a:t>
            </a:r>
            <a:endParaRPr lang="en-US" sz="2400" dirty="0"/>
          </a:p>
        </p:txBody>
      </p:sp>
      <p:sp>
        <p:nvSpPr>
          <p:cNvPr id="13" name="AutoShape 16"/>
          <p:cNvSpPr>
            <a:spLocks noChangeArrowheads="1"/>
          </p:cNvSpPr>
          <p:nvPr/>
        </p:nvSpPr>
        <p:spPr bwMode="auto">
          <a:xfrm>
            <a:off x="12700" y="6000750"/>
            <a:ext cx="1493838" cy="260350"/>
          </a:xfrm>
          <a:prstGeom prst="plaque">
            <a:avLst>
              <a:gd name="adj" fmla="val 16667"/>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w="3175" algn="ctr">
            <a:solidFill>
              <a:schemeClr val="tx1"/>
            </a:solidFill>
            <a:miter lim="800000"/>
            <a:headEnd/>
            <a:tailEnd/>
          </a:ln>
          <a:effectLst>
            <a:outerShdw blurRad="50800" dist="38100" dir="18900000" algn="bl" rotWithShape="0">
              <a:prstClr val="black">
                <a:alpha val="40000"/>
              </a:prstClr>
            </a:outerShdw>
          </a:effectLst>
        </p:spPr>
        <p:txBody>
          <a:bodyPr wrap="none" anchor="ctr"/>
          <a:lstStyle/>
          <a:p>
            <a:pPr algn="ctr"/>
            <a:r>
              <a:rPr lang="en-US" sz="900"/>
              <a:t>OPERATION</a:t>
            </a:r>
          </a:p>
        </p:txBody>
      </p:sp>
      <p:sp>
        <p:nvSpPr>
          <p:cNvPr id="14" name="AutoShape 8"/>
          <p:cNvSpPr>
            <a:spLocks noChangeArrowheads="1"/>
          </p:cNvSpPr>
          <p:nvPr/>
        </p:nvSpPr>
        <p:spPr bwMode="auto">
          <a:xfrm>
            <a:off x="12700" y="6276975"/>
            <a:ext cx="1490663" cy="280988"/>
          </a:xfrm>
          <a:prstGeom prst="plaque">
            <a:avLst>
              <a:gd name="adj" fmla="val 16667"/>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t="100000"/>
            </a:path>
            <a:tileRect r="-100000" b="-100000"/>
          </a:gradFill>
          <a:ln w="3175" algn="ctr">
            <a:solidFill>
              <a:schemeClr val="tx1"/>
            </a:solidFill>
            <a:miter lim="800000"/>
            <a:headEnd/>
            <a:tailEnd/>
          </a:ln>
          <a:effectLst>
            <a:outerShdw blurRad="50800" dist="38100" dir="18900000" algn="bl" rotWithShape="0">
              <a:prstClr val="black">
                <a:alpha val="40000"/>
              </a:prstClr>
            </a:outerShdw>
          </a:effectLst>
        </p:spPr>
        <p:txBody>
          <a:bodyPr wrap="none" anchor="ctr"/>
          <a:lstStyle/>
          <a:p>
            <a:pPr algn="ctr"/>
            <a:r>
              <a:rPr lang="en-US" sz="900"/>
              <a:t>EMBARKED WITH USN</a:t>
            </a:r>
          </a:p>
        </p:txBody>
      </p:sp>
      <p:sp>
        <p:nvSpPr>
          <p:cNvPr id="15" name="AutoShape 19"/>
          <p:cNvSpPr>
            <a:spLocks noChangeArrowheads="1"/>
          </p:cNvSpPr>
          <p:nvPr/>
        </p:nvSpPr>
        <p:spPr bwMode="auto">
          <a:xfrm>
            <a:off x="12700" y="6584950"/>
            <a:ext cx="1471613" cy="254000"/>
          </a:xfrm>
          <a:prstGeom prst="plaque">
            <a:avLst>
              <a:gd name="adj" fmla="val 16667"/>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100000" t="100000"/>
            </a:path>
            <a:tileRect r="-100000" b="-100000"/>
          </a:gradFill>
          <a:ln w="3175" algn="ctr">
            <a:solidFill>
              <a:schemeClr val="tx1"/>
            </a:solidFill>
            <a:miter lim="800000"/>
            <a:headEnd/>
            <a:tailEnd/>
          </a:ln>
          <a:effectLst>
            <a:outerShdw blurRad="50800" dist="38100" dir="18900000" algn="bl" rotWithShape="0">
              <a:prstClr val="black">
                <a:alpha val="40000"/>
              </a:prstClr>
            </a:outerShdw>
          </a:effectLst>
        </p:spPr>
        <p:txBody>
          <a:bodyPr wrap="none" anchor="ctr"/>
          <a:lstStyle/>
          <a:p>
            <a:pPr algn="ctr"/>
            <a:r>
              <a:rPr lang="en-US" sz="900" dirty="0">
                <a:solidFill>
                  <a:srgbClr val="000000"/>
                </a:solidFill>
              </a:rPr>
              <a:t>USMC </a:t>
            </a:r>
            <a:r>
              <a:rPr lang="en-US" sz="900" dirty="0" smtClean="0">
                <a:solidFill>
                  <a:srgbClr val="000000"/>
                </a:solidFill>
              </a:rPr>
              <a:t>EXERCISE/TSC</a:t>
            </a:r>
            <a:endParaRPr lang="en-US" sz="900" dirty="0">
              <a:solidFill>
                <a:srgbClr val="000000"/>
              </a:solidFill>
            </a:endParaRPr>
          </a:p>
        </p:txBody>
      </p:sp>
      <p:sp>
        <p:nvSpPr>
          <p:cNvPr id="12" name="AutoShape 21"/>
          <p:cNvSpPr>
            <a:spLocks noChangeArrowheads="1"/>
          </p:cNvSpPr>
          <p:nvPr/>
        </p:nvSpPr>
        <p:spPr bwMode="auto">
          <a:xfrm>
            <a:off x="425283" y="1917310"/>
            <a:ext cx="2162510" cy="533102"/>
          </a:xfrm>
          <a:prstGeom prst="plaque">
            <a:avLst>
              <a:gd name="adj" fmla="val 9796"/>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100000" t="100000"/>
            </a:path>
            <a:tileRect r="-100000" b="-100000"/>
          </a:gradFill>
          <a:ln w="3175" algn="ctr">
            <a:solidFill>
              <a:schemeClr val="tx1"/>
            </a:solidFill>
            <a:miter lim="800000"/>
            <a:headEnd/>
            <a:tailEnd/>
          </a:ln>
          <a:effectLst>
            <a:outerShdw blurRad="50800" dist="38100" dir="16200000" rotWithShape="0">
              <a:prstClr val="black">
                <a:alpha val="40000"/>
              </a:prstClr>
            </a:outerShdw>
          </a:effectLst>
        </p:spPr>
        <p:txBody>
          <a:bodyPr wrap="none" lIns="0" tIns="0" rIns="0" bIns="0" anchor="ctr">
            <a:spAutoFit/>
          </a:bodyPr>
          <a:lstStyle/>
          <a:p>
            <a:pPr>
              <a:defRPr/>
            </a:pPr>
            <a:r>
              <a:rPr lang="en-US" sz="1000" u="sng" cap="all" dirty="0" smtClean="0">
                <a:solidFill>
                  <a:srgbClr val="000000"/>
                </a:solidFill>
                <a:latin typeface="Arial"/>
              </a:rPr>
              <a:t>CLS/WATER SURVIVAL training</a:t>
            </a:r>
            <a:endParaRPr lang="en-US" sz="1000" u="sng" cap="all" dirty="0">
              <a:solidFill>
                <a:srgbClr val="000000"/>
              </a:solidFill>
              <a:latin typeface="Arial"/>
            </a:endParaRPr>
          </a:p>
          <a:p>
            <a:pPr>
              <a:defRPr/>
            </a:pPr>
            <a:r>
              <a:rPr lang="en-US" sz="1000" cap="all" dirty="0" smtClean="0">
                <a:solidFill>
                  <a:srgbClr val="000000"/>
                </a:solidFill>
                <a:latin typeface="Arial"/>
              </a:rPr>
              <a:t>DET: MARForsouth ~10 pax</a:t>
            </a:r>
          </a:p>
          <a:p>
            <a:pPr>
              <a:defRPr/>
            </a:pPr>
            <a:r>
              <a:rPr lang="en-US" sz="1000" cap="all" dirty="0" smtClean="0">
                <a:solidFill>
                  <a:srgbClr val="000000"/>
                </a:solidFill>
                <a:latin typeface="Arial"/>
              </a:rPr>
              <a:t>EL SALVADOR</a:t>
            </a:r>
            <a:endParaRPr lang="en-US" sz="1000" cap="all" dirty="0">
              <a:solidFill>
                <a:srgbClr val="000000"/>
              </a:solidFill>
              <a:latin typeface="Arial"/>
            </a:endParaRPr>
          </a:p>
        </p:txBody>
      </p:sp>
    </p:spTree>
    <p:extLst>
      <p:ext uri="{BB962C8B-B14F-4D97-AF65-F5344CB8AC3E}">
        <p14:creationId xmlns:p14="http://schemas.microsoft.com/office/powerpoint/2010/main" val="354157246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4" descr="USNORTHCOM.jpg"/>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bwMode="auto">
          <a:xfrm>
            <a:off x="12700" y="1010093"/>
            <a:ext cx="9131301" cy="5828857"/>
          </a:xfrm>
          <a:prstGeom prst="rect">
            <a:avLst/>
          </a:prstGeom>
          <a:noFill/>
          <a:ln w="9525">
            <a:noFill/>
            <a:miter lim="800000"/>
            <a:headEnd/>
            <a:tailEnd/>
          </a:ln>
        </p:spPr>
      </p:pic>
      <p:sp>
        <p:nvSpPr>
          <p:cNvPr id="5" name="Rectangle 4"/>
          <p:cNvSpPr txBox="1">
            <a:spLocks noChangeArrowheads="1"/>
          </p:cNvSpPr>
          <p:nvPr/>
        </p:nvSpPr>
        <p:spPr bwMode="auto">
          <a:xfrm>
            <a:off x="0" y="0"/>
            <a:ext cx="9144000" cy="914400"/>
          </a:xfrm>
          <a:prstGeom prst="rect">
            <a:avLst/>
          </a:prstGeom>
          <a:noFill/>
          <a:ln w="9525">
            <a:noFill/>
            <a:miter lim="800000"/>
            <a:headEnd/>
            <a:tailEnd/>
          </a:ln>
          <a:effectLst>
            <a:outerShdw dist="17961" dir="2700000" algn="ctr" rotWithShape="0">
              <a:schemeClr val="bg2">
                <a:lumMod val="50000"/>
                <a:alpha val="70000"/>
              </a:scheme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rgbClr val="0A0053"/>
                </a:solidFill>
                <a:latin typeface="+mj-lt"/>
                <a:ea typeface="+mj-ea"/>
                <a:cs typeface="+mj-cs"/>
              </a:defRPr>
            </a:lvl1pPr>
            <a:lvl2pPr algn="ctr" rtl="0" eaLnBrk="0" fontAlgn="base" hangingPunct="0">
              <a:spcBef>
                <a:spcPct val="0"/>
              </a:spcBef>
              <a:spcAft>
                <a:spcPct val="0"/>
              </a:spcAft>
              <a:defRPr sz="2800" b="1">
                <a:solidFill>
                  <a:srgbClr val="0A0053"/>
                </a:solidFill>
                <a:latin typeface="Arial" charset="0"/>
              </a:defRPr>
            </a:lvl2pPr>
            <a:lvl3pPr algn="ctr" rtl="0" eaLnBrk="0" fontAlgn="base" hangingPunct="0">
              <a:spcBef>
                <a:spcPct val="0"/>
              </a:spcBef>
              <a:spcAft>
                <a:spcPct val="0"/>
              </a:spcAft>
              <a:defRPr sz="2800" b="1">
                <a:solidFill>
                  <a:srgbClr val="0A0053"/>
                </a:solidFill>
                <a:latin typeface="Arial" charset="0"/>
              </a:defRPr>
            </a:lvl3pPr>
            <a:lvl4pPr algn="ctr" rtl="0" eaLnBrk="0" fontAlgn="base" hangingPunct="0">
              <a:spcBef>
                <a:spcPct val="0"/>
              </a:spcBef>
              <a:spcAft>
                <a:spcPct val="0"/>
              </a:spcAft>
              <a:defRPr sz="2800" b="1">
                <a:solidFill>
                  <a:srgbClr val="0A0053"/>
                </a:solidFill>
                <a:latin typeface="Arial" charset="0"/>
              </a:defRPr>
            </a:lvl4pPr>
            <a:lvl5pPr algn="ctr" rtl="0" eaLnBrk="0" fontAlgn="base" hangingPunct="0">
              <a:spcBef>
                <a:spcPct val="0"/>
              </a:spcBef>
              <a:spcAft>
                <a:spcPct val="0"/>
              </a:spcAft>
              <a:defRPr sz="2800" b="1">
                <a:solidFill>
                  <a:srgbClr val="0A0053"/>
                </a:solidFill>
                <a:latin typeface="Arial" charset="0"/>
              </a:defRPr>
            </a:lvl5pPr>
            <a:lvl6pPr marL="457200" algn="ctr" rtl="0" fontAlgn="base">
              <a:spcBef>
                <a:spcPct val="0"/>
              </a:spcBef>
              <a:spcAft>
                <a:spcPct val="0"/>
              </a:spcAft>
              <a:defRPr sz="2800" b="1">
                <a:solidFill>
                  <a:srgbClr val="0A0053"/>
                </a:solidFill>
                <a:latin typeface="Arial" charset="0"/>
              </a:defRPr>
            </a:lvl6pPr>
            <a:lvl7pPr marL="914400" algn="ctr" rtl="0" fontAlgn="base">
              <a:spcBef>
                <a:spcPct val="0"/>
              </a:spcBef>
              <a:spcAft>
                <a:spcPct val="0"/>
              </a:spcAft>
              <a:defRPr sz="2800" b="1">
                <a:solidFill>
                  <a:srgbClr val="0A0053"/>
                </a:solidFill>
                <a:latin typeface="Arial" charset="0"/>
              </a:defRPr>
            </a:lvl7pPr>
            <a:lvl8pPr marL="1371600" algn="ctr" rtl="0" fontAlgn="base">
              <a:spcBef>
                <a:spcPct val="0"/>
              </a:spcBef>
              <a:spcAft>
                <a:spcPct val="0"/>
              </a:spcAft>
              <a:defRPr sz="2800" b="1">
                <a:solidFill>
                  <a:srgbClr val="0A0053"/>
                </a:solidFill>
                <a:latin typeface="Arial" charset="0"/>
              </a:defRPr>
            </a:lvl8pPr>
            <a:lvl9pPr marL="1828800" algn="ctr" rtl="0" fontAlgn="base">
              <a:spcBef>
                <a:spcPct val="0"/>
              </a:spcBef>
              <a:spcAft>
                <a:spcPct val="0"/>
              </a:spcAft>
              <a:defRPr sz="2800" b="1">
                <a:solidFill>
                  <a:srgbClr val="0A0053"/>
                </a:solidFill>
                <a:latin typeface="Arial" charset="0"/>
              </a:defRPr>
            </a:lvl9pPr>
          </a:lstStyle>
          <a:p>
            <a:pPr eaLnBrk="1" hangingPunct="1">
              <a:defRPr/>
            </a:pPr>
            <a:r>
              <a:rPr lang="en-US" dirty="0" smtClean="0"/>
              <a:t>U.S. NORTH COMMAND</a:t>
            </a:r>
            <a:endParaRPr lang="en-US" dirty="0"/>
          </a:p>
        </p:txBody>
      </p:sp>
      <p:sp>
        <p:nvSpPr>
          <p:cNvPr id="16" name="AutoShape 16"/>
          <p:cNvSpPr>
            <a:spLocks noChangeArrowheads="1"/>
          </p:cNvSpPr>
          <p:nvPr/>
        </p:nvSpPr>
        <p:spPr bwMode="auto">
          <a:xfrm>
            <a:off x="3740372" y="6000750"/>
            <a:ext cx="2381213" cy="600075"/>
          </a:xfrm>
          <a:prstGeom prst="plaque">
            <a:avLst>
              <a:gd name="adj" fmla="val 16667"/>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w="3175" algn="ctr">
            <a:solidFill>
              <a:schemeClr val="tx1"/>
            </a:solidFill>
            <a:miter lim="800000"/>
            <a:headEnd/>
            <a:tailEnd/>
          </a:ln>
          <a:effectLst>
            <a:outerShdw blurRad="50800" dist="38100" dir="16200000" rotWithShape="0">
              <a:prstClr val="black">
                <a:alpha val="40000"/>
              </a:prstClr>
            </a:outerShdw>
          </a:effectLst>
        </p:spPr>
        <p:txBody>
          <a:bodyPr wrap="none" lIns="0" tIns="0" rIns="0" bIns="0" anchor="ctr">
            <a:spAutoFit/>
          </a:bodyPr>
          <a:lstStyle/>
          <a:p>
            <a:r>
              <a:rPr lang="en-US" sz="1000" u="sng" cap="all" dirty="0" smtClean="0">
                <a:latin typeface="Arial"/>
              </a:rPr>
              <a:t>JTF-N border patrol support</a:t>
            </a:r>
            <a:endParaRPr lang="en-US" sz="1000" u="sng" cap="all" dirty="0">
              <a:latin typeface="Arial"/>
            </a:endParaRPr>
          </a:p>
          <a:p>
            <a:r>
              <a:rPr lang="en-US" sz="1000" cap="all" dirty="0">
                <a:latin typeface="Arial"/>
              </a:rPr>
              <a:t>DET: </a:t>
            </a:r>
            <a:r>
              <a:rPr lang="en-US" sz="1000" cap="all" dirty="0" smtClean="0">
                <a:latin typeface="Arial"/>
              </a:rPr>
              <a:t>MARFORRES ~30 pax</a:t>
            </a:r>
            <a:endParaRPr lang="en-US" sz="1000" cap="all" dirty="0">
              <a:latin typeface="Arial"/>
            </a:endParaRPr>
          </a:p>
          <a:p>
            <a:r>
              <a:rPr lang="en-US" sz="1000" cap="all" dirty="0" smtClean="0">
                <a:latin typeface="Arial"/>
              </a:rPr>
              <a:t>Texas border area</a:t>
            </a:r>
            <a:endParaRPr lang="en-US" sz="1000" cap="all" dirty="0">
              <a:latin typeface="Arial"/>
            </a:endParaRPr>
          </a:p>
        </p:txBody>
      </p:sp>
      <p:sp>
        <p:nvSpPr>
          <p:cNvPr id="14" name="AutoShape 16"/>
          <p:cNvSpPr>
            <a:spLocks noChangeArrowheads="1"/>
          </p:cNvSpPr>
          <p:nvPr/>
        </p:nvSpPr>
        <p:spPr bwMode="auto">
          <a:xfrm>
            <a:off x="12700" y="6000750"/>
            <a:ext cx="1493838" cy="260350"/>
          </a:xfrm>
          <a:prstGeom prst="plaque">
            <a:avLst>
              <a:gd name="adj" fmla="val 16667"/>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w="3175" algn="ctr">
            <a:solidFill>
              <a:schemeClr val="tx1"/>
            </a:solidFill>
            <a:miter lim="800000"/>
            <a:headEnd/>
            <a:tailEnd/>
          </a:ln>
          <a:effectLst>
            <a:outerShdw blurRad="50800" dist="38100" dir="18900000" algn="bl" rotWithShape="0">
              <a:prstClr val="black">
                <a:alpha val="40000"/>
              </a:prstClr>
            </a:outerShdw>
          </a:effectLst>
        </p:spPr>
        <p:txBody>
          <a:bodyPr wrap="none" anchor="ctr"/>
          <a:lstStyle/>
          <a:p>
            <a:pPr algn="ctr"/>
            <a:r>
              <a:rPr lang="en-US" sz="900"/>
              <a:t>OPERATION</a:t>
            </a:r>
          </a:p>
        </p:txBody>
      </p:sp>
      <p:sp>
        <p:nvSpPr>
          <p:cNvPr id="15" name="AutoShape 8"/>
          <p:cNvSpPr>
            <a:spLocks noChangeArrowheads="1"/>
          </p:cNvSpPr>
          <p:nvPr/>
        </p:nvSpPr>
        <p:spPr bwMode="auto">
          <a:xfrm>
            <a:off x="12700" y="6276975"/>
            <a:ext cx="1490663" cy="280988"/>
          </a:xfrm>
          <a:prstGeom prst="plaque">
            <a:avLst>
              <a:gd name="adj" fmla="val 16667"/>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t="100000"/>
            </a:path>
            <a:tileRect r="-100000" b="-100000"/>
          </a:gradFill>
          <a:ln w="3175" algn="ctr">
            <a:solidFill>
              <a:schemeClr val="tx1"/>
            </a:solidFill>
            <a:miter lim="800000"/>
            <a:headEnd/>
            <a:tailEnd/>
          </a:ln>
          <a:effectLst>
            <a:outerShdw blurRad="50800" dist="38100" dir="18900000" algn="bl" rotWithShape="0">
              <a:prstClr val="black">
                <a:alpha val="40000"/>
              </a:prstClr>
            </a:outerShdw>
          </a:effectLst>
        </p:spPr>
        <p:txBody>
          <a:bodyPr wrap="none" anchor="ctr"/>
          <a:lstStyle/>
          <a:p>
            <a:pPr algn="ctr"/>
            <a:r>
              <a:rPr lang="en-US" sz="900"/>
              <a:t>EMBARKED WITH USN</a:t>
            </a:r>
          </a:p>
        </p:txBody>
      </p:sp>
      <p:sp>
        <p:nvSpPr>
          <p:cNvPr id="17" name="AutoShape 19"/>
          <p:cNvSpPr>
            <a:spLocks noChangeArrowheads="1"/>
          </p:cNvSpPr>
          <p:nvPr/>
        </p:nvSpPr>
        <p:spPr bwMode="auto">
          <a:xfrm>
            <a:off x="12700" y="6584950"/>
            <a:ext cx="1471613" cy="254000"/>
          </a:xfrm>
          <a:prstGeom prst="plaque">
            <a:avLst>
              <a:gd name="adj" fmla="val 16667"/>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100000" t="100000"/>
            </a:path>
            <a:tileRect r="-100000" b="-100000"/>
          </a:gradFill>
          <a:ln w="3175" algn="ctr">
            <a:solidFill>
              <a:schemeClr val="tx1"/>
            </a:solidFill>
            <a:miter lim="800000"/>
            <a:headEnd/>
            <a:tailEnd/>
          </a:ln>
          <a:effectLst>
            <a:outerShdw blurRad="50800" dist="38100" dir="18900000" algn="bl" rotWithShape="0">
              <a:prstClr val="black">
                <a:alpha val="40000"/>
              </a:prstClr>
            </a:outerShdw>
          </a:effectLst>
        </p:spPr>
        <p:txBody>
          <a:bodyPr wrap="none" anchor="ctr"/>
          <a:lstStyle/>
          <a:p>
            <a:pPr algn="ctr"/>
            <a:r>
              <a:rPr lang="en-US" sz="900" dirty="0">
                <a:solidFill>
                  <a:srgbClr val="000000"/>
                </a:solidFill>
              </a:rPr>
              <a:t>USMC </a:t>
            </a:r>
            <a:r>
              <a:rPr lang="en-US" sz="900" dirty="0" smtClean="0">
                <a:solidFill>
                  <a:srgbClr val="000000"/>
                </a:solidFill>
              </a:rPr>
              <a:t>EXERCISE/TSC</a:t>
            </a:r>
            <a:endParaRPr lang="en-US" sz="900" dirty="0">
              <a:solidFill>
                <a:srgbClr val="000000"/>
              </a:solidFill>
            </a:endParaRPr>
          </a:p>
        </p:txBody>
      </p:sp>
      <p:sp>
        <p:nvSpPr>
          <p:cNvPr id="10" name="AutoShape 7"/>
          <p:cNvSpPr>
            <a:spLocks noChangeArrowheads="1"/>
          </p:cNvSpPr>
          <p:nvPr/>
        </p:nvSpPr>
        <p:spPr bwMode="auto">
          <a:xfrm>
            <a:off x="5865924" y="5133584"/>
            <a:ext cx="1356953" cy="505778"/>
          </a:xfrm>
          <a:prstGeom prst="plaque">
            <a:avLst>
              <a:gd name="adj" fmla="val 16667"/>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t="100000"/>
            </a:path>
            <a:tileRect r="-100000" b="-100000"/>
          </a:gradFill>
          <a:ln w="3175" algn="ctr">
            <a:solidFill>
              <a:schemeClr val="tx1"/>
            </a:solidFill>
            <a:miter lim="800000"/>
            <a:headEnd/>
            <a:tailEnd/>
          </a:ln>
          <a:effectLst>
            <a:outerShdw blurRad="50800" dist="38100" dir="16200000" rotWithShape="0">
              <a:prstClr val="black">
                <a:alpha val="40000"/>
              </a:prstClr>
            </a:outerShdw>
          </a:effectLst>
        </p:spPr>
        <p:txBody>
          <a:bodyPr wrap="none" lIns="0" tIns="0" rIns="0" bIns="0" anchor="ctr"/>
          <a:lstStyle/>
          <a:p>
            <a:pPr algn="ctr">
              <a:defRPr/>
            </a:pPr>
            <a:r>
              <a:rPr lang="en-US" sz="1000" u="sng" cap="all" dirty="0" smtClean="0">
                <a:latin typeface="Arial"/>
              </a:rPr>
              <a:t>24</a:t>
            </a:r>
            <a:r>
              <a:rPr lang="en-US" sz="1000" u="sng" baseline="30000" dirty="0" smtClean="0">
                <a:latin typeface="Arial"/>
              </a:rPr>
              <a:t>th</a:t>
            </a:r>
            <a:r>
              <a:rPr lang="en-US" sz="1000" u="sng" cap="all" dirty="0" smtClean="0">
                <a:latin typeface="Arial"/>
              </a:rPr>
              <a:t>  MEU</a:t>
            </a:r>
          </a:p>
          <a:p>
            <a:pPr algn="ctr">
              <a:defRPr/>
            </a:pPr>
            <a:r>
              <a:rPr lang="en-US" sz="1000" u="sng" cap="all" dirty="0" smtClean="0">
                <a:latin typeface="Arial"/>
              </a:rPr>
              <a:t>Pre-deployed</a:t>
            </a:r>
            <a:endParaRPr lang="en-US" sz="1000" cap="all" dirty="0">
              <a:latin typeface="Arial"/>
            </a:endParaRPr>
          </a:p>
          <a:p>
            <a:pPr algn="ctr">
              <a:defRPr/>
            </a:pPr>
            <a:r>
              <a:rPr lang="en-US" sz="1000" cap="all" dirty="0" smtClean="0">
                <a:latin typeface="Arial"/>
              </a:rPr>
              <a:t>Camp </a:t>
            </a:r>
            <a:r>
              <a:rPr lang="en-US" sz="1000" cap="all" dirty="0" err="1" smtClean="0">
                <a:latin typeface="Arial"/>
              </a:rPr>
              <a:t>lejeune</a:t>
            </a:r>
            <a:endParaRPr lang="en-US" sz="1000" cap="all" dirty="0" smtClean="0">
              <a:latin typeface="Arial"/>
            </a:endParaRPr>
          </a:p>
        </p:txBody>
      </p:sp>
      <p:sp>
        <p:nvSpPr>
          <p:cNvPr id="9" name="AutoShape 7"/>
          <p:cNvSpPr>
            <a:spLocks noChangeArrowheads="1"/>
          </p:cNvSpPr>
          <p:nvPr/>
        </p:nvSpPr>
        <p:spPr bwMode="auto">
          <a:xfrm>
            <a:off x="1690873" y="5133584"/>
            <a:ext cx="1356953" cy="505778"/>
          </a:xfrm>
          <a:prstGeom prst="plaque">
            <a:avLst>
              <a:gd name="adj" fmla="val 16667"/>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t="100000"/>
            </a:path>
            <a:tileRect r="-100000" b="-100000"/>
          </a:gradFill>
          <a:ln w="3175" algn="ctr">
            <a:solidFill>
              <a:schemeClr val="tx1"/>
            </a:solidFill>
            <a:miter lim="800000"/>
            <a:headEnd/>
            <a:tailEnd/>
          </a:ln>
          <a:effectLst>
            <a:outerShdw blurRad="50800" dist="38100" dir="16200000" rotWithShape="0">
              <a:prstClr val="black">
                <a:alpha val="40000"/>
              </a:prstClr>
            </a:outerShdw>
          </a:effectLst>
        </p:spPr>
        <p:txBody>
          <a:bodyPr wrap="none" lIns="0" tIns="0" rIns="0" bIns="0" anchor="ctr"/>
          <a:lstStyle/>
          <a:p>
            <a:pPr algn="ctr">
              <a:defRPr/>
            </a:pPr>
            <a:r>
              <a:rPr lang="en-US" sz="1000" u="sng" cap="all" dirty="0" smtClean="0">
                <a:latin typeface="Arial"/>
              </a:rPr>
              <a:t>15</a:t>
            </a:r>
            <a:r>
              <a:rPr lang="en-US" sz="1000" u="sng" baseline="30000" dirty="0" smtClean="0">
                <a:latin typeface="Arial"/>
              </a:rPr>
              <a:t>th</a:t>
            </a:r>
            <a:r>
              <a:rPr lang="en-US" sz="1000" u="sng" cap="all" dirty="0" smtClean="0">
                <a:latin typeface="Arial"/>
              </a:rPr>
              <a:t>  MEU</a:t>
            </a:r>
          </a:p>
          <a:p>
            <a:pPr algn="ctr">
              <a:defRPr/>
            </a:pPr>
            <a:r>
              <a:rPr lang="en-US" sz="1000" u="sng" cap="all" dirty="0" smtClean="0">
                <a:latin typeface="Arial"/>
              </a:rPr>
              <a:t>Pre-deployed</a:t>
            </a:r>
            <a:endParaRPr lang="en-US" sz="1000" cap="all" dirty="0">
              <a:latin typeface="Arial"/>
            </a:endParaRPr>
          </a:p>
          <a:p>
            <a:pPr algn="ctr">
              <a:defRPr/>
            </a:pPr>
            <a:r>
              <a:rPr lang="en-US" sz="1000" cap="all" dirty="0" smtClean="0">
                <a:latin typeface="Arial"/>
              </a:rPr>
              <a:t>Camp PENDLETON</a:t>
            </a:r>
          </a:p>
        </p:txBody>
      </p:sp>
      <p:sp>
        <p:nvSpPr>
          <p:cNvPr id="11" name="AutoShape 7"/>
          <p:cNvSpPr>
            <a:spLocks noChangeArrowheads="1"/>
          </p:cNvSpPr>
          <p:nvPr/>
        </p:nvSpPr>
        <p:spPr bwMode="auto">
          <a:xfrm>
            <a:off x="1297172" y="4318421"/>
            <a:ext cx="2062543" cy="505778"/>
          </a:xfrm>
          <a:prstGeom prst="plaque">
            <a:avLst>
              <a:gd name="adj" fmla="val 16667"/>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t="100000"/>
            </a:path>
            <a:tileRect r="-100000" b="-100000"/>
          </a:gradFill>
          <a:ln w="3175" algn="ctr">
            <a:solidFill>
              <a:schemeClr val="tx1"/>
            </a:solidFill>
            <a:miter lim="800000"/>
            <a:headEnd/>
            <a:tailEnd/>
          </a:ln>
          <a:effectLst>
            <a:outerShdw blurRad="50800" dist="38100" dir="16200000" rotWithShape="0">
              <a:prstClr val="black">
                <a:alpha val="40000"/>
              </a:prstClr>
            </a:outerShdw>
          </a:effectLst>
        </p:spPr>
        <p:txBody>
          <a:bodyPr wrap="none" lIns="0" tIns="0" rIns="0" bIns="0" anchor="ctr"/>
          <a:lstStyle/>
          <a:p>
            <a:pPr>
              <a:defRPr/>
            </a:pPr>
            <a:r>
              <a:rPr lang="en-US" sz="1000" u="sng" cap="all" dirty="0" smtClean="0">
                <a:latin typeface="Arial"/>
              </a:rPr>
              <a:t>FLEET WEEK SAN FRANCISCO</a:t>
            </a:r>
          </a:p>
          <a:p>
            <a:pPr>
              <a:defRPr/>
            </a:pPr>
            <a:r>
              <a:rPr lang="en-US" sz="1000" cap="all" dirty="0" smtClean="0">
                <a:latin typeface="Arial"/>
              </a:rPr>
              <a:t>DET: 13</a:t>
            </a:r>
            <a:r>
              <a:rPr lang="en-US" sz="1000" cap="all" baseline="30000" dirty="0" smtClean="0">
                <a:latin typeface="Arial"/>
              </a:rPr>
              <a:t>TH</a:t>
            </a:r>
            <a:r>
              <a:rPr lang="en-US" sz="1000" cap="all" dirty="0" smtClean="0">
                <a:latin typeface="Arial"/>
              </a:rPr>
              <a:t> MEU, </a:t>
            </a:r>
            <a:r>
              <a:rPr lang="en-US" sz="1000" i="1" cap="all" dirty="0" smtClean="0">
                <a:latin typeface="Arial"/>
              </a:rPr>
              <a:t>USS AMERICA</a:t>
            </a:r>
          </a:p>
          <a:p>
            <a:pPr>
              <a:defRPr/>
            </a:pPr>
            <a:r>
              <a:rPr lang="en-US" sz="1000" cap="all" dirty="0" smtClean="0">
                <a:latin typeface="Arial"/>
              </a:rPr>
              <a:t>SAN FRANCISCO, CALIFORNIA</a:t>
            </a:r>
          </a:p>
        </p:txBody>
      </p:sp>
    </p:spTree>
    <p:extLst>
      <p:ext uri="{BB962C8B-B14F-4D97-AF65-F5344CB8AC3E}">
        <p14:creationId xmlns:p14="http://schemas.microsoft.com/office/powerpoint/2010/main" val="59062555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Not loaded">
            <a:hlinkClick r:id="rId2"/>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7553325" y="5952301"/>
            <a:ext cx="1590675" cy="9056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Not loaded">
            <a:hlinkClick r:id="rId5"/>
          </p:cNvPr>
          <p:cNvPicPr>
            <a:picLocks noChangeAspect="1" noChangeArrowheads="1"/>
          </p:cNvPicPr>
          <p:nvPr/>
        </p:nvPicPr>
        <p:blipFill>
          <a:blip r:embed="rId6" cstate="email">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7543800" y="4856133"/>
            <a:ext cx="1600200" cy="108746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fleetweek.us/H-53_GG_Bridge.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553325" y="4267200"/>
            <a:ext cx="1590675" cy="60597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www.fleetweek.us/publishImages/index~~element8.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553325" y="2963368"/>
            <a:ext cx="1590675" cy="130383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https://encrypted-tbn3.gstatic.com/images?q=tbn:ANd9GcTa10OELXtl9WkKqHgSn1Z6ovSNbwVr_6n1X_dD214Xv2s3M4Ix4gKvbA4">
            <a:hlinkClick r:id="rId10"/>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7543800" y="1011912"/>
            <a:ext cx="1600200" cy="112168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8" descr="https://encrypted-tbn2.gstatic.com/images?q=tbn:ANd9GcSplvd09H1pU7qhOy6Wnhn-X7Y8dq8SSOQur3IOywpHQGGj-CeUsbVzaA9C">
            <a:hlinkClick r:id="rId12"/>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7553325" y="2057400"/>
            <a:ext cx="1590675" cy="9013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n Francisco city skyline silhouette background  Vector illustration Stock Vector - 22721201"/>
          <p:cNvPicPr>
            <a:picLocks noChangeAspect="1" noChangeArrowheads="1"/>
          </p:cNvPicPr>
          <p:nvPr/>
        </p:nvPicPr>
        <p:blipFill rotWithShape="1">
          <a:blip r:embed="rId14" cstate="email">
            <a:extLst>
              <a:ext uri="{BEBA8EAE-BF5A-486C-A8C5-ECC9F3942E4B}">
                <a14:imgProps xmlns:a14="http://schemas.microsoft.com/office/drawing/2010/main">
                  <a14:imgLayer r:embed="rId15">
                    <a14:imgEffect>
                      <a14:colorTemperature colorTemp="5900"/>
                    </a14:imgEffect>
                    <a14:imgEffect>
                      <a14:brightnessContrast contrast="40000"/>
                    </a14:imgEffect>
                  </a14:imgLayer>
                </a14:imgProps>
              </a:ext>
              <a:ext uri="{28A0092B-C50C-407E-A947-70E740481C1C}">
                <a14:useLocalDpi xmlns:a14="http://schemas.microsoft.com/office/drawing/2010/main"/>
              </a:ext>
            </a:extLst>
          </a:blip>
          <a:srcRect/>
          <a:stretch/>
        </p:blipFill>
        <p:spPr bwMode="auto">
          <a:xfrm>
            <a:off x="0" y="4618114"/>
            <a:ext cx="6477000" cy="22398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990600"/>
            <a:ext cx="4953000" cy="5232202"/>
          </a:xfrm>
          <a:prstGeom prst="rect">
            <a:avLst/>
          </a:prstGeom>
          <a:noFill/>
        </p:spPr>
        <p:txBody>
          <a:bodyPr wrap="square" rtlCol="0">
            <a:spAutoFit/>
          </a:bodyPr>
          <a:lstStyle/>
          <a:p>
            <a:r>
              <a:rPr lang="en-US" sz="1400" b="1" dirty="0" smtClean="0">
                <a:solidFill>
                  <a:schemeClr val="tx1"/>
                </a:solidFill>
              </a:rPr>
              <a:t>KEY EVENTS</a:t>
            </a:r>
            <a:r>
              <a:rPr lang="en-US" sz="1200" dirty="0">
                <a:solidFill>
                  <a:schemeClr val="tx1"/>
                </a:solidFill>
              </a:rPr>
              <a:t/>
            </a:r>
            <a:br>
              <a:rPr lang="en-US" sz="1200" dirty="0">
                <a:solidFill>
                  <a:schemeClr val="tx1"/>
                </a:solidFill>
              </a:rPr>
            </a:br>
            <a:endParaRPr lang="en-US" sz="1100" dirty="0" smtClean="0">
              <a:solidFill>
                <a:schemeClr val="tx1"/>
              </a:solidFill>
              <a:effectLst/>
            </a:endParaRPr>
          </a:p>
          <a:p>
            <a:r>
              <a:rPr lang="en-US" sz="1100" b="1" dirty="0" smtClean="0">
                <a:solidFill>
                  <a:schemeClr val="tx1"/>
                </a:solidFill>
              </a:rPr>
              <a:t>Monday October 6</a:t>
            </a:r>
            <a:r>
              <a:rPr lang="en-US" sz="1100" b="1" baseline="30000" dirty="0" smtClean="0">
                <a:solidFill>
                  <a:schemeClr val="tx1"/>
                </a:solidFill>
              </a:rPr>
              <a:t>th</a:t>
            </a:r>
            <a:endParaRPr lang="en-US" sz="1100" b="1" dirty="0" smtClean="0">
              <a:solidFill>
                <a:schemeClr val="tx1"/>
              </a:solidFill>
            </a:endParaRPr>
          </a:p>
          <a:p>
            <a:r>
              <a:rPr lang="en-US" sz="1100" b="0" dirty="0">
                <a:solidFill>
                  <a:schemeClr val="tx1"/>
                </a:solidFill>
              </a:rPr>
              <a:t>First Responder Fly-on To </a:t>
            </a:r>
            <a:r>
              <a:rPr lang="en-US" sz="1100" b="0" dirty="0" smtClean="0">
                <a:solidFill>
                  <a:schemeClr val="tx1"/>
                </a:solidFill>
              </a:rPr>
              <a:t>AMA</a:t>
            </a:r>
          </a:p>
          <a:p>
            <a:r>
              <a:rPr lang="en-US" sz="1100" b="0" dirty="0" smtClean="0">
                <a:solidFill>
                  <a:schemeClr val="tx1"/>
                </a:solidFill>
              </a:rPr>
              <a:t>Mv-22 </a:t>
            </a:r>
            <a:r>
              <a:rPr lang="en-US" sz="1100" b="0" dirty="0">
                <a:solidFill>
                  <a:schemeClr val="tx1"/>
                </a:solidFill>
              </a:rPr>
              <a:t>Dynamic </a:t>
            </a:r>
            <a:r>
              <a:rPr lang="en-US" sz="1100" b="0" dirty="0" smtClean="0">
                <a:solidFill>
                  <a:schemeClr val="tx1"/>
                </a:solidFill>
              </a:rPr>
              <a:t>Display</a:t>
            </a:r>
          </a:p>
          <a:p>
            <a:r>
              <a:rPr lang="en-US" sz="1100" b="0" dirty="0" smtClean="0">
                <a:solidFill>
                  <a:schemeClr val="tx1"/>
                </a:solidFill>
              </a:rPr>
              <a:t>FRSS/STP </a:t>
            </a:r>
            <a:r>
              <a:rPr lang="en-US" sz="1100" b="0" dirty="0">
                <a:solidFill>
                  <a:schemeClr val="tx1"/>
                </a:solidFill>
              </a:rPr>
              <a:t>Peer-to-peer Exchange At San Francisco </a:t>
            </a:r>
            <a:r>
              <a:rPr lang="en-US" sz="1100" b="0" dirty="0" smtClean="0">
                <a:solidFill>
                  <a:schemeClr val="tx1"/>
                </a:solidFill>
              </a:rPr>
              <a:t>General</a:t>
            </a:r>
          </a:p>
          <a:p>
            <a:endParaRPr lang="en-US" sz="1100" b="1" dirty="0">
              <a:solidFill>
                <a:schemeClr val="tx1"/>
              </a:solidFill>
            </a:endParaRPr>
          </a:p>
          <a:p>
            <a:r>
              <a:rPr lang="en-US" sz="1100" b="1" dirty="0" smtClean="0">
                <a:solidFill>
                  <a:schemeClr val="tx1"/>
                </a:solidFill>
              </a:rPr>
              <a:t>Tuesday </a:t>
            </a:r>
            <a:r>
              <a:rPr lang="en-US" sz="1100" b="1" dirty="0">
                <a:solidFill>
                  <a:schemeClr val="tx1"/>
                </a:solidFill>
              </a:rPr>
              <a:t>October 7th</a:t>
            </a:r>
            <a:r>
              <a:rPr lang="en-US" sz="1100" dirty="0">
                <a:solidFill>
                  <a:schemeClr val="tx1"/>
                </a:solidFill>
              </a:rPr>
              <a:t/>
            </a:r>
            <a:br>
              <a:rPr lang="en-US" sz="1100" dirty="0">
                <a:solidFill>
                  <a:schemeClr val="tx1"/>
                </a:solidFill>
              </a:rPr>
            </a:br>
            <a:r>
              <a:rPr lang="en-US" sz="1100" b="0" dirty="0" smtClean="0">
                <a:solidFill>
                  <a:schemeClr val="tx1"/>
                </a:solidFill>
              </a:rPr>
              <a:t>K9 Heroes </a:t>
            </a:r>
            <a:r>
              <a:rPr lang="en-US" sz="1100" b="0" dirty="0">
                <a:solidFill>
                  <a:schemeClr val="tx1"/>
                </a:solidFill>
              </a:rPr>
              <a:t>"Bark in the Park" </a:t>
            </a:r>
            <a:r>
              <a:rPr lang="en-US" sz="1100" b="0" dirty="0" smtClean="0">
                <a:solidFill>
                  <a:schemeClr val="tx1"/>
                </a:solidFill>
              </a:rPr>
              <a:t>1500 Jefferson Park</a:t>
            </a:r>
            <a:r>
              <a:rPr lang="en-US" sz="1100" dirty="0">
                <a:solidFill>
                  <a:schemeClr val="tx1"/>
                </a:solidFill>
              </a:rPr>
              <a:t/>
            </a:r>
            <a:br>
              <a:rPr lang="en-US" sz="1100" dirty="0">
                <a:solidFill>
                  <a:schemeClr val="tx1"/>
                </a:solidFill>
              </a:rPr>
            </a:br>
            <a:endParaRPr lang="en-US" sz="1100" dirty="0" smtClean="0">
              <a:solidFill>
                <a:schemeClr val="tx1"/>
              </a:solidFill>
              <a:effectLst/>
            </a:endParaRPr>
          </a:p>
          <a:p>
            <a:r>
              <a:rPr lang="en-US" sz="1100" b="1" dirty="0">
                <a:solidFill>
                  <a:schemeClr val="tx1"/>
                </a:solidFill>
              </a:rPr>
              <a:t>Wednesday October 8th</a:t>
            </a:r>
            <a:r>
              <a:rPr lang="en-US" sz="1100" dirty="0">
                <a:solidFill>
                  <a:schemeClr val="tx1"/>
                </a:solidFill>
              </a:rPr>
              <a:t/>
            </a:r>
            <a:br>
              <a:rPr lang="en-US" sz="1100" dirty="0">
                <a:solidFill>
                  <a:schemeClr val="tx1"/>
                </a:solidFill>
              </a:rPr>
            </a:br>
            <a:r>
              <a:rPr lang="en-US" sz="1100" b="0" dirty="0" smtClean="0">
                <a:solidFill>
                  <a:schemeClr val="tx1"/>
                </a:solidFill>
              </a:rPr>
              <a:t>Ships </a:t>
            </a:r>
            <a:r>
              <a:rPr lang="en-US" sz="1100" b="0" dirty="0">
                <a:solidFill>
                  <a:schemeClr val="tx1"/>
                </a:solidFill>
              </a:rPr>
              <a:t>Tours </a:t>
            </a:r>
            <a:r>
              <a:rPr lang="en-US" sz="1100" b="0" dirty="0" smtClean="0">
                <a:solidFill>
                  <a:schemeClr val="tx1"/>
                </a:solidFill>
              </a:rPr>
              <a:t>1300 </a:t>
            </a:r>
            <a:r>
              <a:rPr lang="en-US" sz="1100" b="0" dirty="0">
                <a:solidFill>
                  <a:schemeClr val="tx1"/>
                </a:solidFill>
              </a:rPr>
              <a:t>- </a:t>
            </a:r>
            <a:r>
              <a:rPr lang="en-US" sz="1100" b="0" dirty="0" smtClean="0">
                <a:solidFill>
                  <a:schemeClr val="tx1"/>
                </a:solidFill>
              </a:rPr>
              <a:t> 1600 </a:t>
            </a:r>
            <a:r>
              <a:rPr lang="en-US" sz="1100" b="0" i="1" dirty="0" smtClean="0">
                <a:solidFill>
                  <a:schemeClr val="tx1"/>
                </a:solidFill>
              </a:rPr>
              <a:t>See </a:t>
            </a:r>
            <a:r>
              <a:rPr lang="en-US" sz="1100" b="0" i="1" dirty="0">
                <a:solidFill>
                  <a:schemeClr val="tx1"/>
                </a:solidFill>
              </a:rPr>
              <a:t>Navy Ships </a:t>
            </a:r>
            <a:r>
              <a:rPr lang="en-US" sz="1100" b="0" i="1" dirty="0" smtClean="0">
                <a:solidFill>
                  <a:schemeClr val="tx1"/>
                </a:solidFill>
              </a:rPr>
              <a:t>page</a:t>
            </a:r>
          </a:p>
          <a:p>
            <a:r>
              <a:rPr lang="en-US" sz="1100" b="0" dirty="0" smtClean="0">
                <a:solidFill>
                  <a:schemeClr val="tx1"/>
                </a:solidFill>
              </a:rPr>
              <a:t>AMA static display. Senior </a:t>
            </a:r>
            <a:r>
              <a:rPr lang="en-US" sz="1100" b="0" dirty="0">
                <a:solidFill>
                  <a:schemeClr val="tx1"/>
                </a:solidFill>
              </a:rPr>
              <a:t>level seminar </a:t>
            </a:r>
            <a:r>
              <a:rPr lang="en-US" sz="1100" b="0" dirty="0" smtClean="0">
                <a:solidFill>
                  <a:schemeClr val="tx1"/>
                </a:solidFill>
              </a:rPr>
              <a:t>(SLS)</a:t>
            </a:r>
          </a:p>
          <a:p>
            <a:r>
              <a:rPr lang="en-US" sz="1100" b="0" dirty="0" smtClean="0">
                <a:solidFill>
                  <a:schemeClr val="tx1"/>
                </a:solidFill>
              </a:rPr>
              <a:t>SFCHARD </a:t>
            </a:r>
            <a:r>
              <a:rPr lang="en-US" sz="1100" b="0" dirty="0">
                <a:solidFill>
                  <a:schemeClr val="tx1"/>
                </a:solidFill>
              </a:rPr>
              <a:t>ship </a:t>
            </a:r>
            <a:r>
              <a:rPr lang="en-US" sz="1100" b="0" dirty="0" smtClean="0">
                <a:solidFill>
                  <a:schemeClr val="tx1"/>
                </a:solidFill>
              </a:rPr>
              <a:t>tour/reception</a:t>
            </a:r>
            <a:endParaRPr lang="en-US" sz="1100" b="0" dirty="0">
              <a:solidFill>
                <a:schemeClr val="tx1"/>
              </a:solidFill>
            </a:endParaRPr>
          </a:p>
          <a:p>
            <a:endParaRPr lang="en-US" sz="1100" dirty="0" smtClean="0">
              <a:solidFill>
                <a:schemeClr val="tx1"/>
              </a:solidFill>
              <a:effectLst/>
            </a:endParaRPr>
          </a:p>
          <a:p>
            <a:r>
              <a:rPr lang="en-US" sz="1100" b="1" dirty="0">
                <a:solidFill>
                  <a:schemeClr val="tx1"/>
                </a:solidFill>
              </a:rPr>
              <a:t>Thursday October </a:t>
            </a:r>
            <a:r>
              <a:rPr lang="en-US" sz="1100" b="1" dirty="0" smtClean="0">
                <a:solidFill>
                  <a:schemeClr val="tx1"/>
                </a:solidFill>
              </a:rPr>
              <a:t>9th</a:t>
            </a:r>
            <a:r>
              <a:rPr lang="en-US" sz="1100" dirty="0">
                <a:solidFill>
                  <a:schemeClr val="tx1"/>
                </a:solidFill>
              </a:rPr>
              <a:t/>
            </a:r>
            <a:br>
              <a:rPr lang="en-US" sz="1100" dirty="0">
                <a:solidFill>
                  <a:schemeClr val="tx1"/>
                </a:solidFill>
              </a:rPr>
            </a:br>
            <a:r>
              <a:rPr lang="en-US" sz="1100" b="0" dirty="0" smtClean="0">
                <a:solidFill>
                  <a:schemeClr val="tx1"/>
                </a:solidFill>
              </a:rPr>
              <a:t>Blue </a:t>
            </a:r>
            <a:r>
              <a:rPr lang="en-US" sz="1100" b="0" dirty="0">
                <a:solidFill>
                  <a:schemeClr val="tx1"/>
                </a:solidFill>
              </a:rPr>
              <a:t>Angels Arrival &amp; Practice </a:t>
            </a:r>
            <a:r>
              <a:rPr lang="en-US" sz="1100" b="0" dirty="0" smtClean="0">
                <a:solidFill>
                  <a:schemeClr val="tx1"/>
                </a:solidFill>
              </a:rPr>
              <a:t>1200 </a:t>
            </a:r>
            <a:r>
              <a:rPr lang="en-US" sz="1100" b="0" dirty="0">
                <a:solidFill>
                  <a:schemeClr val="tx1"/>
                </a:solidFill>
              </a:rPr>
              <a:t>- </a:t>
            </a:r>
            <a:r>
              <a:rPr lang="en-US" sz="1100" b="0" dirty="0" smtClean="0">
                <a:solidFill>
                  <a:schemeClr val="tx1"/>
                </a:solidFill>
              </a:rPr>
              <a:t>1700</a:t>
            </a:r>
            <a:r>
              <a:rPr lang="en-US" sz="1100" b="0" dirty="0">
                <a:solidFill>
                  <a:schemeClr val="tx1"/>
                </a:solidFill>
              </a:rPr>
              <a:t/>
            </a:r>
            <a:br>
              <a:rPr lang="en-US" sz="1100" b="0" dirty="0">
                <a:solidFill>
                  <a:schemeClr val="tx1"/>
                </a:solidFill>
              </a:rPr>
            </a:br>
            <a:r>
              <a:rPr lang="en-US" sz="1100" b="0" dirty="0" smtClean="0">
                <a:solidFill>
                  <a:schemeClr val="tx1"/>
                </a:solidFill>
              </a:rPr>
              <a:t>Ships </a:t>
            </a:r>
            <a:r>
              <a:rPr lang="en-US" sz="1100" b="0" dirty="0">
                <a:solidFill>
                  <a:schemeClr val="tx1"/>
                </a:solidFill>
              </a:rPr>
              <a:t>Tours </a:t>
            </a:r>
            <a:r>
              <a:rPr lang="en-US" sz="1100" b="0" dirty="0" smtClean="0">
                <a:solidFill>
                  <a:schemeClr val="tx1"/>
                </a:solidFill>
              </a:rPr>
              <a:t>1300 </a:t>
            </a:r>
            <a:r>
              <a:rPr lang="en-US" sz="1100" b="0" dirty="0">
                <a:solidFill>
                  <a:schemeClr val="tx1"/>
                </a:solidFill>
              </a:rPr>
              <a:t>- </a:t>
            </a:r>
            <a:r>
              <a:rPr lang="en-US" sz="1100" b="0" dirty="0" smtClean="0">
                <a:solidFill>
                  <a:schemeClr val="tx1"/>
                </a:solidFill>
              </a:rPr>
              <a:t>1600 </a:t>
            </a:r>
            <a:r>
              <a:rPr lang="en-US" sz="1100" b="0" i="1" dirty="0">
                <a:solidFill>
                  <a:schemeClr val="tx1"/>
                </a:solidFill>
              </a:rPr>
              <a:t>See Navy Ships </a:t>
            </a:r>
            <a:r>
              <a:rPr lang="en-US" sz="1100" b="0" i="1" dirty="0" smtClean="0">
                <a:solidFill>
                  <a:schemeClr val="tx1"/>
                </a:solidFill>
              </a:rPr>
              <a:t>page</a:t>
            </a:r>
          </a:p>
          <a:p>
            <a:r>
              <a:rPr lang="en-US" sz="1100" b="0" dirty="0" smtClean="0">
                <a:solidFill>
                  <a:schemeClr val="tx1"/>
                </a:solidFill>
              </a:rPr>
              <a:t>AMA static display. Senior Level </a:t>
            </a:r>
            <a:r>
              <a:rPr lang="en-US" sz="1100" b="0" dirty="0">
                <a:solidFill>
                  <a:schemeClr val="tx1"/>
                </a:solidFill>
              </a:rPr>
              <a:t>S</a:t>
            </a:r>
            <a:r>
              <a:rPr lang="en-US" sz="1100" b="0" dirty="0" smtClean="0">
                <a:solidFill>
                  <a:schemeClr val="tx1"/>
                </a:solidFill>
              </a:rPr>
              <a:t>eminar </a:t>
            </a:r>
            <a:r>
              <a:rPr lang="en-US" sz="1100" b="0" dirty="0">
                <a:solidFill>
                  <a:schemeClr val="tx1"/>
                </a:solidFill>
              </a:rPr>
              <a:t>(SLS</a:t>
            </a:r>
            <a:r>
              <a:rPr lang="en-US" sz="1100" b="0" dirty="0" smtClean="0">
                <a:solidFill>
                  <a:schemeClr val="tx1"/>
                </a:solidFill>
              </a:rPr>
              <a:t>)</a:t>
            </a:r>
            <a:endParaRPr lang="en-US" sz="1100" b="0" dirty="0">
              <a:solidFill>
                <a:schemeClr val="tx1"/>
              </a:solidFill>
            </a:endParaRPr>
          </a:p>
          <a:p>
            <a:r>
              <a:rPr lang="en-US" sz="1100" b="0" dirty="0" smtClean="0">
                <a:solidFill>
                  <a:schemeClr val="tx1"/>
                </a:solidFill>
              </a:rPr>
              <a:t>Honor </a:t>
            </a:r>
            <a:r>
              <a:rPr lang="en-US" sz="1100" b="0" dirty="0">
                <a:solidFill>
                  <a:schemeClr val="tx1"/>
                </a:solidFill>
              </a:rPr>
              <a:t>the fallen concert.  Multiple </a:t>
            </a:r>
            <a:r>
              <a:rPr lang="en-US" sz="1100" b="0" dirty="0" smtClean="0">
                <a:solidFill>
                  <a:schemeClr val="tx1"/>
                </a:solidFill>
              </a:rPr>
              <a:t>COMRELS</a:t>
            </a:r>
          </a:p>
          <a:p>
            <a:endParaRPr lang="en-US" sz="1100" dirty="0">
              <a:solidFill>
                <a:schemeClr val="tx1"/>
              </a:solidFill>
            </a:endParaRPr>
          </a:p>
          <a:p>
            <a:r>
              <a:rPr lang="en-US" sz="1100" b="1" dirty="0">
                <a:solidFill>
                  <a:schemeClr val="tx1"/>
                </a:solidFill>
              </a:rPr>
              <a:t>Friday October 10th</a:t>
            </a:r>
            <a:r>
              <a:rPr lang="en-US" sz="1100" dirty="0">
                <a:solidFill>
                  <a:schemeClr val="tx1"/>
                </a:solidFill>
              </a:rPr>
              <a:t/>
            </a:r>
            <a:br>
              <a:rPr lang="en-US" sz="1100" dirty="0">
                <a:solidFill>
                  <a:schemeClr val="tx1"/>
                </a:solidFill>
              </a:rPr>
            </a:br>
            <a:r>
              <a:rPr lang="en-US" sz="1100" b="0" dirty="0">
                <a:solidFill>
                  <a:schemeClr val="tx1"/>
                </a:solidFill>
              </a:rPr>
              <a:t>USMC Band Performance 1100 Pier 39</a:t>
            </a:r>
            <a:br>
              <a:rPr lang="en-US" sz="1100" b="0" dirty="0">
                <a:solidFill>
                  <a:schemeClr val="tx1"/>
                </a:solidFill>
              </a:rPr>
            </a:br>
            <a:r>
              <a:rPr lang="en-US" sz="1100" b="0" dirty="0">
                <a:solidFill>
                  <a:schemeClr val="tx1"/>
                </a:solidFill>
              </a:rPr>
              <a:t>Parade of Ships 1100 Northern Waterfront</a:t>
            </a:r>
            <a:br>
              <a:rPr lang="en-US" sz="1100" b="0" dirty="0">
                <a:solidFill>
                  <a:schemeClr val="tx1"/>
                </a:solidFill>
              </a:rPr>
            </a:br>
            <a:r>
              <a:rPr lang="en-US" sz="1100" b="0" dirty="0">
                <a:solidFill>
                  <a:schemeClr val="tx1"/>
                </a:solidFill>
              </a:rPr>
              <a:t>Air Show Rehearsal 1230 - 1600</a:t>
            </a:r>
            <a:br>
              <a:rPr lang="en-US" sz="1100" b="0" dirty="0">
                <a:solidFill>
                  <a:schemeClr val="tx1"/>
                </a:solidFill>
              </a:rPr>
            </a:br>
            <a:r>
              <a:rPr lang="en-US" sz="1100" b="0" dirty="0">
                <a:solidFill>
                  <a:schemeClr val="tx1"/>
                </a:solidFill>
              </a:rPr>
              <a:t>Veterans War Memorial Dedication / Reception 1500</a:t>
            </a:r>
            <a:br>
              <a:rPr lang="en-US" sz="1100" b="0" dirty="0">
                <a:solidFill>
                  <a:schemeClr val="tx1"/>
                </a:solidFill>
              </a:rPr>
            </a:br>
            <a:r>
              <a:rPr lang="en-US" sz="1100" b="0" dirty="0">
                <a:solidFill>
                  <a:schemeClr val="tx1"/>
                </a:solidFill>
              </a:rPr>
              <a:t>The Destroyers Band Performance 1600 Pier 39</a:t>
            </a:r>
            <a:r>
              <a:rPr lang="en-US" sz="1200" b="0" dirty="0">
                <a:solidFill>
                  <a:schemeClr val="tx1"/>
                </a:solidFill>
              </a:rPr>
              <a:t/>
            </a:r>
            <a:br>
              <a:rPr lang="en-US" sz="1200" b="0" dirty="0">
                <a:solidFill>
                  <a:schemeClr val="tx1"/>
                </a:solidFill>
              </a:rPr>
            </a:br>
            <a:r>
              <a:rPr lang="en-US" sz="1200" b="0" dirty="0">
                <a:solidFill>
                  <a:schemeClr val="tx1"/>
                </a:solidFill>
              </a:rPr>
              <a:t>Marina green HA/DR static display setup</a:t>
            </a:r>
          </a:p>
          <a:p>
            <a:r>
              <a:rPr lang="en-US" sz="1100" b="0" dirty="0">
                <a:solidFill>
                  <a:schemeClr val="tx1"/>
                </a:solidFill>
              </a:rPr>
              <a:t/>
            </a:r>
            <a:br>
              <a:rPr lang="en-US" sz="1100" b="0" dirty="0">
                <a:solidFill>
                  <a:schemeClr val="tx1"/>
                </a:solidFill>
              </a:rPr>
            </a:br>
            <a:endParaRPr lang="en-US" sz="1100" b="0" dirty="0" smtClean="0">
              <a:solidFill>
                <a:schemeClr val="tx1"/>
              </a:solidFill>
              <a:effectLst/>
            </a:endParaRPr>
          </a:p>
        </p:txBody>
      </p:sp>
      <p:sp>
        <p:nvSpPr>
          <p:cNvPr id="5" name="TextBox 4"/>
          <p:cNvSpPr txBox="1"/>
          <p:nvPr/>
        </p:nvSpPr>
        <p:spPr>
          <a:xfrm>
            <a:off x="4191000" y="1371600"/>
            <a:ext cx="3200400" cy="3708708"/>
          </a:xfrm>
          <a:prstGeom prst="rect">
            <a:avLst/>
          </a:prstGeom>
          <a:noFill/>
        </p:spPr>
        <p:txBody>
          <a:bodyPr wrap="square" rtlCol="0">
            <a:spAutoFit/>
          </a:bodyPr>
          <a:lstStyle/>
          <a:p>
            <a:r>
              <a:rPr lang="en-US" sz="1100" b="1" dirty="0" smtClean="0">
                <a:solidFill>
                  <a:schemeClr val="tx1"/>
                </a:solidFill>
              </a:rPr>
              <a:t>Saturday October 11th</a:t>
            </a:r>
            <a:r>
              <a:rPr lang="en-US" sz="1100" dirty="0" smtClean="0">
                <a:solidFill>
                  <a:schemeClr val="tx1"/>
                </a:solidFill>
              </a:rPr>
              <a:t/>
            </a:r>
            <a:br>
              <a:rPr lang="en-US" sz="1100" dirty="0" smtClean="0">
                <a:solidFill>
                  <a:schemeClr val="tx1"/>
                </a:solidFill>
              </a:rPr>
            </a:br>
            <a:r>
              <a:rPr lang="en-US" sz="1100" b="0" dirty="0" smtClean="0">
                <a:solidFill>
                  <a:schemeClr val="tx1"/>
                </a:solidFill>
              </a:rPr>
              <a:t>USS AMERICA commissioning/ship tour</a:t>
            </a:r>
          </a:p>
          <a:p>
            <a:r>
              <a:rPr lang="en-US" sz="1100" b="0" dirty="0" smtClean="0">
                <a:solidFill>
                  <a:schemeClr val="tx1"/>
                </a:solidFill>
              </a:rPr>
              <a:t>Marina </a:t>
            </a:r>
            <a:r>
              <a:rPr lang="en-US" sz="1100" b="0" dirty="0">
                <a:solidFill>
                  <a:schemeClr val="tx1"/>
                </a:solidFill>
              </a:rPr>
              <a:t>green </a:t>
            </a:r>
            <a:r>
              <a:rPr lang="en-US" sz="1100" b="0" dirty="0" smtClean="0">
                <a:solidFill>
                  <a:schemeClr val="tx1"/>
                </a:solidFill>
              </a:rPr>
              <a:t>HA/DR static display</a:t>
            </a:r>
          </a:p>
          <a:p>
            <a:r>
              <a:rPr lang="en-US" sz="1100" b="0" dirty="0" smtClean="0">
                <a:solidFill>
                  <a:schemeClr val="tx1"/>
                </a:solidFill>
              </a:rPr>
              <a:t>Ships Tours 0900 - 1600 </a:t>
            </a:r>
            <a:r>
              <a:rPr lang="en-US" sz="1100" b="0" i="1" dirty="0" smtClean="0">
                <a:solidFill>
                  <a:schemeClr val="tx1"/>
                </a:solidFill>
              </a:rPr>
              <a:t>See Navy Ships page</a:t>
            </a:r>
            <a:r>
              <a:rPr lang="en-US" sz="1100" b="0" dirty="0" smtClean="0">
                <a:solidFill>
                  <a:schemeClr val="tx1"/>
                </a:solidFill>
              </a:rPr>
              <a:t/>
            </a:r>
            <a:br>
              <a:rPr lang="en-US" sz="1100" b="0" dirty="0" smtClean="0">
                <a:solidFill>
                  <a:schemeClr val="tx1"/>
                </a:solidFill>
              </a:rPr>
            </a:br>
            <a:r>
              <a:rPr lang="en-US" sz="1100" b="0" dirty="0" smtClean="0">
                <a:solidFill>
                  <a:schemeClr val="tx1"/>
                </a:solidFill>
              </a:rPr>
              <a:t>Air Show 1230 - 1600</a:t>
            </a:r>
            <a:br>
              <a:rPr lang="en-US" sz="1100" b="0" dirty="0" smtClean="0">
                <a:solidFill>
                  <a:schemeClr val="tx1"/>
                </a:solidFill>
              </a:rPr>
            </a:br>
            <a:r>
              <a:rPr lang="en-US" sz="1100" b="0" dirty="0" smtClean="0">
                <a:solidFill>
                  <a:schemeClr val="tx1"/>
                </a:solidFill>
              </a:rPr>
              <a:t>Blue Angel Meet &amp; Greet 1815 Pier 39</a:t>
            </a:r>
            <a:br>
              <a:rPr lang="en-US" sz="1100" b="0" dirty="0" smtClean="0">
                <a:solidFill>
                  <a:schemeClr val="tx1"/>
                </a:solidFill>
              </a:rPr>
            </a:br>
            <a:r>
              <a:rPr lang="en-US" sz="1100" b="0" dirty="0" smtClean="0">
                <a:solidFill>
                  <a:schemeClr val="tx1"/>
                </a:solidFill>
              </a:rPr>
              <a:t>Pier 39 Fireworks 2030 </a:t>
            </a:r>
            <a:br>
              <a:rPr lang="en-US" sz="1100" b="0" dirty="0" smtClean="0">
                <a:solidFill>
                  <a:schemeClr val="tx1"/>
                </a:solidFill>
              </a:rPr>
            </a:br>
            <a:endParaRPr lang="en-US" sz="1100" b="0" dirty="0" smtClean="0">
              <a:solidFill>
                <a:schemeClr val="tx1"/>
              </a:solidFill>
              <a:effectLst/>
            </a:endParaRPr>
          </a:p>
          <a:p>
            <a:r>
              <a:rPr lang="en-US" sz="1100" b="1" dirty="0" smtClean="0">
                <a:solidFill>
                  <a:schemeClr val="tx1"/>
                </a:solidFill>
              </a:rPr>
              <a:t>Sunday October 12th</a:t>
            </a:r>
            <a:r>
              <a:rPr lang="en-US" sz="1100" dirty="0" smtClean="0">
                <a:solidFill>
                  <a:schemeClr val="tx1"/>
                </a:solidFill>
              </a:rPr>
              <a:t/>
            </a:r>
            <a:br>
              <a:rPr lang="en-US" sz="1100" dirty="0" smtClean="0">
                <a:solidFill>
                  <a:schemeClr val="tx1"/>
                </a:solidFill>
              </a:rPr>
            </a:br>
            <a:r>
              <a:rPr lang="en-US" sz="1100" b="0" dirty="0" smtClean="0">
                <a:solidFill>
                  <a:schemeClr val="tx1"/>
                </a:solidFill>
              </a:rPr>
              <a:t>Ships Tours 0900 - 1600 </a:t>
            </a:r>
            <a:r>
              <a:rPr lang="en-US" sz="1100" b="0" i="1" dirty="0" smtClean="0">
                <a:solidFill>
                  <a:schemeClr val="tx1"/>
                </a:solidFill>
              </a:rPr>
              <a:t>See Navy Ships page</a:t>
            </a:r>
            <a:br>
              <a:rPr lang="en-US" sz="1100" b="0" i="1" dirty="0" smtClean="0">
                <a:solidFill>
                  <a:schemeClr val="tx1"/>
                </a:solidFill>
              </a:rPr>
            </a:br>
            <a:r>
              <a:rPr lang="en-US" sz="1100" b="0" dirty="0" smtClean="0">
                <a:solidFill>
                  <a:schemeClr val="tx1"/>
                </a:solidFill>
              </a:rPr>
              <a:t>Italian Heritage Parade 1230</a:t>
            </a:r>
            <a:br>
              <a:rPr lang="en-US" sz="1100" b="0" dirty="0" smtClean="0">
                <a:solidFill>
                  <a:schemeClr val="tx1"/>
                </a:solidFill>
              </a:rPr>
            </a:br>
            <a:r>
              <a:rPr lang="en-US" sz="1100" b="0" dirty="0" smtClean="0">
                <a:solidFill>
                  <a:schemeClr val="tx1"/>
                </a:solidFill>
              </a:rPr>
              <a:t>Air Show 1230 – 1600 AMA static display</a:t>
            </a:r>
          </a:p>
          <a:p>
            <a:r>
              <a:rPr lang="en-US" sz="1100" b="0" dirty="0" smtClean="0">
                <a:solidFill>
                  <a:schemeClr val="tx1"/>
                </a:solidFill>
              </a:rPr>
              <a:t>Marinas </a:t>
            </a:r>
            <a:r>
              <a:rPr lang="en-US" sz="1100" b="0" dirty="0">
                <a:solidFill>
                  <a:schemeClr val="tx1"/>
                </a:solidFill>
              </a:rPr>
              <a:t>green </a:t>
            </a:r>
            <a:r>
              <a:rPr lang="en-US" sz="1100" b="0" dirty="0" smtClean="0">
                <a:solidFill>
                  <a:schemeClr val="tx1"/>
                </a:solidFill>
              </a:rPr>
              <a:t>HA/DR static display</a:t>
            </a:r>
          </a:p>
          <a:p>
            <a:r>
              <a:rPr lang="en-US" sz="1100" b="0" dirty="0" smtClean="0">
                <a:solidFill>
                  <a:schemeClr val="tx1"/>
                </a:solidFill>
              </a:rPr>
              <a:t>Iconic photo</a:t>
            </a:r>
            <a:br>
              <a:rPr lang="en-US" sz="1100" b="0" dirty="0" smtClean="0">
                <a:solidFill>
                  <a:schemeClr val="tx1"/>
                </a:solidFill>
              </a:rPr>
            </a:br>
            <a:endParaRPr lang="en-US" sz="1100" b="0" dirty="0" smtClean="0">
              <a:solidFill>
                <a:schemeClr val="tx1"/>
              </a:solidFill>
              <a:effectLst/>
            </a:endParaRPr>
          </a:p>
          <a:p>
            <a:r>
              <a:rPr lang="en-US" sz="1100" b="1" dirty="0" smtClean="0">
                <a:solidFill>
                  <a:schemeClr val="tx1"/>
                </a:solidFill>
              </a:rPr>
              <a:t>Monday October 13th</a:t>
            </a:r>
            <a:r>
              <a:rPr lang="en-US" sz="1100" dirty="0" smtClean="0">
                <a:solidFill>
                  <a:schemeClr val="tx1"/>
                </a:solidFill>
              </a:rPr>
              <a:t/>
            </a:r>
            <a:br>
              <a:rPr lang="en-US" sz="1100" dirty="0" smtClean="0">
                <a:solidFill>
                  <a:schemeClr val="tx1"/>
                </a:solidFill>
              </a:rPr>
            </a:br>
            <a:r>
              <a:rPr lang="en-US" sz="1100" b="0" dirty="0" smtClean="0">
                <a:solidFill>
                  <a:schemeClr val="tx1"/>
                </a:solidFill>
              </a:rPr>
              <a:t>Ships Tours 0900 - 1600 </a:t>
            </a:r>
            <a:r>
              <a:rPr lang="en-US" sz="1100" b="0" i="1" dirty="0" smtClean="0">
                <a:solidFill>
                  <a:schemeClr val="tx1"/>
                </a:solidFill>
              </a:rPr>
              <a:t>See Navy Ships page</a:t>
            </a:r>
            <a:r>
              <a:rPr lang="en-US" sz="1100" b="0" dirty="0" smtClean="0">
                <a:solidFill>
                  <a:schemeClr val="tx1"/>
                </a:solidFill>
              </a:rPr>
              <a:t/>
            </a:r>
            <a:br>
              <a:rPr lang="en-US" sz="1100" b="0" dirty="0" smtClean="0">
                <a:solidFill>
                  <a:schemeClr val="tx1"/>
                </a:solidFill>
              </a:rPr>
            </a:br>
            <a:r>
              <a:rPr lang="en-US" sz="1200" b="0" dirty="0">
                <a:solidFill>
                  <a:schemeClr val="tx1"/>
                </a:solidFill>
              </a:rPr>
              <a:t>embarkation for </a:t>
            </a:r>
            <a:r>
              <a:rPr lang="en-US" sz="1200" b="0" dirty="0" smtClean="0">
                <a:solidFill>
                  <a:schemeClr val="tx1"/>
                </a:solidFill>
              </a:rPr>
              <a:t>retrograde</a:t>
            </a:r>
          </a:p>
          <a:p>
            <a:r>
              <a:rPr lang="en-US" sz="1200" b="0" dirty="0" smtClean="0">
                <a:solidFill>
                  <a:schemeClr val="tx1"/>
                </a:solidFill>
              </a:rPr>
              <a:t>USN </a:t>
            </a:r>
            <a:r>
              <a:rPr lang="en-US" sz="1200" b="0" dirty="0">
                <a:solidFill>
                  <a:schemeClr val="tx1"/>
                </a:solidFill>
              </a:rPr>
              <a:t>3d </a:t>
            </a:r>
            <a:r>
              <a:rPr lang="en-US" sz="1200" b="0" dirty="0" smtClean="0">
                <a:solidFill>
                  <a:schemeClr val="tx1"/>
                </a:solidFill>
              </a:rPr>
              <a:t>Fleet reception</a:t>
            </a:r>
          </a:p>
          <a:p>
            <a:r>
              <a:rPr lang="en-US" sz="1200" b="0" dirty="0" smtClean="0">
                <a:solidFill>
                  <a:schemeClr val="tx1"/>
                </a:solidFill>
              </a:rPr>
              <a:t>Load TTS</a:t>
            </a:r>
          </a:p>
          <a:p>
            <a:endParaRPr lang="en-US" sz="1200" dirty="0">
              <a:solidFill>
                <a:schemeClr val="tx1"/>
              </a:solidFill>
            </a:endParaRPr>
          </a:p>
        </p:txBody>
      </p:sp>
      <p:pic>
        <p:nvPicPr>
          <p:cNvPr id="1026" name="Picture 2" descr="http://www.fleetweek.us/publishImages/page_schedule_events~~element8.jp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8207722" y="146959"/>
            <a:ext cx="936278" cy="76744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101025"/>
            <a:ext cx="9144000" cy="584775"/>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rPr>
              <a:t>Fleet </a:t>
            </a:r>
            <a:r>
              <a:rPr lang="en-US" sz="3200" b="1" dirty="0" smtClean="0">
                <a:solidFill>
                  <a:srgbClr val="002060"/>
                </a:solidFill>
                <a:effectLst>
                  <a:outerShdw blurRad="38100" dist="38100" dir="2700000" algn="tl">
                    <a:srgbClr val="000000">
                      <a:alpha val="43137"/>
                    </a:srgbClr>
                  </a:outerShdw>
                </a:effectLst>
              </a:rPr>
              <a:t>Week San Francisco </a:t>
            </a:r>
            <a:endParaRPr lang="en-US" sz="3200" dirty="0">
              <a:solidFill>
                <a:srgbClr val="002060"/>
              </a:solidFill>
              <a:effectLst>
                <a:outerShdw blurRad="38100" dist="38100" dir="2700000" algn="tl">
                  <a:srgbClr val="000000">
                    <a:alpha val="43137"/>
                  </a:srgbClr>
                </a:outerShdw>
              </a:effectLst>
            </a:endParaRPr>
          </a:p>
        </p:txBody>
      </p:sp>
      <p:sp>
        <p:nvSpPr>
          <p:cNvPr id="9" name="TextBox 8"/>
          <p:cNvSpPr txBox="1"/>
          <p:nvPr/>
        </p:nvSpPr>
        <p:spPr>
          <a:xfrm>
            <a:off x="0" y="609600"/>
            <a:ext cx="9144000" cy="276999"/>
          </a:xfrm>
          <a:prstGeom prst="rect">
            <a:avLst/>
          </a:prstGeom>
          <a:noFill/>
        </p:spPr>
        <p:txBody>
          <a:bodyPr wrap="square" rtlCol="0">
            <a:spAutoFit/>
          </a:bodyPr>
          <a:lstStyle/>
          <a:p>
            <a:pPr algn="ctr"/>
            <a:r>
              <a:rPr lang="en-US" sz="1200" b="1" dirty="0">
                <a:solidFill>
                  <a:srgbClr val="002060"/>
                </a:solidFill>
                <a:effectLst>
                  <a:outerShdw blurRad="38100" dist="38100" dir="2700000" algn="tl">
                    <a:srgbClr val="000000">
                      <a:alpha val="43137"/>
                    </a:srgbClr>
                  </a:outerShdw>
                </a:effectLst>
              </a:rPr>
              <a:t>October </a:t>
            </a:r>
            <a:r>
              <a:rPr lang="en-US" sz="1200" b="1" dirty="0" smtClean="0">
                <a:solidFill>
                  <a:srgbClr val="002060"/>
                </a:solidFill>
                <a:effectLst>
                  <a:outerShdw blurRad="38100" dist="38100" dir="2700000" algn="tl">
                    <a:srgbClr val="000000">
                      <a:alpha val="43137"/>
                    </a:srgbClr>
                  </a:outerShdw>
                </a:effectLst>
              </a:rPr>
              <a:t>6 </a:t>
            </a:r>
            <a:r>
              <a:rPr lang="en-US" sz="1200" b="1" dirty="0">
                <a:solidFill>
                  <a:srgbClr val="002060"/>
                </a:solidFill>
                <a:effectLst>
                  <a:outerShdw blurRad="38100" dist="38100" dir="2700000" algn="tl">
                    <a:srgbClr val="000000">
                      <a:alpha val="43137"/>
                    </a:srgbClr>
                  </a:outerShdw>
                </a:effectLst>
              </a:rPr>
              <a:t>- 13 </a:t>
            </a:r>
            <a:r>
              <a:rPr lang="en-US" sz="1200" b="1" dirty="0" smtClean="0">
                <a:solidFill>
                  <a:srgbClr val="002060"/>
                </a:solidFill>
                <a:effectLst>
                  <a:outerShdw blurRad="38100" dist="38100" dir="2700000" algn="tl">
                    <a:srgbClr val="000000">
                      <a:alpha val="43137"/>
                    </a:srgbClr>
                  </a:outerShdw>
                </a:effectLst>
              </a:rPr>
              <a:t>2014</a:t>
            </a:r>
            <a:endParaRPr lang="en-US" sz="1200" dirty="0" smtClean="0">
              <a:solidFill>
                <a:srgbClr val="002060"/>
              </a:solidFill>
              <a:effectLst>
                <a:outerShdw blurRad="38100" dist="38100" dir="2700000" algn="tl">
                  <a:srgbClr val="000000">
                    <a:alpha val="43137"/>
                  </a:srgbClr>
                </a:outerShdw>
              </a:effectLst>
            </a:endParaRPr>
          </a:p>
        </p:txBody>
      </p:sp>
      <p:sp>
        <p:nvSpPr>
          <p:cNvPr id="10" name="TextBox 9"/>
          <p:cNvSpPr txBox="1"/>
          <p:nvPr/>
        </p:nvSpPr>
        <p:spPr>
          <a:xfrm>
            <a:off x="4876800" y="5105400"/>
            <a:ext cx="2602707" cy="1200329"/>
          </a:xfrm>
          <a:prstGeom prst="rect">
            <a:avLst/>
          </a:prstGeom>
          <a:noFill/>
        </p:spPr>
        <p:txBody>
          <a:bodyPr wrap="square" rtlCol="0">
            <a:spAutoFit/>
          </a:bodyPr>
          <a:lstStyle/>
          <a:p>
            <a:pPr algn="r"/>
            <a:r>
              <a:rPr lang="en-US" sz="1400" b="1" dirty="0" smtClean="0">
                <a:solidFill>
                  <a:schemeClr val="tx1"/>
                </a:solidFill>
              </a:rPr>
              <a:t>PERSONNEL</a:t>
            </a:r>
          </a:p>
          <a:p>
            <a:pPr algn="r"/>
            <a:endParaRPr lang="en-US" sz="1400" b="1" dirty="0">
              <a:solidFill>
                <a:schemeClr val="tx1"/>
              </a:solidFill>
            </a:endParaRPr>
          </a:p>
          <a:p>
            <a:pPr algn="r"/>
            <a:r>
              <a:rPr lang="en-US" sz="1400" b="1" dirty="0" smtClean="0">
                <a:solidFill>
                  <a:schemeClr val="tx1"/>
                </a:solidFill>
              </a:rPr>
              <a:t>USS AMERCIA / 13TH MEU</a:t>
            </a:r>
            <a:endParaRPr lang="en-US" sz="1000" b="1" dirty="0">
              <a:solidFill>
                <a:schemeClr val="tx1"/>
              </a:solidFill>
            </a:endParaRPr>
          </a:p>
          <a:p>
            <a:pPr algn="r"/>
            <a:r>
              <a:rPr lang="en-US" sz="1000" b="0" dirty="0" smtClean="0">
                <a:solidFill>
                  <a:schemeClr val="tx1"/>
                </a:solidFill>
              </a:rPr>
              <a:t>312 USMC PAX</a:t>
            </a:r>
          </a:p>
          <a:p>
            <a:pPr algn="r"/>
            <a:r>
              <a:rPr lang="en-US" sz="1000" b="0" dirty="0" smtClean="0">
                <a:solidFill>
                  <a:schemeClr val="tx1"/>
                </a:solidFill>
              </a:rPr>
              <a:t>12   USN PAX</a:t>
            </a:r>
          </a:p>
          <a:p>
            <a:pPr algn="r"/>
            <a:r>
              <a:rPr lang="en-US" sz="1000" b="0" dirty="0">
                <a:solidFill>
                  <a:schemeClr val="tx1"/>
                </a:solidFill>
              </a:rPr>
              <a:t>1x MV-22; 1x AH-1Z; 1x </a:t>
            </a:r>
            <a:r>
              <a:rPr lang="en-US" sz="1000" b="0" dirty="0" smtClean="0">
                <a:solidFill>
                  <a:schemeClr val="tx1"/>
                </a:solidFill>
              </a:rPr>
              <a:t>UH-1Y</a:t>
            </a:r>
            <a:endParaRPr lang="en-US" sz="1000" b="0" dirty="0">
              <a:solidFill>
                <a:schemeClr val="tx1"/>
              </a:solidFill>
            </a:endParaRPr>
          </a:p>
        </p:txBody>
      </p:sp>
      <p:cxnSp>
        <p:nvCxnSpPr>
          <p:cNvPr id="12" name="Straight Connector 11"/>
          <p:cNvCxnSpPr/>
          <p:nvPr/>
        </p:nvCxnSpPr>
        <p:spPr>
          <a:xfrm>
            <a:off x="7543800" y="990600"/>
            <a:ext cx="0" cy="5867399"/>
          </a:xfrm>
          <a:prstGeom prst="line">
            <a:avLst/>
          </a:prstGeom>
          <a:ln>
            <a:solidFill>
              <a:schemeClr val="accent6"/>
            </a:solidFill>
          </a:ln>
        </p:spPr>
        <p:style>
          <a:lnRef idx="2">
            <a:schemeClr val="dk1"/>
          </a:lnRef>
          <a:fillRef idx="0">
            <a:schemeClr val="dk1"/>
          </a:fillRef>
          <a:effectRef idx="1">
            <a:schemeClr val="dk1"/>
          </a:effectRef>
          <a:fontRef idx="minor">
            <a:schemeClr val="tx1"/>
          </a:fontRef>
        </p:style>
      </p:cxnSp>
      <p:cxnSp>
        <p:nvCxnSpPr>
          <p:cNvPr id="17" name="Straight Connector 16"/>
          <p:cNvCxnSpPr>
            <a:stCxn id="3" idx="1"/>
          </p:cNvCxnSpPr>
          <p:nvPr/>
        </p:nvCxnSpPr>
        <p:spPr>
          <a:xfrm flipH="1">
            <a:off x="4572000" y="5399867"/>
            <a:ext cx="2971800" cy="0"/>
          </a:xfrm>
          <a:prstGeom prst="line">
            <a:avLst/>
          </a:prstGeom>
          <a:ln>
            <a:solidFill>
              <a:schemeClr val="accent6"/>
            </a:solidFill>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0" y="1295400"/>
            <a:ext cx="6629400" cy="0"/>
          </a:xfrm>
          <a:prstGeom prst="line">
            <a:avLst/>
          </a:prstGeom>
          <a:ln>
            <a:solidFill>
              <a:schemeClr val="accent6"/>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35245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 name="Picture 3" descr="2011 AOR Map_406201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0" y="988942"/>
            <a:ext cx="9143999" cy="5869058"/>
          </a:xfrm>
          <a:prstGeom prst="rect">
            <a:avLst/>
          </a:prstGeom>
          <a:noFill/>
          <a:ln w="9525">
            <a:noFill/>
            <a:miter lim="800000"/>
            <a:headEnd/>
            <a:tailEnd/>
          </a:ln>
        </p:spPr>
      </p:pic>
      <p:sp>
        <p:nvSpPr>
          <p:cNvPr id="2" name="Title 1"/>
          <p:cNvSpPr>
            <a:spLocks noGrp="1"/>
          </p:cNvSpPr>
          <p:nvPr>
            <p:ph type="title"/>
          </p:nvPr>
        </p:nvSpPr>
        <p:spPr>
          <a:xfrm>
            <a:off x="922338" y="157935"/>
            <a:ext cx="7415212" cy="620713"/>
          </a:xfrm>
        </p:spPr>
        <p:txBody>
          <a:bodyPr/>
          <a:lstStyle/>
          <a:p>
            <a:r>
              <a:rPr lang="en-US" dirty="0" smtClean="0">
                <a:effectLst/>
              </a:rPr>
              <a:t>Marine Expeditionary Units</a:t>
            </a:r>
            <a:endParaRPr lang="en-US" dirty="0">
              <a:effectLst/>
            </a:endParaRPr>
          </a:p>
        </p:txBody>
      </p:sp>
      <p:sp>
        <p:nvSpPr>
          <p:cNvPr id="37" name="AutoShape 130"/>
          <p:cNvSpPr>
            <a:spLocks noChangeArrowheads="1"/>
          </p:cNvSpPr>
          <p:nvPr/>
        </p:nvSpPr>
        <p:spPr bwMode="auto">
          <a:xfrm>
            <a:off x="6943762" y="1074006"/>
            <a:ext cx="2028825" cy="566737"/>
          </a:xfrm>
          <a:prstGeom prst="plaque">
            <a:avLst>
              <a:gd name="adj" fmla="val 0"/>
            </a:avLst>
          </a:prstGeom>
          <a:gradFill flip="none" rotWithShape="1">
            <a:gsLst>
              <a:gs pos="0">
                <a:srgbClr val="800000">
                  <a:shade val="30000"/>
                  <a:satMod val="115000"/>
                </a:srgbClr>
              </a:gs>
              <a:gs pos="50000">
                <a:srgbClr val="800000">
                  <a:shade val="67500"/>
                  <a:satMod val="115000"/>
                </a:srgbClr>
              </a:gs>
              <a:gs pos="100000">
                <a:srgbClr val="800000">
                  <a:shade val="100000"/>
                  <a:satMod val="115000"/>
                </a:srgbClr>
              </a:gs>
            </a:gsLst>
            <a:lin ang="5400000" scaled="1"/>
            <a:tileRect/>
          </a:gradFill>
          <a:ln w="3175" algn="ctr">
            <a:solidFill>
              <a:srgbClr val="FF0000"/>
            </a:solidFill>
            <a:miter lim="800000"/>
            <a:headEnd/>
            <a:tailEnd/>
          </a:ln>
        </p:spPr>
        <p:txBody>
          <a:bodyPr wrap="none" anchor="ctr"/>
          <a:lstStyle/>
          <a:p>
            <a:pPr algn="ctr"/>
            <a:r>
              <a:rPr lang="en-US" sz="1400" u="sng" dirty="0" smtClean="0">
                <a:solidFill>
                  <a:srgbClr val="FFFFFF"/>
                </a:solidFill>
              </a:rPr>
              <a:t>26</a:t>
            </a:r>
            <a:r>
              <a:rPr lang="en-US" sz="1400" u="sng" baseline="30000" dirty="0" smtClean="0">
                <a:solidFill>
                  <a:srgbClr val="FFFFFF"/>
                </a:solidFill>
              </a:rPr>
              <a:t>th</a:t>
            </a:r>
            <a:r>
              <a:rPr lang="en-US" sz="1400" u="sng" dirty="0" smtClean="0">
                <a:solidFill>
                  <a:srgbClr val="FFFFFF"/>
                </a:solidFill>
              </a:rPr>
              <a:t> MEU</a:t>
            </a:r>
            <a:endParaRPr lang="en-US" sz="1400" u="sng" dirty="0">
              <a:solidFill>
                <a:srgbClr val="FFFFFF"/>
              </a:solidFill>
            </a:endParaRPr>
          </a:p>
          <a:p>
            <a:pPr algn="ctr"/>
            <a:r>
              <a:rPr lang="en-US" sz="1400" dirty="0">
                <a:solidFill>
                  <a:srgbClr val="FFFFFF"/>
                </a:solidFill>
              </a:rPr>
              <a:t>CAMP LEJEUNE, NC</a:t>
            </a:r>
          </a:p>
        </p:txBody>
      </p:sp>
      <p:sp>
        <p:nvSpPr>
          <p:cNvPr id="38" name="AutoShape 130"/>
          <p:cNvSpPr>
            <a:spLocks noChangeArrowheads="1"/>
          </p:cNvSpPr>
          <p:nvPr/>
        </p:nvSpPr>
        <p:spPr bwMode="auto">
          <a:xfrm>
            <a:off x="90755" y="1074006"/>
            <a:ext cx="2301875" cy="566737"/>
          </a:xfrm>
          <a:prstGeom prst="plaque">
            <a:avLst>
              <a:gd name="adj" fmla="val 0"/>
            </a:avLst>
          </a:prstGeom>
          <a:gradFill flip="none" rotWithShape="1">
            <a:gsLst>
              <a:gs pos="0">
                <a:srgbClr val="800000">
                  <a:shade val="30000"/>
                  <a:satMod val="115000"/>
                </a:srgbClr>
              </a:gs>
              <a:gs pos="50000">
                <a:srgbClr val="800000">
                  <a:shade val="67500"/>
                  <a:satMod val="115000"/>
                </a:srgbClr>
              </a:gs>
              <a:gs pos="100000">
                <a:srgbClr val="800000">
                  <a:shade val="100000"/>
                  <a:satMod val="115000"/>
                </a:srgbClr>
              </a:gs>
            </a:gsLst>
            <a:lin ang="5400000" scaled="1"/>
            <a:tileRect/>
          </a:gradFill>
          <a:ln w="3175" algn="ctr">
            <a:solidFill>
              <a:srgbClr val="FF0000"/>
            </a:solidFill>
            <a:miter lim="800000"/>
            <a:headEnd/>
            <a:tailEnd/>
          </a:ln>
        </p:spPr>
        <p:txBody>
          <a:bodyPr wrap="none" anchor="ctr"/>
          <a:lstStyle/>
          <a:p>
            <a:pPr algn="ctr"/>
            <a:r>
              <a:rPr lang="en-US" sz="1400" u="sng" dirty="0" smtClean="0">
                <a:solidFill>
                  <a:srgbClr val="FFFFFF"/>
                </a:solidFill>
              </a:rPr>
              <a:t>13</a:t>
            </a:r>
            <a:r>
              <a:rPr lang="en-US" sz="1400" u="sng" baseline="30000" dirty="0" smtClean="0">
                <a:solidFill>
                  <a:srgbClr val="FFFFFF"/>
                </a:solidFill>
              </a:rPr>
              <a:t>th </a:t>
            </a:r>
            <a:r>
              <a:rPr lang="en-US" sz="1400" u="sng" dirty="0" smtClean="0">
                <a:solidFill>
                  <a:srgbClr val="FFFFFF"/>
                </a:solidFill>
              </a:rPr>
              <a:t>MEU</a:t>
            </a:r>
            <a:endParaRPr lang="en-US" sz="1400" u="sng" dirty="0">
              <a:solidFill>
                <a:srgbClr val="FFFFFF"/>
              </a:solidFill>
            </a:endParaRPr>
          </a:p>
          <a:p>
            <a:pPr algn="ctr"/>
            <a:r>
              <a:rPr lang="en-US" sz="1400" dirty="0">
                <a:solidFill>
                  <a:srgbClr val="FFFFFF"/>
                </a:solidFill>
              </a:rPr>
              <a:t>CAMP PENDLETON, CA</a:t>
            </a:r>
          </a:p>
        </p:txBody>
      </p:sp>
      <p:grpSp>
        <p:nvGrpSpPr>
          <p:cNvPr id="7" name="Group 6"/>
          <p:cNvGrpSpPr/>
          <p:nvPr/>
        </p:nvGrpSpPr>
        <p:grpSpPr>
          <a:xfrm>
            <a:off x="2989587" y="2511152"/>
            <a:ext cx="1626176" cy="640078"/>
            <a:chOff x="2989587" y="2511152"/>
            <a:chExt cx="1626176" cy="640078"/>
          </a:xfrm>
        </p:grpSpPr>
        <p:sp>
          <p:nvSpPr>
            <p:cNvPr id="31" name="AutoShape 130"/>
            <p:cNvSpPr>
              <a:spLocks noChangeArrowheads="1"/>
            </p:cNvSpPr>
            <p:nvPr/>
          </p:nvSpPr>
          <p:spPr bwMode="auto">
            <a:xfrm>
              <a:off x="2989587" y="2511152"/>
              <a:ext cx="1626176" cy="640078"/>
            </a:xfrm>
            <a:prstGeom prst="plaque">
              <a:avLst>
                <a:gd name="adj" fmla="val 0"/>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a:ln w="3175" algn="ctr">
              <a:solidFill>
                <a:srgbClr val="0000FF"/>
              </a:solidFill>
              <a:miter lim="800000"/>
              <a:headEnd/>
              <a:tailEnd/>
            </a:ln>
            <a:effectLst>
              <a:glow rad="101600">
                <a:srgbClr val="92D050">
                  <a:alpha val="40000"/>
                </a:srgbClr>
              </a:glow>
              <a:outerShdw blurRad="50800" dist="38100" dir="2700000" algn="tl" rotWithShape="0">
                <a:prstClr val="black">
                  <a:alpha val="40000"/>
                </a:prstClr>
              </a:outerShdw>
            </a:effectLst>
          </p:spPr>
          <p:txBody>
            <a:bodyPr wrap="none" lIns="0" tIns="0" rIns="0" bIns="0" anchor="ctr"/>
            <a:lstStyle/>
            <a:p>
              <a:pPr algn="r"/>
              <a:r>
                <a:rPr lang="en-US" sz="1400" u="sng" cap="all" dirty="0" smtClean="0">
                  <a:solidFill>
                    <a:schemeClr val="tx1"/>
                  </a:solidFill>
                  <a:latin typeface="Arial"/>
                  <a:cs typeface="Arial"/>
                </a:rPr>
                <a:t>22</a:t>
              </a:r>
              <a:r>
                <a:rPr lang="en-US" sz="1400" u="sng" baseline="30000" dirty="0" smtClean="0">
                  <a:solidFill>
                    <a:schemeClr val="tx1"/>
                  </a:solidFill>
                  <a:latin typeface="Arial"/>
                  <a:cs typeface="Arial"/>
                </a:rPr>
                <a:t>d</a:t>
              </a:r>
              <a:r>
                <a:rPr lang="en-US" sz="1400" u="sng" cap="all" dirty="0" smtClean="0">
                  <a:solidFill>
                    <a:schemeClr val="tx1"/>
                  </a:solidFill>
                  <a:latin typeface="Arial"/>
                  <a:cs typeface="Arial"/>
                </a:rPr>
                <a:t> MEU</a:t>
              </a:r>
              <a:r>
                <a:rPr lang="en-US" sz="1400" cap="all" dirty="0" smtClean="0">
                  <a:solidFill>
                    <a:schemeClr val="tx1"/>
                  </a:solidFill>
                  <a:latin typeface="Arial"/>
                  <a:cs typeface="Arial"/>
                </a:rPr>
                <a:t>  </a:t>
              </a:r>
              <a:endParaRPr lang="en-US" sz="1400" u="sng" cap="all" dirty="0" smtClean="0">
                <a:solidFill>
                  <a:schemeClr val="tx1"/>
                </a:solidFill>
                <a:latin typeface="Arial"/>
                <a:cs typeface="Arial"/>
              </a:endParaRPr>
            </a:p>
            <a:p>
              <a:pPr algn="r"/>
              <a:r>
                <a:rPr lang="en-US" sz="1200" cap="all" dirty="0" err="1" smtClean="0">
                  <a:solidFill>
                    <a:schemeClr val="tx1"/>
                  </a:solidFill>
                  <a:latin typeface="Arial"/>
                  <a:cs typeface="Arial"/>
                </a:rPr>
                <a:t>Eucom</a:t>
              </a:r>
              <a:r>
                <a:rPr lang="en-US" sz="1200" cap="all" dirty="0" smtClean="0">
                  <a:solidFill>
                    <a:schemeClr val="tx1"/>
                  </a:solidFill>
                  <a:latin typeface="Arial"/>
                  <a:cs typeface="Arial"/>
                </a:rPr>
                <a:t>   </a:t>
              </a:r>
              <a:endParaRPr lang="en-US" sz="1200" cap="all" dirty="0">
                <a:solidFill>
                  <a:schemeClr val="tx1"/>
                </a:solidFill>
                <a:latin typeface="Arial"/>
                <a:cs typeface="Arial"/>
              </a:endParaRPr>
            </a:p>
          </p:txBody>
        </p:sp>
        <p:pic>
          <p:nvPicPr>
            <p:cNvPr id="33" name="Picture 8" descr="Picture1"/>
            <p:cNvPicPr>
              <a:picLocks noChangeAspect="1" noChangeArrowheads="1"/>
            </p:cNvPicPr>
            <p:nvPr/>
          </p:nvPicPr>
          <p:blipFill>
            <a:blip r:embed="rId4" cstate="email">
              <a:lum bright="6000" contrast="54000"/>
              <a:extLst>
                <a:ext uri="{28A0092B-C50C-407E-A947-70E740481C1C}">
                  <a14:useLocalDpi xmlns:a14="http://schemas.microsoft.com/office/drawing/2010/main"/>
                </a:ext>
              </a:extLst>
            </a:blip>
            <a:srcRect/>
            <a:stretch>
              <a:fillRect/>
            </a:stretch>
          </p:blipFill>
          <p:spPr bwMode="auto">
            <a:xfrm>
              <a:off x="3104942" y="2583014"/>
              <a:ext cx="492180" cy="483152"/>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a:ln w="3175">
              <a:noFill/>
              <a:miter lim="800000"/>
              <a:headEnd/>
              <a:tailEnd/>
            </a:ln>
          </p:spPr>
        </p:pic>
      </p:grpSp>
      <p:pic>
        <p:nvPicPr>
          <p:cNvPr id="36" name="Picture 8" descr="Picture1"/>
          <p:cNvPicPr>
            <a:picLocks noChangeAspect="1" noChangeArrowheads="1"/>
          </p:cNvPicPr>
          <p:nvPr/>
        </p:nvPicPr>
        <p:blipFill>
          <a:blip r:embed="rId5" cstate="email">
            <a:lum bright="6000" contrast="54000"/>
            <a:extLst>
              <a:ext uri="{28A0092B-C50C-407E-A947-70E740481C1C}">
                <a14:useLocalDpi xmlns:a14="http://schemas.microsoft.com/office/drawing/2010/main"/>
              </a:ext>
            </a:extLst>
          </a:blip>
          <a:srcRect/>
          <a:stretch>
            <a:fillRect/>
          </a:stretch>
        </p:blipFill>
        <p:spPr bwMode="auto">
          <a:xfrm>
            <a:off x="4922221" y="3299541"/>
            <a:ext cx="264684" cy="254139"/>
          </a:xfrm>
          <a:prstGeom prst="rect">
            <a:avLst/>
          </a:prstGeom>
          <a:noFill/>
          <a:ln w="9525">
            <a:noFill/>
            <a:miter lim="800000"/>
            <a:headEnd/>
            <a:tailEnd/>
          </a:ln>
        </p:spPr>
      </p:pic>
      <p:sp>
        <p:nvSpPr>
          <p:cNvPr id="28" name="AutoShape 130"/>
          <p:cNvSpPr>
            <a:spLocks noChangeArrowheads="1"/>
          </p:cNvSpPr>
          <p:nvPr/>
        </p:nvSpPr>
        <p:spPr bwMode="auto">
          <a:xfrm>
            <a:off x="1643766" y="1668788"/>
            <a:ext cx="1807728" cy="412329"/>
          </a:xfrm>
          <a:prstGeom prst="plaque">
            <a:avLst>
              <a:gd name="adj" fmla="val 0"/>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5400000" scaled="1"/>
            <a:tileRect/>
          </a:gradFill>
          <a:ln w="3175">
            <a:solidFill>
              <a:srgbClr val="FFFF00"/>
            </a:solidFill>
            <a:miter lim="800000"/>
            <a:headEnd/>
            <a:tailEnd/>
          </a:ln>
          <a:effectLst>
            <a:outerShdw blurRad="50800" dist="38100" dir="2700000" algn="tl" rotWithShape="0">
              <a:prstClr val="black">
                <a:alpha val="40000"/>
              </a:prstClr>
            </a:outerShdw>
          </a:effectLst>
        </p:spPr>
        <p:txBody>
          <a:bodyPr wrap="none" anchor="ctr"/>
          <a:lstStyle/>
          <a:p>
            <a:pPr algn="r"/>
            <a:r>
              <a:rPr lang="en-US" sz="1400" u="sng" dirty="0" smtClean="0">
                <a:solidFill>
                  <a:schemeClr val="tx1"/>
                </a:solidFill>
              </a:rPr>
              <a:t>24</a:t>
            </a:r>
            <a:r>
              <a:rPr lang="en-US" sz="1400" u="sng" baseline="30000" dirty="0" smtClean="0">
                <a:solidFill>
                  <a:schemeClr val="tx1"/>
                </a:solidFill>
              </a:rPr>
              <a:t>th</a:t>
            </a:r>
            <a:r>
              <a:rPr lang="en-US" sz="1400" u="sng" dirty="0" smtClean="0">
                <a:solidFill>
                  <a:schemeClr val="tx1"/>
                </a:solidFill>
              </a:rPr>
              <a:t> MEU</a:t>
            </a:r>
          </a:p>
          <a:p>
            <a:pPr algn="r"/>
            <a:r>
              <a:rPr lang="en-US" sz="1200" dirty="0" smtClean="0">
                <a:solidFill>
                  <a:schemeClr val="tx1"/>
                </a:solidFill>
              </a:rPr>
              <a:t>CAMP LEJEUNE</a:t>
            </a:r>
            <a:endParaRPr lang="en-US" sz="1200" dirty="0">
              <a:solidFill>
                <a:schemeClr val="tx1"/>
              </a:solidFill>
            </a:endParaRPr>
          </a:p>
        </p:txBody>
      </p:sp>
      <p:pic>
        <p:nvPicPr>
          <p:cNvPr id="7178" name="Picture 10" descr="http://4.bp.blogspot.com/-UHxnDS6G_Ug/UZiToL8CMgI/AAAAAAAAx54/bUwDs71fatM/s320/MEUlogo.png">
            <a:hlinkClick r:id="rId6"/>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43766" y="1672577"/>
            <a:ext cx="409764" cy="46170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0" descr="http://4.bp.blogspot.com/-UHxnDS6G_Ug/UZiToL8CMgI/AAAAAAAAx54/bUwDs71fatM/s320/MEUlogo.png">
            <a:hlinkClick r:id="rId6"/>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369832" y="3066166"/>
            <a:ext cx="355596" cy="4006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onditioning hike"/>
          <p:cNvPicPr>
            <a:picLocks noChangeAspect="1" noChangeArrowheads="1"/>
          </p:cNvPicPr>
          <p:nvPr/>
        </p:nvPicPr>
        <p:blipFill>
          <a:blip r:embed="rId9" cstate="email">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6187579" y="4440784"/>
            <a:ext cx="2785008" cy="18566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2" name="Picture 2" descr="Not loaded">
            <a:hlinkClick r:id="rId11"/>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205835" y="4475905"/>
            <a:ext cx="2732327" cy="1821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4" name="Picture 4" descr="CAPE director tours USS Iwo Jima, ARG/MEU capabilities"/>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97204" y="4475905"/>
            <a:ext cx="2710397" cy="18069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8" name="AutoShape 11"/>
          <p:cNvSpPr>
            <a:spLocks noChangeArrowheads="1"/>
          </p:cNvSpPr>
          <p:nvPr/>
        </p:nvSpPr>
        <p:spPr bwMode="auto">
          <a:xfrm>
            <a:off x="595728" y="6384491"/>
            <a:ext cx="1828800" cy="425450"/>
          </a:xfrm>
          <a:prstGeom prst="plaque">
            <a:avLst>
              <a:gd name="adj" fmla="val 16667"/>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5400000" scaled="1"/>
            <a:tileRect/>
          </a:gradFill>
          <a:ln w="3175">
            <a:solidFill>
              <a:srgbClr val="FFFF00"/>
            </a:solidFill>
            <a:miter lim="800000"/>
            <a:headEnd/>
            <a:tailEnd/>
          </a:ln>
          <a:effectLst>
            <a:outerShdw blurRad="50800" dist="38100" dir="2700000" algn="tl" rotWithShape="0">
              <a:prstClr val="black">
                <a:alpha val="40000"/>
              </a:prstClr>
            </a:outerShdw>
          </a:effectLst>
        </p:spPr>
        <p:txBody>
          <a:bodyPr wrap="none" anchor="ctr"/>
          <a:lstStyle/>
          <a:p>
            <a:pPr algn="ctr"/>
            <a:r>
              <a:rPr lang="en-US" sz="1400" dirty="0">
                <a:solidFill>
                  <a:schemeClr val="tx1"/>
                </a:solidFill>
              </a:rPr>
              <a:t>PRE-DEPLOYED</a:t>
            </a:r>
          </a:p>
        </p:txBody>
      </p:sp>
      <p:sp>
        <p:nvSpPr>
          <p:cNvPr id="50" name="AutoShape 18"/>
          <p:cNvSpPr>
            <a:spLocks noChangeArrowheads="1"/>
          </p:cNvSpPr>
          <p:nvPr/>
        </p:nvSpPr>
        <p:spPr bwMode="auto">
          <a:xfrm>
            <a:off x="3668736" y="6393822"/>
            <a:ext cx="1894055" cy="408081"/>
          </a:xfrm>
          <a:prstGeom prst="plaque">
            <a:avLst>
              <a:gd name="adj"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algn="ctr">
            <a:solidFill>
              <a:schemeClr val="tx1"/>
            </a:solidFill>
            <a:miter lim="800000"/>
            <a:headEnd/>
            <a:tailEnd/>
          </a:ln>
          <a:effectLst>
            <a:outerShdw blurRad="50800" dist="38100" dir="2700000" algn="tl" rotWithShape="0">
              <a:prstClr val="black">
                <a:alpha val="40000"/>
              </a:prstClr>
            </a:outerShdw>
          </a:effectLst>
        </p:spPr>
        <p:txBody>
          <a:bodyPr wrap="none" lIns="0" tIns="0" rIns="0" bIns="0" anchor="ctr"/>
          <a:lstStyle/>
          <a:p>
            <a:pPr algn="ctr">
              <a:defRPr/>
            </a:pPr>
            <a:r>
              <a:rPr lang="en-US" sz="1200" cap="all" dirty="0" smtClean="0">
                <a:solidFill>
                  <a:srgbClr val="000000"/>
                </a:solidFill>
                <a:latin typeface="Arial"/>
                <a:cs typeface="Arial"/>
              </a:rPr>
              <a:t>DEPLOYED</a:t>
            </a:r>
            <a:endParaRPr lang="en-US" sz="1200" cap="all" dirty="0">
              <a:solidFill>
                <a:srgbClr val="000000"/>
              </a:solidFill>
              <a:latin typeface="Arial"/>
              <a:cs typeface="Arial"/>
            </a:endParaRPr>
          </a:p>
        </p:txBody>
      </p:sp>
      <p:sp>
        <p:nvSpPr>
          <p:cNvPr id="43" name="AutoShape 10"/>
          <p:cNvSpPr>
            <a:spLocks noChangeArrowheads="1"/>
          </p:cNvSpPr>
          <p:nvPr/>
        </p:nvSpPr>
        <p:spPr bwMode="auto">
          <a:xfrm>
            <a:off x="6699724" y="6397719"/>
            <a:ext cx="1828800" cy="425450"/>
          </a:xfrm>
          <a:prstGeom prst="plaque">
            <a:avLst>
              <a:gd name="adj" fmla="val 16667"/>
            </a:avLst>
          </a:prstGeom>
          <a:gradFill flip="none" rotWithShape="1">
            <a:gsLst>
              <a:gs pos="0">
                <a:srgbClr val="800000">
                  <a:shade val="30000"/>
                  <a:satMod val="115000"/>
                </a:srgbClr>
              </a:gs>
              <a:gs pos="50000">
                <a:srgbClr val="800000">
                  <a:shade val="67500"/>
                  <a:satMod val="115000"/>
                </a:srgbClr>
              </a:gs>
              <a:gs pos="100000">
                <a:srgbClr val="800000">
                  <a:shade val="100000"/>
                  <a:satMod val="115000"/>
                </a:srgbClr>
              </a:gs>
            </a:gsLst>
            <a:lin ang="5400000" scaled="1"/>
            <a:tileRect/>
          </a:gradFill>
          <a:ln w="3175">
            <a:solidFill>
              <a:srgbClr val="FF0000"/>
            </a:solidFill>
            <a:miter lim="800000"/>
            <a:headEnd/>
            <a:tailEnd/>
          </a:ln>
          <a:effectLst>
            <a:outerShdw blurRad="50800" dist="38100" dir="2700000" algn="tl" rotWithShape="0">
              <a:prstClr val="black">
                <a:alpha val="40000"/>
              </a:prstClr>
            </a:outerShdw>
          </a:effectLst>
        </p:spPr>
        <p:txBody>
          <a:bodyPr wrap="none" anchor="ctr"/>
          <a:lstStyle/>
          <a:p>
            <a:pPr algn="ctr"/>
            <a:r>
              <a:rPr lang="en-US" sz="1400" dirty="0">
                <a:solidFill>
                  <a:srgbClr val="FFFFFF"/>
                </a:solidFill>
              </a:rPr>
              <a:t>POST-DEPLOYED</a:t>
            </a:r>
          </a:p>
        </p:txBody>
      </p:sp>
      <p:sp>
        <p:nvSpPr>
          <p:cNvPr id="26" name="AutoShape 130"/>
          <p:cNvSpPr>
            <a:spLocks noChangeArrowheads="1"/>
          </p:cNvSpPr>
          <p:nvPr/>
        </p:nvSpPr>
        <p:spPr bwMode="auto">
          <a:xfrm>
            <a:off x="5238835" y="2526926"/>
            <a:ext cx="1626176" cy="640078"/>
          </a:xfrm>
          <a:prstGeom prst="plaque">
            <a:avLst>
              <a:gd name="adj" fmla="val 0"/>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a:ln w="3175" algn="ctr">
            <a:solidFill>
              <a:srgbClr val="0000FF"/>
            </a:solidFill>
            <a:miter lim="800000"/>
            <a:headEnd/>
            <a:tailEnd/>
          </a:ln>
          <a:effectLst>
            <a:glow rad="101600">
              <a:srgbClr val="92D050">
                <a:alpha val="40000"/>
              </a:srgbClr>
            </a:glow>
            <a:outerShdw blurRad="50800" dist="38100" dir="2700000" algn="tl" rotWithShape="0">
              <a:prstClr val="black">
                <a:alpha val="40000"/>
              </a:prstClr>
            </a:outerShdw>
          </a:effectLst>
        </p:spPr>
        <p:txBody>
          <a:bodyPr wrap="none" lIns="0" tIns="0" rIns="0" bIns="0" anchor="ctr"/>
          <a:lstStyle/>
          <a:p>
            <a:pPr algn="r"/>
            <a:r>
              <a:rPr lang="en-US" sz="1400" u="sng" cap="all" dirty="0" smtClean="0">
                <a:solidFill>
                  <a:schemeClr val="tx1"/>
                </a:solidFill>
                <a:latin typeface="Arial"/>
                <a:cs typeface="Arial"/>
              </a:rPr>
              <a:t>11</a:t>
            </a:r>
            <a:r>
              <a:rPr lang="en-US" sz="1400" u="sng" baseline="30000" dirty="0" smtClean="0">
                <a:solidFill>
                  <a:schemeClr val="tx1"/>
                </a:solidFill>
                <a:latin typeface="Arial"/>
                <a:cs typeface="Arial"/>
              </a:rPr>
              <a:t>th</a:t>
            </a:r>
            <a:r>
              <a:rPr lang="en-US" sz="1400" u="sng" cap="all" dirty="0" smtClean="0">
                <a:solidFill>
                  <a:schemeClr val="tx1"/>
                </a:solidFill>
                <a:latin typeface="Arial"/>
                <a:cs typeface="Arial"/>
              </a:rPr>
              <a:t> MEU</a:t>
            </a:r>
            <a:r>
              <a:rPr lang="en-US" sz="1400" cap="all" dirty="0" smtClean="0">
                <a:solidFill>
                  <a:schemeClr val="tx1"/>
                </a:solidFill>
                <a:latin typeface="Arial"/>
                <a:cs typeface="Arial"/>
              </a:rPr>
              <a:t>  </a:t>
            </a:r>
            <a:endParaRPr lang="en-US" sz="1400" u="sng" cap="all" dirty="0" smtClean="0">
              <a:solidFill>
                <a:schemeClr val="tx1"/>
              </a:solidFill>
              <a:latin typeface="Arial"/>
              <a:cs typeface="Arial"/>
            </a:endParaRPr>
          </a:p>
          <a:p>
            <a:pPr algn="r"/>
            <a:r>
              <a:rPr lang="en-US" sz="1200" cap="all" dirty="0" err="1" smtClean="0">
                <a:solidFill>
                  <a:schemeClr val="tx1"/>
                </a:solidFill>
                <a:latin typeface="Arial"/>
                <a:cs typeface="Arial"/>
              </a:rPr>
              <a:t>CENTcom</a:t>
            </a:r>
            <a:r>
              <a:rPr lang="en-US" sz="1200" cap="all" dirty="0" smtClean="0">
                <a:solidFill>
                  <a:schemeClr val="tx1"/>
                </a:solidFill>
                <a:latin typeface="Arial"/>
                <a:cs typeface="Arial"/>
              </a:rPr>
              <a:t>   </a:t>
            </a:r>
            <a:endParaRPr lang="en-US" sz="1200" cap="all" dirty="0">
              <a:solidFill>
                <a:schemeClr val="tx1"/>
              </a:solidFill>
              <a:latin typeface="Arial"/>
              <a:cs typeface="Arial"/>
            </a:endParaRPr>
          </a:p>
        </p:txBody>
      </p:sp>
      <p:sp>
        <p:nvSpPr>
          <p:cNvPr id="25" name="AutoShape 130"/>
          <p:cNvSpPr>
            <a:spLocks noChangeArrowheads="1"/>
          </p:cNvSpPr>
          <p:nvPr/>
        </p:nvSpPr>
        <p:spPr bwMode="auto">
          <a:xfrm>
            <a:off x="7208086" y="2583014"/>
            <a:ext cx="1626176" cy="640078"/>
          </a:xfrm>
          <a:prstGeom prst="plaque">
            <a:avLst>
              <a:gd name="adj" fmla="val 0"/>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a:ln w="3175" algn="ctr">
            <a:solidFill>
              <a:srgbClr val="0000FF"/>
            </a:solidFill>
            <a:miter lim="800000"/>
            <a:headEnd/>
            <a:tailEnd/>
          </a:ln>
          <a:effectLst>
            <a:glow rad="101600">
              <a:srgbClr val="92D050">
                <a:alpha val="40000"/>
              </a:srgbClr>
            </a:glow>
            <a:outerShdw blurRad="50800" dist="38100" dir="2700000" algn="tl" rotWithShape="0">
              <a:prstClr val="black">
                <a:alpha val="40000"/>
              </a:prstClr>
            </a:outerShdw>
          </a:effectLst>
        </p:spPr>
        <p:txBody>
          <a:bodyPr wrap="none" lIns="0" tIns="0" rIns="0" bIns="0" anchor="ctr"/>
          <a:lstStyle/>
          <a:p>
            <a:pPr algn="r"/>
            <a:r>
              <a:rPr lang="en-US" sz="1400" u="sng" cap="all" dirty="0" smtClean="0">
                <a:solidFill>
                  <a:schemeClr val="tx1"/>
                </a:solidFill>
                <a:latin typeface="Arial"/>
                <a:cs typeface="Arial"/>
              </a:rPr>
              <a:t>31</a:t>
            </a:r>
            <a:r>
              <a:rPr lang="en-US" sz="1400" u="sng" baseline="30000" dirty="0" smtClean="0">
                <a:solidFill>
                  <a:schemeClr val="tx1"/>
                </a:solidFill>
                <a:latin typeface="Arial"/>
                <a:cs typeface="Arial"/>
              </a:rPr>
              <a:t>st</a:t>
            </a:r>
            <a:r>
              <a:rPr lang="en-US" sz="1400" u="sng" cap="all" dirty="0" smtClean="0">
                <a:solidFill>
                  <a:schemeClr val="tx1"/>
                </a:solidFill>
                <a:latin typeface="Arial"/>
                <a:cs typeface="Arial"/>
              </a:rPr>
              <a:t> MEU</a:t>
            </a:r>
            <a:r>
              <a:rPr lang="en-US" sz="1400" cap="all" dirty="0" smtClean="0">
                <a:solidFill>
                  <a:schemeClr val="tx1"/>
                </a:solidFill>
                <a:latin typeface="Arial"/>
                <a:cs typeface="Arial"/>
              </a:rPr>
              <a:t>  </a:t>
            </a:r>
            <a:endParaRPr lang="en-US" sz="1400" u="sng" cap="all" dirty="0" smtClean="0">
              <a:solidFill>
                <a:schemeClr val="tx1"/>
              </a:solidFill>
              <a:latin typeface="Arial"/>
              <a:cs typeface="Arial"/>
            </a:endParaRPr>
          </a:p>
          <a:p>
            <a:pPr algn="r"/>
            <a:r>
              <a:rPr lang="en-US" sz="1200" cap="all" dirty="0" err="1" smtClean="0">
                <a:solidFill>
                  <a:schemeClr val="tx1"/>
                </a:solidFill>
                <a:latin typeface="Arial"/>
                <a:cs typeface="Arial"/>
              </a:rPr>
              <a:t>PAcom</a:t>
            </a:r>
            <a:r>
              <a:rPr lang="en-US" sz="1200" cap="all" dirty="0" smtClean="0">
                <a:solidFill>
                  <a:schemeClr val="tx1"/>
                </a:solidFill>
                <a:latin typeface="Arial"/>
                <a:cs typeface="Arial"/>
              </a:rPr>
              <a:t>   </a:t>
            </a:r>
            <a:endParaRPr lang="en-US" sz="1200" cap="all" dirty="0">
              <a:solidFill>
                <a:schemeClr val="tx1"/>
              </a:solidFill>
              <a:latin typeface="Arial"/>
              <a:cs typeface="Arial"/>
            </a:endParaRPr>
          </a:p>
        </p:txBody>
      </p:sp>
      <p:pic>
        <p:nvPicPr>
          <p:cNvPr id="4098" name="Picture 2" descr="http://www.marineparents.com/units/logos/95.gif"/>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229352" y="2621529"/>
            <a:ext cx="590550" cy="55721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marineparents.com/units/logos/95.gif"/>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985627" y="3678864"/>
            <a:ext cx="354876" cy="3348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Banner Icon could not be loaded."/>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291101" y="2578998"/>
            <a:ext cx="546503" cy="51234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Banner Icon could not be loaded."/>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5480698" y="3398962"/>
            <a:ext cx="316716" cy="296921"/>
          </a:xfrm>
          <a:prstGeom prst="rect">
            <a:avLst/>
          </a:prstGeom>
          <a:noFill/>
          <a:extLst>
            <a:ext uri="{909E8E84-426E-40DD-AFC4-6F175D3DCCD1}">
              <a14:hiddenFill xmlns:a14="http://schemas.microsoft.com/office/drawing/2010/main">
                <a:solidFill>
                  <a:srgbClr val="FFFFFF"/>
                </a:solidFill>
              </a14:hiddenFill>
            </a:ext>
          </a:extLst>
        </p:spPr>
      </p:pic>
      <p:sp>
        <p:nvSpPr>
          <p:cNvPr id="29" name="AutoShape 130"/>
          <p:cNvSpPr>
            <a:spLocks noChangeArrowheads="1"/>
          </p:cNvSpPr>
          <p:nvPr/>
        </p:nvSpPr>
        <p:spPr bwMode="auto">
          <a:xfrm>
            <a:off x="201826" y="2294179"/>
            <a:ext cx="2009746" cy="412329"/>
          </a:xfrm>
          <a:prstGeom prst="plaque">
            <a:avLst>
              <a:gd name="adj" fmla="val 0"/>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5400000" scaled="1"/>
            <a:tileRect/>
          </a:gradFill>
          <a:ln w="3175">
            <a:solidFill>
              <a:srgbClr val="FFFF00"/>
            </a:solidFill>
            <a:miter lim="800000"/>
            <a:headEnd/>
            <a:tailEnd/>
          </a:ln>
          <a:effectLst>
            <a:outerShdw blurRad="50800" dist="38100" dir="2700000" algn="tl" rotWithShape="0">
              <a:prstClr val="black">
                <a:alpha val="40000"/>
              </a:prstClr>
            </a:outerShdw>
          </a:effectLst>
        </p:spPr>
        <p:txBody>
          <a:bodyPr wrap="none" anchor="ctr"/>
          <a:lstStyle/>
          <a:p>
            <a:pPr algn="r"/>
            <a:r>
              <a:rPr lang="en-US" sz="1400" u="sng" dirty="0" smtClean="0">
                <a:solidFill>
                  <a:schemeClr val="tx1"/>
                </a:solidFill>
              </a:rPr>
              <a:t>15</a:t>
            </a:r>
            <a:r>
              <a:rPr lang="en-US" sz="1400" u="sng" baseline="30000" dirty="0" smtClean="0">
                <a:solidFill>
                  <a:schemeClr val="tx1"/>
                </a:solidFill>
              </a:rPr>
              <a:t>th</a:t>
            </a:r>
            <a:r>
              <a:rPr lang="en-US" sz="1400" u="sng" dirty="0" smtClean="0">
                <a:solidFill>
                  <a:schemeClr val="tx1"/>
                </a:solidFill>
              </a:rPr>
              <a:t> MEU</a:t>
            </a:r>
          </a:p>
          <a:p>
            <a:pPr algn="r"/>
            <a:r>
              <a:rPr lang="en-US" sz="1200" dirty="0" smtClean="0">
                <a:solidFill>
                  <a:schemeClr val="tx1"/>
                </a:solidFill>
              </a:rPr>
              <a:t>CAMP PENDLETON</a:t>
            </a:r>
            <a:endParaRPr lang="en-US" sz="1200" dirty="0">
              <a:solidFill>
                <a:schemeClr val="tx1"/>
              </a:solidFill>
            </a:endParaRPr>
          </a:p>
        </p:txBody>
      </p:sp>
      <p:pic>
        <p:nvPicPr>
          <p:cNvPr id="6148" name="Picture 4" descr="http://www.marineparents.com/units/logos/89.gif"/>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94040" y="2294179"/>
            <a:ext cx="556395" cy="47742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4" name="Picture 4" descr="http://www.marineparents.com/units/logos/89.gif"/>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217743" y="2989414"/>
            <a:ext cx="556395" cy="47742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56100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1107XWOR060WAOR_008_11x8_5.jpg"/>
          <p:cNvPicPr>
            <a:picLocks noChangeAspect="1"/>
          </p:cNvPicPr>
          <p:nvPr/>
        </p:nvPicPr>
        <p:blipFill rotWithShape="1">
          <a:blip r:embed="rId3" cstate="email">
            <a:extLst>
              <a:ext uri="{28A0092B-C50C-407E-A947-70E740481C1C}">
                <a14:useLocalDpi xmlns:a14="http://schemas.microsoft.com/office/drawing/2010/main"/>
              </a:ext>
            </a:extLst>
          </a:blip>
          <a:srcRect t="-77" r="-4906"/>
          <a:stretch/>
        </p:blipFill>
        <p:spPr bwMode="auto">
          <a:xfrm>
            <a:off x="0" y="2530549"/>
            <a:ext cx="9512135" cy="4338084"/>
          </a:xfrm>
          <a:prstGeom prst="rect">
            <a:avLst/>
          </a:prstGeom>
          <a:noFill/>
          <a:ln w="9525">
            <a:noFill/>
            <a:miter lim="800000"/>
            <a:headEnd/>
            <a:tailEnd/>
          </a:ln>
        </p:spPr>
      </p:pic>
      <p:pic>
        <p:nvPicPr>
          <p:cNvPr id="4098" name="Picture 2" descr="USS Peleliu LHA 5"/>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915"/>
          <a:stretch/>
        </p:blipFill>
        <p:spPr bwMode="auto">
          <a:xfrm>
            <a:off x="0" y="1007376"/>
            <a:ext cx="4940136" cy="1905945"/>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0" y="985326"/>
            <a:ext cx="9144000" cy="338554"/>
          </a:xfrm>
          <a:prstGeom prst="rect">
            <a:avLst/>
          </a:prstGeom>
          <a:solidFill>
            <a:srgbClr val="FFFF00"/>
          </a:solidFill>
        </p:spPr>
        <p:txBody>
          <a:bodyPr>
            <a:spAutoFit/>
          </a:bodyPr>
          <a:lstStyle/>
          <a:p>
            <a:pPr>
              <a:defRPr/>
            </a:pPr>
            <a:r>
              <a:rPr lang="en-US" sz="1600" dirty="0">
                <a:solidFill>
                  <a:srgbClr val="000000"/>
                </a:solidFill>
                <a:effectLst>
                  <a:outerShdw blurRad="38100" dist="38100" dir="2700000" algn="tl">
                    <a:srgbClr val="000000">
                      <a:alpha val="43137"/>
                    </a:srgbClr>
                  </a:outerShdw>
                </a:effectLst>
                <a:latin typeface="Arial"/>
                <a:cs typeface="Arial"/>
              </a:rPr>
              <a:t>BLT 3</a:t>
            </a:r>
            <a:r>
              <a:rPr lang="en-US" sz="1600" dirty="0" smtClean="0">
                <a:solidFill>
                  <a:srgbClr val="000000"/>
                </a:solidFill>
                <a:effectLst>
                  <a:outerShdw blurRad="38100" dist="38100" dir="2700000" algn="tl">
                    <a:srgbClr val="000000">
                      <a:alpha val="43137"/>
                    </a:srgbClr>
                  </a:outerShdw>
                </a:effectLst>
                <a:latin typeface="Arial"/>
                <a:cs typeface="Arial"/>
              </a:rPr>
              <a:t>/5, VMM-262 </a:t>
            </a:r>
            <a:r>
              <a:rPr lang="en-US" sz="1600" dirty="0">
                <a:solidFill>
                  <a:srgbClr val="000000"/>
                </a:solidFill>
                <a:effectLst>
                  <a:outerShdw blurRad="38100" dist="38100" dir="2700000" algn="tl">
                    <a:srgbClr val="000000">
                      <a:alpha val="43137"/>
                    </a:srgbClr>
                  </a:outerShdw>
                </a:effectLst>
                <a:latin typeface="Arial"/>
                <a:cs typeface="Arial"/>
              </a:rPr>
              <a:t>(REIN), </a:t>
            </a:r>
            <a:r>
              <a:rPr lang="en-US" sz="1600" dirty="0" smtClean="0">
                <a:solidFill>
                  <a:srgbClr val="000000"/>
                </a:solidFill>
                <a:effectLst>
                  <a:outerShdw blurRad="38100" dist="38100" dir="2700000" algn="tl">
                    <a:srgbClr val="000000">
                      <a:alpha val="43137"/>
                    </a:srgbClr>
                  </a:outerShdw>
                </a:effectLst>
                <a:latin typeface="Arial"/>
                <a:cs typeface="Arial"/>
              </a:rPr>
              <a:t>VMA-542, </a:t>
            </a:r>
            <a:r>
              <a:rPr lang="en-US" sz="1600" dirty="0">
                <a:solidFill>
                  <a:srgbClr val="000000"/>
                </a:solidFill>
                <a:effectLst>
                  <a:outerShdw blurRad="38100" dist="38100" dir="2700000" algn="tl">
                    <a:srgbClr val="000000">
                      <a:alpha val="43137"/>
                    </a:srgbClr>
                  </a:outerShdw>
                </a:effectLst>
                <a:latin typeface="Arial"/>
                <a:cs typeface="Arial"/>
              </a:rPr>
              <a:t>CLB–31	       DEPLOYMENT DATES:  </a:t>
            </a:r>
            <a:r>
              <a:rPr lang="en-US" sz="1600" dirty="0" smtClean="0">
                <a:solidFill>
                  <a:srgbClr val="000000"/>
                </a:solidFill>
                <a:effectLst>
                  <a:outerShdw blurRad="38100" dist="38100" dir="2700000" algn="tl">
                    <a:srgbClr val="000000">
                      <a:alpha val="43137"/>
                    </a:srgbClr>
                  </a:outerShdw>
                </a:effectLst>
                <a:latin typeface="Arial"/>
                <a:cs typeface="Arial"/>
              </a:rPr>
              <a:t>MAY 14 </a:t>
            </a:r>
            <a:r>
              <a:rPr lang="en-US" sz="1600" dirty="0">
                <a:solidFill>
                  <a:srgbClr val="000000"/>
                </a:solidFill>
                <a:effectLst>
                  <a:outerShdw blurRad="38100" dist="38100" dir="2700000" algn="tl">
                    <a:srgbClr val="000000">
                      <a:alpha val="43137"/>
                    </a:srgbClr>
                  </a:outerShdw>
                </a:effectLst>
                <a:latin typeface="Arial"/>
                <a:cs typeface="Arial"/>
              </a:rPr>
              <a:t>– </a:t>
            </a:r>
            <a:r>
              <a:rPr lang="en-US" sz="1600" dirty="0" smtClean="0">
                <a:solidFill>
                  <a:srgbClr val="000000"/>
                </a:solidFill>
                <a:effectLst>
                  <a:outerShdw blurRad="38100" dist="38100" dir="2700000" algn="tl">
                    <a:srgbClr val="000000">
                      <a:alpha val="43137"/>
                    </a:srgbClr>
                  </a:outerShdw>
                </a:effectLst>
                <a:latin typeface="Arial"/>
                <a:cs typeface="Arial"/>
              </a:rPr>
              <a:t>NOV 14</a:t>
            </a:r>
            <a:endParaRPr lang="en-US" sz="1600" dirty="0">
              <a:solidFill>
                <a:srgbClr val="000000"/>
              </a:solidFill>
              <a:effectLst>
                <a:outerShdw blurRad="38100" dist="38100" dir="2700000" algn="tl">
                  <a:srgbClr val="000000">
                    <a:alpha val="43137"/>
                  </a:srgbClr>
                </a:outerShdw>
              </a:effectLst>
              <a:latin typeface="Arial"/>
              <a:cs typeface="Arial"/>
            </a:endParaRPr>
          </a:p>
        </p:txBody>
      </p:sp>
      <p:pic>
        <p:nvPicPr>
          <p:cNvPr id="43016" name="Picture 8" descr="USS Germantown (LSD-42) makes wake in San Diego's harbor (22 Aug. 2003).">
            <a:hlinkClick r:id="rId5" tooltip="USS Germantown (LSD-42) makes wake in San Diego's harbor (22 Aug. 2003)."/>
          </p:cNvPr>
          <p:cNvPicPr>
            <a:picLocks noChangeAspect="1" noChangeArrowheads="1"/>
          </p:cNvPicPr>
          <p:nvPr/>
        </p:nvPicPr>
        <p:blipFill>
          <a:blip r:embed="rId6" cstate="email">
            <a:lum contrast="10000"/>
            <a:extLst>
              <a:ext uri="{28A0092B-C50C-407E-A947-70E740481C1C}">
                <a14:useLocalDpi xmlns:a14="http://schemas.microsoft.com/office/drawing/2010/main"/>
              </a:ext>
            </a:extLst>
          </a:blip>
          <a:srcRect/>
          <a:stretch>
            <a:fillRect/>
          </a:stretch>
        </p:blipFill>
        <p:spPr bwMode="auto">
          <a:xfrm flipH="1">
            <a:off x="4940136" y="1404611"/>
            <a:ext cx="4203862" cy="1526856"/>
          </a:xfrm>
          <a:prstGeom prst="rect">
            <a:avLst/>
          </a:prstGeom>
          <a:noFill/>
        </p:spPr>
      </p:pic>
      <p:sp>
        <p:nvSpPr>
          <p:cNvPr id="20" name="TextBox 19"/>
          <p:cNvSpPr txBox="1"/>
          <p:nvPr/>
        </p:nvSpPr>
        <p:spPr>
          <a:xfrm>
            <a:off x="0" y="1323463"/>
            <a:ext cx="9144000" cy="261610"/>
          </a:xfrm>
          <a:prstGeom prst="rect">
            <a:avLst/>
          </a:prstGeom>
          <a:solidFill>
            <a:srgbClr val="336699"/>
          </a:solidFill>
        </p:spPr>
        <p:txBody>
          <a:bodyPr>
            <a:spAutoFit/>
          </a:bodyPr>
          <a:lstStyle/>
          <a:p>
            <a:pPr>
              <a:defRPr/>
            </a:pPr>
            <a:r>
              <a:rPr lang="en-US" sz="1100" i="1" dirty="0" smtClean="0">
                <a:solidFill>
                  <a:srgbClr val="FFFFFF"/>
                </a:solidFill>
                <a:effectLst>
                  <a:outerShdw blurRad="38100" dist="38100" dir="2700000" algn="tl">
                    <a:srgbClr val="000000">
                      <a:alpha val="43137"/>
                    </a:srgbClr>
                  </a:outerShdw>
                </a:effectLst>
                <a:latin typeface="Arial"/>
                <a:cs typeface="Arial"/>
              </a:rPr>
              <a:t>                                                 USS PELELIU (LHA-5)                                                            USS  GERMANTOWN (LSD-42)</a:t>
            </a:r>
            <a:endParaRPr lang="en-US" sz="1100" i="1" dirty="0">
              <a:solidFill>
                <a:srgbClr val="FFFFFF"/>
              </a:solidFill>
              <a:effectLst>
                <a:outerShdw blurRad="38100" dist="38100" dir="2700000" algn="tl">
                  <a:srgbClr val="000000">
                    <a:alpha val="43137"/>
                  </a:srgbClr>
                </a:outerShdw>
              </a:effectLst>
              <a:latin typeface="Arial"/>
              <a:cs typeface="Arial"/>
            </a:endParaRPr>
          </a:p>
        </p:txBody>
      </p:sp>
      <p:sp>
        <p:nvSpPr>
          <p:cNvPr id="21" name="Rounded Rectangle 20"/>
          <p:cNvSpPr/>
          <p:nvPr/>
        </p:nvSpPr>
        <p:spPr>
          <a:xfrm>
            <a:off x="7584372" y="3034668"/>
            <a:ext cx="1462257" cy="323493"/>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rgbClr val="666633">
                <a:alpha val="24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0" rIns="45720" bIns="0" anchor="ctr">
            <a:spAutoFit/>
          </a:bodyPr>
          <a:lstStyle/>
          <a:p>
            <a:pPr algn="ctr" fontAlgn="auto">
              <a:spcBef>
                <a:spcPts val="0"/>
              </a:spcBef>
              <a:spcAft>
                <a:spcPts val="0"/>
              </a:spcAft>
              <a:defRPr/>
            </a:pPr>
            <a:r>
              <a:rPr lang="en-US" sz="1000" dirty="0" smtClean="0">
                <a:solidFill>
                  <a:prstClr val="white"/>
                </a:solidFill>
              </a:rPr>
              <a:t>14.1/14.2 TURNOVER</a:t>
            </a:r>
            <a:endParaRPr lang="en-US" sz="1000" dirty="0">
              <a:solidFill>
                <a:prstClr val="white"/>
              </a:solidFill>
            </a:endParaRPr>
          </a:p>
          <a:p>
            <a:pPr algn="ctr" fontAlgn="auto">
              <a:spcBef>
                <a:spcPts val="0"/>
              </a:spcBef>
              <a:spcAft>
                <a:spcPts val="0"/>
              </a:spcAft>
              <a:defRPr/>
            </a:pPr>
            <a:r>
              <a:rPr lang="en-US" sz="900" dirty="0" smtClean="0">
                <a:solidFill>
                  <a:prstClr val="white"/>
                </a:solidFill>
              </a:rPr>
              <a:t>MAY 14</a:t>
            </a:r>
            <a:endParaRPr lang="en-US" sz="900" dirty="0">
              <a:solidFill>
                <a:prstClr val="white"/>
              </a:solidFill>
            </a:endParaRPr>
          </a:p>
        </p:txBody>
      </p:sp>
      <p:sp>
        <p:nvSpPr>
          <p:cNvPr id="12" name="Title 34"/>
          <p:cNvSpPr txBox="1">
            <a:spLocks/>
          </p:cNvSpPr>
          <p:nvPr/>
        </p:nvSpPr>
        <p:spPr bwMode="auto">
          <a:xfrm>
            <a:off x="886357" y="206258"/>
            <a:ext cx="7415213" cy="620712"/>
          </a:xfrm>
          <a:prstGeom prst="rect">
            <a:avLst/>
          </a:prstGeom>
          <a:noFill/>
          <a:ln w="9525">
            <a:noFill/>
            <a:miter lim="800000"/>
            <a:headEnd/>
            <a:tailEnd/>
          </a:ln>
          <a:effectLst>
            <a:outerShdw dist="17961" dir="2700000" algn="ctr" rotWithShape="0">
              <a:srgbClr val="AD925B">
                <a:alpha val="70000"/>
              </a:srgbClr>
            </a:outerShdw>
          </a:effectLst>
        </p:spPr>
        <p:txBody>
          <a:bodyPr anchor="ctr"/>
          <a:lstStyle/>
          <a:p>
            <a:pPr algn="ctr" eaLnBrk="0" hangingPunct="0">
              <a:lnSpc>
                <a:spcPts val="2200"/>
              </a:lnSpc>
              <a:defRPr/>
            </a:pPr>
            <a:r>
              <a:rPr lang="en-US" sz="2800" kern="0" dirty="0" smtClean="0">
                <a:solidFill>
                  <a:srgbClr val="000066"/>
                </a:solidFill>
                <a:latin typeface="Arial"/>
              </a:rPr>
              <a:t>31</a:t>
            </a:r>
            <a:r>
              <a:rPr lang="en-US" sz="2800" kern="0" baseline="30000" dirty="0" smtClean="0">
                <a:solidFill>
                  <a:srgbClr val="000066"/>
                </a:solidFill>
                <a:latin typeface="Arial"/>
              </a:rPr>
              <a:t>st</a:t>
            </a:r>
            <a:r>
              <a:rPr lang="en-US" sz="2800" kern="0" dirty="0" smtClean="0">
                <a:solidFill>
                  <a:srgbClr val="000066"/>
                </a:solidFill>
                <a:latin typeface="Arial"/>
              </a:rPr>
              <a:t> </a:t>
            </a:r>
            <a:r>
              <a:rPr lang="en-US" sz="2800" kern="0" dirty="0">
                <a:solidFill>
                  <a:srgbClr val="000066"/>
                </a:solidFill>
                <a:latin typeface="Arial"/>
              </a:rPr>
              <a:t>Marine Expeditionary Unit</a:t>
            </a:r>
          </a:p>
          <a:p>
            <a:pPr algn="ctr" eaLnBrk="0" hangingPunct="0">
              <a:lnSpc>
                <a:spcPts val="2200"/>
              </a:lnSpc>
              <a:defRPr/>
            </a:pPr>
            <a:r>
              <a:rPr lang="en-US" sz="1600" kern="0" dirty="0" smtClean="0">
                <a:solidFill>
                  <a:srgbClr val="808000"/>
                </a:solidFill>
                <a:effectLst>
                  <a:outerShdw blurRad="38100" dist="38100" dir="2700000" algn="tl">
                    <a:srgbClr val="C0C0C0">
                      <a:alpha val="42745"/>
                    </a:srgbClr>
                  </a:outerShdw>
                </a:effectLst>
                <a:latin typeface="Arial"/>
              </a:rPr>
              <a:t>COL R. DASMALCHI</a:t>
            </a:r>
            <a:endParaRPr lang="en-US" sz="2400" kern="0" dirty="0">
              <a:solidFill>
                <a:srgbClr val="0F007E"/>
              </a:solidFill>
              <a:effectLst>
                <a:outerShdw blurRad="38100" dist="38100" dir="2700000" algn="tl">
                  <a:srgbClr val="C0C0C0">
                    <a:alpha val="42745"/>
                  </a:srgbClr>
                </a:outerShdw>
              </a:effectLst>
              <a:latin typeface="Arial"/>
            </a:endParaRPr>
          </a:p>
        </p:txBody>
      </p:sp>
      <p:sp>
        <p:nvSpPr>
          <p:cNvPr id="13" name="Rounded Rectangle 12"/>
          <p:cNvSpPr/>
          <p:nvPr/>
        </p:nvSpPr>
        <p:spPr>
          <a:xfrm>
            <a:off x="7584372" y="3390147"/>
            <a:ext cx="1462257" cy="323493"/>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rgbClr val="666633">
                <a:alpha val="24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0" rIns="45720" bIns="0" anchor="ctr">
            <a:spAutoFit/>
          </a:bodyPr>
          <a:lstStyle/>
          <a:p>
            <a:pPr algn="ctr" fontAlgn="auto">
              <a:spcBef>
                <a:spcPts val="0"/>
              </a:spcBef>
              <a:spcAft>
                <a:spcPts val="0"/>
              </a:spcAft>
              <a:defRPr/>
            </a:pPr>
            <a:r>
              <a:rPr lang="en-US" sz="1000" dirty="0" smtClean="0">
                <a:solidFill>
                  <a:prstClr val="white"/>
                </a:solidFill>
              </a:rPr>
              <a:t>SOTG COURSES</a:t>
            </a:r>
            <a:endParaRPr lang="en-US" sz="1000" dirty="0">
              <a:solidFill>
                <a:prstClr val="white"/>
              </a:solidFill>
            </a:endParaRPr>
          </a:p>
          <a:p>
            <a:pPr algn="ctr" fontAlgn="auto">
              <a:spcBef>
                <a:spcPts val="0"/>
              </a:spcBef>
              <a:spcAft>
                <a:spcPts val="0"/>
              </a:spcAft>
              <a:defRPr/>
            </a:pPr>
            <a:r>
              <a:rPr lang="en-US" sz="900" dirty="0" smtClean="0">
                <a:solidFill>
                  <a:prstClr val="white"/>
                </a:solidFill>
              </a:rPr>
              <a:t>JUN 14</a:t>
            </a:r>
            <a:endParaRPr lang="en-US" sz="900" dirty="0">
              <a:solidFill>
                <a:prstClr val="white"/>
              </a:solidFill>
            </a:endParaRPr>
          </a:p>
        </p:txBody>
      </p:sp>
      <p:sp>
        <p:nvSpPr>
          <p:cNvPr id="14" name="Rounded Rectangle 13"/>
          <p:cNvSpPr/>
          <p:nvPr/>
        </p:nvSpPr>
        <p:spPr>
          <a:xfrm>
            <a:off x="7584372" y="3760677"/>
            <a:ext cx="1462257" cy="323493"/>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rgbClr val="666633">
                <a:alpha val="24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0" rIns="45720" bIns="0" anchor="ctr">
            <a:spAutoFit/>
          </a:bodyPr>
          <a:lstStyle/>
          <a:p>
            <a:pPr algn="ctr" fontAlgn="auto">
              <a:spcBef>
                <a:spcPts val="0"/>
              </a:spcBef>
              <a:spcAft>
                <a:spcPts val="0"/>
              </a:spcAft>
              <a:defRPr/>
            </a:pPr>
            <a:r>
              <a:rPr lang="en-US" sz="1000" dirty="0" smtClean="0">
                <a:solidFill>
                  <a:prstClr val="white"/>
                </a:solidFill>
              </a:rPr>
              <a:t>BI-LATERAL TSC</a:t>
            </a:r>
            <a:endParaRPr lang="en-US" sz="1000" dirty="0">
              <a:solidFill>
                <a:prstClr val="white"/>
              </a:solidFill>
            </a:endParaRPr>
          </a:p>
          <a:p>
            <a:pPr algn="ctr" fontAlgn="auto">
              <a:spcBef>
                <a:spcPts val="0"/>
              </a:spcBef>
              <a:spcAft>
                <a:spcPts val="0"/>
              </a:spcAft>
              <a:defRPr/>
            </a:pPr>
            <a:r>
              <a:rPr lang="en-US" sz="900" dirty="0" smtClean="0">
                <a:solidFill>
                  <a:prstClr val="white"/>
                </a:solidFill>
              </a:rPr>
              <a:t>JUN - AUG 14</a:t>
            </a:r>
            <a:endParaRPr lang="en-US" sz="900" dirty="0">
              <a:solidFill>
                <a:prstClr val="white"/>
              </a:solidFill>
            </a:endParaRPr>
          </a:p>
        </p:txBody>
      </p:sp>
      <p:sp>
        <p:nvSpPr>
          <p:cNvPr id="15" name="Rounded Rectangle 14"/>
          <p:cNvSpPr/>
          <p:nvPr/>
        </p:nvSpPr>
        <p:spPr>
          <a:xfrm>
            <a:off x="7584372" y="4127691"/>
            <a:ext cx="1462257" cy="493752"/>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rgbClr val="666633">
                <a:alpha val="24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0" rIns="45720" bIns="0" anchor="ctr">
            <a:spAutoFit/>
          </a:bodyPr>
          <a:lstStyle/>
          <a:p>
            <a:pPr algn="ctr" fontAlgn="auto">
              <a:spcBef>
                <a:spcPts val="0"/>
              </a:spcBef>
              <a:spcAft>
                <a:spcPts val="0"/>
              </a:spcAft>
              <a:defRPr/>
            </a:pPr>
            <a:r>
              <a:rPr lang="en-US" sz="1000" dirty="0" smtClean="0">
                <a:solidFill>
                  <a:prstClr val="white"/>
                </a:solidFill>
              </a:rPr>
              <a:t>SQUAD INFANTRY TSC - TAIWAN</a:t>
            </a:r>
            <a:endParaRPr lang="en-US" sz="1000" dirty="0">
              <a:solidFill>
                <a:prstClr val="white"/>
              </a:solidFill>
            </a:endParaRPr>
          </a:p>
          <a:p>
            <a:pPr algn="ctr" fontAlgn="auto">
              <a:spcBef>
                <a:spcPts val="0"/>
              </a:spcBef>
              <a:spcAft>
                <a:spcPts val="0"/>
              </a:spcAft>
              <a:defRPr/>
            </a:pPr>
            <a:r>
              <a:rPr lang="en-US" sz="900" dirty="0" smtClean="0">
                <a:solidFill>
                  <a:prstClr val="white"/>
                </a:solidFill>
              </a:rPr>
              <a:t>AUG 14</a:t>
            </a:r>
            <a:endParaRPr lang="en-US" sz="900" dirty="0">
              <a:solidFill>
                <a:prstClr val="white"/>
              </a:solidFill>
            </a:endParaRPr>
          </a:p>
        </p:txBody>
      </p:sp>
      <p:sp>
        <p:nvSpPr>
          <p:cNvPr id="16" name="Rounded Rectangle 15"/>
          <p:cNvSpPr/>
          <p:nvPr/>
        </p:nvSpPr>
        <p:spPr>
          <a:xfrm>
            <a:off x="7584372" y="4681388"/>
            <a:ext cx="1462257" cy="323493"/>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rgbClr val="666633">
                <a:alpha val="24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0" rIns="45720" bIns="0" anchor="ctr">
            <a:spAutoFit/>
          </a:bodyPr>
          <a:lstStyle/>
          <a:p>
            <a:pPr algn="ctr" fontAlgn="auto">
              <a:spcBef>
                <a:spcPts val="0"/>
              </a:spcBef>
              <a:spcAft>
                <a:spcPts val="0"/>
              </a:spcAft>
              <a:defRPr/>
            </a:pPr>
            <a:r>
              <a:rPr lang="en-US" sz="1000" dirty="0" smtClean="0">
                <a:solidFill>
                  <a:prstClr val="white"/>
                </a:solidFill>
              </a:rPr>
              <a:t>PMEP</a:t>
            </a:r>
          </a:p>
          <a:p>
            <a:pPr algn="ctr" fontAlgn="auto">
              <a:spcBef>
                <a:spcPts val="0"/>
              </a:spcBef>
              <a:spcAft>
                <a:spcPts val="0"/>
              </a:spcAft>
              <a:defRPr/>
            </a:pPr>
            <a:r>
              <a:rPr lang="en-US" sz="900" dirty="0" smtClean="0">
                <a:solidFill>
                  <a:prstClr val="white"/>
                </a:solidFill>
              </a:rPr>
              <a:t>AUG 14</a:t>
            </a:r>
            <a:endParaRPr lang="en-US" sz="900" dirty="0">
              <a:solidFill>
                <a:prstClr val="white"/>
              </a:solidFill>
            </a:endParaRPr>
          </a:p>
        </p:txBody>
      </p:sp>
      <p:sp>
        <p:nvSpPr>
          <p:cNvPr id="17" name="Rounded Rectangle 16"/>
          <p:cNvSpPr/>
          <p:nvPr/>
        </p:nvSpPr>
        <p:spPr>
          <a:xfrm>
            <a:off x="7584372" y="5073087"/>
            <a:ext cx="1462257" cy="664012"/>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rgbClr val="666633">
                <a:alpha val="24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0" rIns="45720" bIns="0" anchor="ctr">
            <a:spAutoFit/>
          </a:bodyPr>
          <a:lstStyle/>
          <a:p>
            <a:pPr algn="ctr" fontAlgn="auto">
              <a:spcBef>
                <a:spcPts val="0"/>
              </a:spcBef>
              <a:spcAft>
                <a:spcPts val="0"/>
              </a:spcAft>
              <a:defRPr/>
            </a:pPr>
            <a:r>
              <a:rPr lang="en-US" sz="1000" dirty="0" smtClean="0">
                <a:solidFill>
                  <a:prstClr val="white"/>
                </a:solidFill>
              </a:rPr>
              <a:t>AMPHIB INTEGRATION TRAINING</a:t>
            </a:r>
          </a:p>
          <a:p>
            <a:pPr algn="ctr" fontAlgn="auto">
              <a:spcBef>
                <a:spcPts val="0"/>
              </a:spcBef>
              <a:spcAft>
                <a:spcPts val="0"/>
              </a:spcAft>
              <a:defRPr/>
            </a:pPr>
            <a:r>
              <a:rPr lang="en-US" sz="900" dirty="0" smtClean="0">
                <a:solidFill>
                  <a:prstClr val="white"/>
                </a:solidFill>
              </a:rPr>
              <a:t>SEP 14</a:t>
            </a:r>
            <a:endParaRPr lang="en-US" sz="900" dirty="0">
              <a:solidFill>
                <a:prstClr val="white"/>
              </a:solidFill>
            </a:endParaRPr>
          </a:p>
        </p:txBody>
      </p:sp>
      <p:sp>
        <p:nvSpPr>
          <p:cNvPr id="18" name="Rounded Rectangle 17"/>
          <p:cNvSpPr/>
          <p:nvPr/>
        </p:nvSpPr>
        <p:spPr>
          <a:xfrm>
            <a:off x="7607312" y="5803750"/>
            <a:ext cx="1462257" cy="323493"/>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rgbClr val="666633">
                <a:alpha val="24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0" rIns="45720" bIns="0" anchor="ctr">
            <a:spAutoFit/>
          </a:bodyPr>
          <a:lstStyle/>
          <a:p>
            <a:pPr algn="ctr" fontAlgn="auto">
              <a:spcBef>
                <a:spcPts val="0"/>
              </a:spcBef>
              <a:spcAft>
                <a:spcPts val="0"/>
              </a:spcAft>
              <a:defRPr/>
            </a:pPr>
            <a:r>
              <a:rPr lang="en-US" sz="1000" dirty="0" smtClean="0">
                <a:solidFill>
                  <a:prstClr val="white"/>
                </a:solidFill>
              </a:rPr>
              <a:t>TEMPEST WIND</a:t>
            </a:r>
          </a:p>
          <a:p>
            <a:pPr algn="ctr" fontAlgn="auto">
              <a:spcBef>
                <a:spcPts val="0"/>
              </a:spcBef>
              <a:spcAft>
                <a:spcPts val="0"/>
              </a:spcAft>
              <a:defRPr/>
            </a:pPr>
            <a:r>
              <a:rPr lang="en-US" sz="900" dirty="0" smtClean="0">
                <a:solidFill>
                  <a:prstClr val="white"/>
                </a:solidFill>
              </a:rPr>
              <a:t>SEP 14</a:t>
            </a:r>
            <a:endParaRPr lang="en-US" sz="900" dirty="0">
              <a:solidFill>
                <a:prstClr val="white"/>
              </a:solidFill>
            </a:endParaRPr>
          </a:p>
        </p:txBody>
      </p:sp>
      <p:sp>
        <p:nvSpPr>
          <p:cNvPr id="22" name="Rounded Rectangle 21"/>
          <p:cNvSpPr/>
          <p:nvPr/>
        </p:nvSpPr>
        <p:spPr>
          <a:xfrm>
            <a:off x="7607311" y="6166521"/>
            <a:ext cx="1462257" cy="323493"/>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rgbClr val="666633">
                <a:alpha val="24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0" rIns="45720" bIns="0" anchor="ctr">
            <a:spAutoFit/>
          </a:bodyPr>
          <a:lstStyle/>
          <a:p>
            <a:pPr algn="ctr" fontAlgn="auto">
              <a:spcBef>
                <a:spcPts val="0"/>
              </a:spcBef>
              <a:spcAft>
                <a:spcPts val="0"/>
              </a:spcAft>
              <a:defRPr/>
            </a:pPr>
            <a:r>
              <a:rPr lang="en-US" sz="1000" dirty="0" smtClean="0">
                <a:solidFill>
                  <a:prstClr val="white"/>
                </a:solidFill>
              </a:rPr>
              <a:t>CERTEX / PHIBLEX</a:t>
            </a:r>
          </a:p>
          <a:p>
            <a:pPr algn="ctr" fontAlgn="auto">
              <a:spcBef>
                <a:spcPts val="0"/>
              </a:spcBef>
              <a:spcAft>
                <a:spcPts val="0"/>
              </a:spcAft>
              <a:defRPr/>
            </a:pPr>
            <a:r>
              <a:rPr lang="en-US" sz="900" dirty="0" smtClean="0">
                <a:solidFill>
                  <a:prstClr val="white"/>
                </a:solidFill>
              </a:rPr>
              <a:t>OCT 14</a:t>
            </a:r>
            <a:endParaRPr lang="en-US" sz="900" dirty="0">
              <a:solidFill>
                <a:prstClr val="white"/>
              </a:solidFill>
            </a:endParaRPr>
          </a:p>
        </p:txBody>
      </p:sp>
      <p:pic>
        <p:nvPicPr>
          <p:cNvPr id="2" name="Picture 2" descr="Philippine and U.S. Marines complete a mechanized assault at PHIBLEX 1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5846" y="3073846"/>
            <a:ext cx="2761150" cy="18407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4" descr="Philippine and U.S. Marines complete a mechanized assault at PHIBLEX 1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5846" y="4993076"/>
            <a:ext cx="2761150" cy="18407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59756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1" descr="USEUCOM.jpg"/>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bwMode="auto">
          <a:xfrm>
            <a:off x="0" y="2383397"/>
            <a:ext cx="9144000" cy="4505929"/>
          </a:xfrm>
          <a:prstGeom prst="rect">
            <a:avLst/>
          </a:prstGeom>
          <a:noFill/>
          <a:ln w="9525">
            <a:noFill/>
            <a:miter lim="800000"/>
            <a:headEnd/>
            <a:tailEnd/>
          </a:ln>
        </p:spPr>
      </p:pic>
      <p:sp>
        <p:nvSpPr>
          <p:cNvPr id="55" name="TextBox 54"/>
          <p:cNvSpPr txBox="1"/>
          <p:nvPr/>
        </p:nvSpPr>
        <p:spPr>
          <a:xfrm>
            <a:off x="0" y="991356"/>
            <a:ext cx="9144000" cy="338554"/>
          </a:xfrm>
          <a:prstGeom prst="rect">
            <a:avLst/>
          </a:prstGeom>
          <a:solidFill>
            <a:srgbClr val="FFFF00"/>
          </a:solidFill>
        </p:spPr>
        <p:txBody>
          <a:bodyPr>
            <a:spAutoFit/>
          </a:bodyPr>
          <a:lstStyle/>
          <a:p>
            <a:pPr>
              <a:defRPr/>
            </a:pPr>
            <a:r>
              <a:rPr lang="en-US" sz="1600" dirty="0">
                <a:solidFill>
                  <a:srgbClr val="000000"/>
                </a:solidFill>
                <a:effectLst>
                  <a:outerShdw blurRad="38100" dist="38100" dir="2700000" algn="tl">
                    <a:srgbClr val="000000">
                      <a:alpha val="43137"/>
                    </a:srgbClr>
                  </a:outerShdw>
                </a:effectLst>
                <a:latin typeface="Arial"/>
              </a:rPr>
              <a:t>BLT </a:t>
            </a:r>
            <a:r>
              <a:rPr lang="en-US" sz="1600" dirty="0" smtClean="0">
                <a:solidFill>
                  <a:srgbClr val="000000"/>
                </a:solidFill>
                <a:effectLst>
                  <a:outerShdw blurRad="38100" dist="38100" dir="2700000" algn="tl">
                    <a:srgbClr val="000000">
                      <a:alpha val="43137"/>
                    </a:srgbClr>
                  </a:outerShdw>
                </a:effectLst>
                <a:latin typeface="Arial"/>
              </a:rPr>
              <a:t>1/6, VMM-263 </a:t>
            </a:r>
            <a:r>
              <a:rPr lang="en-US" sz="1600" dirty="0">
                <a:solidFill>
                  <a:srgbClr val="000000"/>
                </a:solidFill>
                <a:effectLst>
                  <a:outerShdw blurRad="38100" dist="38100" dir="2700000" algn="tl">
                    <a:srgbClr val="000000">
                      <a:alpha val="43137"/>
                    </a:srgbClr>
                  </a:outerShdw>
                </a:effectLst>
                <a:latin typeface="Arial"/>
              </a:rPr>
              <a:t>(REIN), </a:t>
            </a:r>
            <a:r>
              <a:rPr lang="en-US" sz="1600" dirty="0" smtClean="0">
                <a:solidFill>
                  <a:srgbClr val="000000"/>
                </a:solidFill>
                <a:effectLst>
                  <a:outerShdw blurRad="38100" dist="38100" dir="2700000" algn="tl">
                    <a:srgbClr val="000000">
                      <a:alpha val="43137"/>
                    </a:srgbClr>
                  </a:outerShdw>
                </a:effectLst>
                <a:latin typeface="Arial"/>
              </a:rPr>
              <a:t>CLB-22  </a:t>
            </a:r>
            <a:r>
              <a:rPr lang="en-US" sz="1600" dirty="0">
                <a:solidFill>
                  <a:srgbClr val="000000"/>
                </a:solidFill>
                <a:effectLst>
                  <a:outerShdw blurRad="38100" dist="38100" dir="2700000" algn="tl">
                    <a:srgbClr val="000000">
                      <a:alpha val="43137"/>
                    </a:srgbClr>
                  </a:outerShdw>
                </a:effectLst>
                <a:latin typeface="Arial"/>
              </a:rPr>
              <a:t>	      </a:t>
            </a:r>
            <a:r>
              <a:rPr lang="en-US" sz="1600" dirty="0" smtClean="0">
                <a:solidFill>
                  <a:srgbClr val="000000"/>
                </a:solidFill>
                <a:effectLst>
                  <a:outerShdw blurRad="38100" dist="38100" dir="2700000" algn="tl">
                    <a:srgbClr val="000000">
                      <a:alpha val="43137"/>
                    </a:srgbClr>
                  </a:outerShdw>
                </a:effectLst>
                <a:latin typeface="Arial"/>
              </a:rPr>
              <a:t>     DEPLOYMENT </a:t>
            </a:r>
            <a:r>
              <a:rPr lang="en-US" sz="1600" dirty="0">
                <a:solidFill>
                  <a:srgbClr val="000000"/>
                </a:solidFill>
                <a:effectLst>
                  <a:outerShdw blurRad="38100" dist="38100" dir="2700000" algn="tl">
                    <a:srgbClr val="000000">
                      <a:alpha val="43137"/>
                    </a:srgbClr>
                  </a:outerShdw>
                </a:effectLst>
                <a:latin typeface="Arial"/>
              </a:rPr>
              <a:t>DATES: </a:t>
            </a:r>
            <a:r>
              <a:rPr lang="en-US" sz="1600" dirty="0" smtClean="0">
                <a:solidFill>
                  <a:srgbClr val="000000"/>
                </a:solidFill>
                <a:effectLst>
                  <a:outerShdw blurRad="38100" dist="38100" dir="2700000" algn="tl">
                    <a:srgbClr val="000000">
                      <a:alpha val="43137"/>
                    </a:srgbClr>
                  </a:outerShdw>
                </a:effectLst>
                <a:latin typeface="Arial"/>
              </a:rPr>
              <a:t>FEB 2014  </a:t>
            </a:r>
            <a:r>
              <a:rPr lang="en-US" sz="1600" dirty="0">
                <a:solidFill>
                  <a:srgbClr val="000000"/>
                </a:solidFill>
                <a:effectLst>
                  <a:outerShdw blurRad="38100" dist="38100" dir="2700000" algn="tl">
                    <a:srgbClr val="000000">
                      <a:alpha val="43137"/>
                    </a:srgbClr>
                  </a:outerShdw>
                </a:effectLst>
                <a:latin typeface="Arial"/>
              </a:rPr>
              <a:t>–  </a:t>
            </a:r>
            <a:r>
              <a:rPr lang="en-US" sz="1600" dirty="0" smtClean="0">
                <a:solidFill>
                  <a:srgbClr val="000000"/>
                </a:solidFill>
                <a:effectLst>
                  <a:outerShdw blurRad="38100" dist="38100" dir="2700000" algn="tl">
                    <a:srgbClr val="000000">
                      <a:alpha val="43137"/>
                    </a:srgbClr>
                  </a:outerShdw>
                </a:effectLst>
                <a:latin typeface="Arial"/>
              </a:rPr>
              <a:t>OCT 2014             </a:t>
            </a:r>
            <a:endParaRPr lang="en-US" sz="1600" dirty="0">
              <a:solidFill>
                <a:srgbClr val="000000"/>
              </a:solidFill>
              <a:effectLst>
                <a:outerShdw blurRad="38100" dist="38100" dir="2700000" algn="tl">
                  <a:srgbClr val="000000">
                    <a:alpha val="43137"/>
                  </a:srgbClr>
                </a:outerShdw>
              </a:effectLst>
              <a:latin typeface="Arial"/>
            </a:endParaRPr>
          </a:p>
        </p:txBody>
      </p:sp>
      <p:sp>
        <p:nvSpPr>
          <p:cNvPr id="16" name="Title 34"/>
          <p:cNvSpPr txBox="1">
            <a:spLocks/>
          </p:cNvSpPr>
          <p:nvPr/>
        </p:nvSpPr>
        <p:spPr bwMode="auto">
          <a:xfrm>
            <a:off x="886357" y="206258"/>
            <a:ext cx="7415213" cy="620712"/>
          </a:xfrm>
          <a:prstGeom prst="rect">
            <a:avLst/>
          </a:prstGeom>
          <a:noFill/>
          <a:ln w="9525">
            <a:noFill/>
            <a:miter lim="800000"/>
            <a:headEnd/>
            <a:tailEnd/>
          </a:ln>
          <a:effectLst>
            <a:outerShdw dist="17961" dir="2700000" algn="ctr" rotWithShape="0">
              <a:srgbClr val="AD925B">
                <a:alpha val="70000"/>
              </a:srgbClr>
            </a:outerShdw>
          </a:effectLst>
        </p:spPr>
        <p:txBody>
          <a:bodyPr anchor="ctr"/>
          <a:lstStyle/>
          <a:p>
            <a:pPr algn="ctr" eaLnBrk="0" hangingPunct="0">
              <a:lnSpc>
                <a:spcPts val="2200"/>
              </a:lnSpc>
              <a:defRPr/>
            </a:pPr>
            <a:r>
              <a:rPr lang="en-US" sz="2800" kern="0" dirty="0" smtClean="0">
                <a:solidFill>
                  <a:srgbClr val="000066"/>
                </a:solidFill>
                <a:latin typeface="Arial"/>
              </a:rPr>
              <a:t>22</a:t>
            </a:r>
            <a:r>
              <a:rPr lang="en-US" sz="2800" kern="0" baseline="30000" dirty="0" smtClean="0">
                <a:solidFill>
                  <a:srgbClr val="000066"/>
                </a:solidFill>
                <a:latin typeface="Arial"/>
              </a:rPr>
              <a:t>d</a:t>
            </a:r>
            <a:r>
              <a:rPr lang="en-US" sz="2800" kern="0" dirty="0" smtClean="0">
                <a:solidFill>
                  <a:srgbClr val="000066"/>
                </a:solidFill>
                <a:latin typeface="Arial"/>
              </a:rPr>
              <a:t> </a:t>
            </a:r>
            <a:r>
              <a:rPr lang="en-US" sz="2800" kern="0" dirty="0">
                <a:solidFill>
                  <a:srgbClr val="000066"/>
                </a:solidFill>
                <a:latin typeface="Arial"/>
              </a:rPr>
              <a:t>Marine Expeditionary Unit</a:t>
            </a:r>
          </a:p>
          <a:p>
            <a:pPr algn="ctr" eaLnBrk="0" hangingPunct="0">
              <a:lnSpc>
                <a:spcPts val="2200"/>
              </a:lnSpc>
              <a:defRPr/>
            </a:pPr>
            <a:r>
              <a:rPr lang="en-US" sz="1600" kern="0" dirty="0">
                <a:solidFill>
                  <a:srgbClr val="808000"/>
                </a:solidFill>
                <a:effectLst>
                  <a:outerShdw blurRad="38100" dist="38100" dir="2700000" algn="tl">
                    <a:srgbClr val="C0C0C0">
                      <a:alpha val="42745"/>
                    </a:srgbClr>
                  </a:outerShdw>
                </a:effectLst>
                <a:latin typeface="Arial"/>
              </a:rPr>
              <a:t>COL  </a:t>
            </a:r>
            <a:r>
              <a:rPr lang="en-US" sz="1600" kern="0" dirty="0" smtClean="0">
                <a:solidFill>
                  <a:srgbClr val="808000"/>
                </a:solidFill>
                <a:effectLst>
                  <a:outerShdw blurRad="38100" dist="38100" dir="2700000" algn="tl">
                    <a:srgbClr val="C0C0C0">
                      <a:alpha val="42745"/>
                    </a:srgbClr>
                  </a:outerShdw>
                </a:effectLst>
                <a:latin typeface="Arial"/>
              </a:rPr>
              <a:t>W. R. DUNN</a:t>
            </a:r>
            <a:endParaRPr lang="en-US" sz="2400" kern="0" dirty="0">
              <a:solidFill>
                <a:srgbClr val="0F007E"/>
              </a:solidFill>
              <a:effectLst>
                <a:outerShdw blurRad="38100" dist="38100" dir="2700000" algn="tl">
                  <a:srgbClr val="C0C0C0">
                    <a:alpha val="42745"/>
                  </a:srgbClr>
                </a:outerShdw>
              </a:effectLst>
              <a:latin typeface="Arial"/>
            </a:endParaRPr>
          </a:p>
        </p:txBody>
      </p:sp>
      <p:pic>
        <p:nvPicPr>
          <p:cNvPr id="19464" name="Picture 2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0" y="1509830"/>
            <a:ext cx="2946400" cy="1441792"/>
          </a:xfrm>
          <a:prstGeom prst="rect">
            <a:avLst/>
          </a:prstGeom>
          <a:noFill/>
          <a:ln w="9525">
            <a:noFill/>
            <a:miter lim="800000"/>
            <a:headEnd/>
            <a:tailEnd/>
          </a:ln>
        </p:spPr>
      </p:pic>
      <p:pic>
        <p:nvPicPr>
          <p:cNvPr id="54274"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946400" y="1538404"/>
            <a:ext cx="3295128" cy="1417447"/>
          </a:xfrm>
          <a:prstGeom prst="rect">
            <a:avLst/>
          </a:prstGeom>
          <a:noFill/>
        </p:spPr>
      </p:pic>
      <p:sp>
        <p:nvSpPr>
          <p:cNvPr id="20" name="TextBox 19"/>
          <p:cNvSpPr txBox="1"/>
          <p:nvPr/>
        </p:nvSpPr>
        <p:spPr>
          <a:xfrm>
            <a:off x="0" y="1333617"/>
            <a:ext cx="9144000" cy="261937"/>
          </a:xfrm>
          <a:prstGeom prst="rect">
            <a:avLst/>
          </a:prstGeom>
          <a:solidFill>
            <a:srgbClr val="336699"/>
          </a:solidFill>
        </p:spPr>
        <p:txBody>
          <a:bodyPr>
            <a:spAutoFit/>
          </a:bodyPr>
          <a:lstStyle/>
          <a:p>
            <a:pPr>
              <a:defRPr/>
            </a:pPr>
            <a:r>
              <a:rPr lang="en-US" sz="1100" i="1" dirty="0">
                <a:solidFill>
                  <a:srgbClr val="FFFFFF"/>
                </a:solidFill>
                <a:effectLst>
                  <a:outerShdw blurRad="38100" dist="38100" dir="2700000" algn="tl">
                    <a:srgbClr val="000000">
                      <a:alpha val="43137"/>
                    </a:srgbClr>
                  </a:outerShdw>
                </a:effectLst>
                <a:latin typeface="Arial"/>
              </a:rPr>
              <a:t>              USS </a:t>
            </a:r>
            <a:r>
              <a:rPr lang="en-US" sz="1100" i="1" dirty="0" smtClean="0">
                <a:solidFill>
                  <a:srgbClr val="FFFFFF"/>
                </a:solidFill>
                <a:effectLst>
                  <a:outerShdw blurRad="38100" dist="38100" dir="2700000" algn="tl">
                    <a:srgbClr val="000000">
                      <a:alpha val="43137"/>
                    </a:srgbClr>
                  </a:outerShdw>
                </a:effectLst>
                <a:latin typeface="Arial"/>
              </a:rPr>
              <a:t>BATAAN  </a:t>
            </a:r>
            <a:r>
              <a:rPr lang="en-US" sz="1100" dirty="0">
                <a:solidFill>
                  <a:srgbClr val="FFFFFF"/>
                </a:solidFill>
                <a:latin typeface="Arial"/>
              </a:rPr>
              <a:t>(</a:t>
            </a:r>
            <a:r>
              <a:rPr lang="en-US" sz="1100" dirty="0" smtClean="0">
                <a:solidFill>
                  <a:srgbClr val="FFFFFF"/>
                </a:solidFill>
                <a:latin typeface="Arial"/>
              </a:rPr>
              <a:t>LHD-5)</a:t>
            </a:r>
            <a:r>
              <a:rPr lang="en-US" sz="1100" i="1" dirty="0" smtClean="0">
                <a:solidFill>
                  <a:srgbClr val="FFFFFF"/>
                </a:solidFill>
                <a:effectLst>
                  <a:outerShdw blurRad="38100" dist="38100" dir="2700000" algn="tl">
                    <a:srgbClr val="000000">
                      <a:alpha val="43137"/>
                    </a:srgbClr>
                  </a:outerShdw>
                </a:effectLst>
                <a:latin typeface="Arial"/>
              </a:rPr>
              <a:t>                                 </a:t>
            </a:r>
            <a:r>
              <a:rPr lang="en-US" sz="1100" i="1" dirty="0">
                <a:solidFill>
                  <a:srgbClr val="FFFFFF"/>
                </a:solidFill>
                <a:effectLst>
                  <a:outerShdw blurRad="38100" dist="38100" dir="2700000" algn="tl">
                    <a:srgbClr val="000000">
                      <a:alpha val="43137"/>
                    </a:srgbClr>
                  </a:outerShdw>
                </a:effectLst>
                <a:latin typeface="Arial"/>
              </a:rPr>
              <a:t>USS  </a:t>
            </a:r>
            <a:r>
              <a:rPr lang="en-US" sz="1100" i="1" dirty="0" smtClean="0">
                <a:solidFill>
                  <a:srgbClr val="FFFFFF"/>
                </a:solidFill>
                <a:effectLst>
                  <a:outerShdw blurRad="38100" dist="38100" dir="2700000" algn="tl">
                    <a:srgbClr val="000000">
                      <a:alpha val="43137"/>
                    </a:srgbClr>
                  </a:outerShdw>
                </a:effectLst>
                <a:latin typeface="Arial"/>
              </a:rPr>
              <a:t>MESA VERDE (LPD-19)                              </a:t>
            </a:r>
            <a:r>
              <a:rPr lang="en-US" sz="1100" i="1" dirty="0">
                <a:solidFill>
                  <a:srgbClr val="FFFFFF"/>
                </a:solidFill>
                <a:effectLst>
                  <a:outerShdw blurRad="38100" dist="38100" dir="2700000" algn="tl">
                    <a:srgbClr val="000000">
                      <a:alpha val="43137"/>
                    </a:srgbClr>
                  </a:outerShdw>
                </a:effectLst>
                <a:latin typeface="Arial"/>
              </a:rPr>
              <a:t>USS </a:t>
            </a:r>
            <a:r>
              <a:rPr lang="en-US" sz="1100" i="1" dirty="0" smtClean="0">
                <a:solidFill>
                  <a:srgbClr val="FFFFFF"/>
                </a:solidFill>
                <a:effectLst>
                  <a:outerShdw blurRad="38100" dist="38100" dir="2700000" algn="tl">
                    <a:srgbClr val="000000">
                      <a:alpha val="43137"/>
                    </a:srgbClr>
                  </a:outerShdw>
                </a:effectLst>
                <a:latin typeface="Arial"/>
              </a:rPr>
              <a:t>GUNSTON HALL </a:t>
            </a:r>
            <a:r>
              <a:rPr lang="en-US" sz="1100" dirty="0" smtClean="0">
                <a:solidFill>
                  <a:srgbClr val="FFFFFF"/>
                </a:solidFill>
                <a:latin typeface="Arial"/>
              </a:rPr>
              <a:t>(LSD-44)</a:t>
            </a:r>
            <a:r>
              <a:rPr lang="en-US" sz="1100" i="1" dirty="0" smtClean="0">
                <a:solidFill>
                  <a:srgbClr val="FFFFFF"/>
                </a:solidFill>
                <a:effectLst>
                  <a:outerShdw blurRad="38100" dist="38100" dir="2700000" algn="tl">
                    <a:srgbClr val="000000">
                      <a:alpha val="43137"/>
                    </a:srgbClr>
                  </a:outerShdw>
                </a:effectLst>
                <a:latin typeface="Arial"/>
              </a:rPr>
              <a:t>   </a:t>
            </a:r>
            <a:endParaRPr lang="en-US" sz="1100" i="1" dirty="0">
              <a:solidFill>
                <a:srgbClr val="FFFFFF"/>
              </a:solidFill>
              <a:effectLst>
                <a:outerShdw blurRad="38100" dist="38100" dir="2700000" algn="tl">
                  <a:srgbClr val="000000">
                    <a:alpha val="43137"/>
                  </a:srgbClr>
                </a:outerShdw>
              </a:effectLst>
              <a:latin typeface="Arial"/>
            </a:endParaRPr>
          </a:p>
        </p:txBody>
      </p:sp>
      <p:pic>
        <p:nvPicPr>
          <p:cNvPr id="54276" name="Picture 4"/>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234752" y="1586030"/>
            <a:ext cx="2918773" cy="1376870"/>
          </a:xfrm>
          <a:prstGeom prst="rect">
            <a:avLst/>
          </a:prstGeom>
          <a:noFill/>
        </p:spPr>
      </p:pic>
      <p:sp>
        <p:nvSpPr>
          <p:cNvPr id="12" name="Rounded Rectangle 11"/>
          <p:cNvSpPr/>
          <p:nvPr/>
        </p:nvSpPr>
        <p:spPr>
          <a:xfrm>
            <a:off x="9524" y="3084475"/>
            <a:ext cx="1299710" cy="476726"/>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rgbClr val="666633">
                <a:alpha val="24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0" rIns="45720" bIns="0" anchor="ctr">
            <a:spAutoFit/>
          </a:bodyPr>
          <a:lstStyle/>
          <a:p>
            <a:pPr algn="ctr" fontAlgn="auto">
              <a:spcBef>
                <a:spcPts val="0"/>
              </a:spcBef>
              <a:spcAft>
                <a:spcPts val="0"/>
              </a:spcAft>
              <a:defRPr/>
            </a:pPr>
            <a:r>
              <a:rPr lang="en-US" sz="1000" dirty="0" smtClean="0"/>
              <a:t>PMINT</a:t>
            </a:r>
            <a:endParaRPr lang="en-US" sz="1000" dirty="0"/>
          </a:p>
          <a:p>
            <a:pPr algn="ctr" fontAlgn="auto">
              <a:spcBef>
                <a:spcPts val="0"/>
              </a:spcBef>
              <a:spcAft>
                <a:spcPts val="0"/>
              </a:spcAft>
              <a:defRPr/>
            </a:pPr>
            <a:r>
              <a:rPr lang="en-US" sz="900" dirty="0" smtClean="0"/>
              <a:t>CAMP LEJUENE</a:t>
            </a:r>
            <a:endParaRPr lang="en-US" sz="900" i="1" dirty="0"/>
          </a:p>
          <a:p>
            <a:pPr algn="ctr" fontAlgn="auto">
              <a:spcBef>
                <a:spcPts val="0"/>
              </a:spcBef>
              <a:spcAft>
                <a:spcPts val="0"/>
              </a:spcAft>
              <a:defRPr/>
            </a:pPr>
            <a:r>
              <a:rPr lang="en-US" sz="900" dirty="0" smtClean="0">
                <a:solidFill>
                  <a:prstClr val="white"/>
                </a:solidFill>
              </a:rPr>
              <a:t>OCT 2013</a:t>
            </a:r>
            <a:endParaRPr lang="en-US" sz="900" dirty="0">
              <a:solidFill>
                <a:prstClr val="white"/>
              </a:solidFill>
            </a:endParaRPr>
          </a:p>
        </p:txBody>
      </p:sp>
      <p:sp>
        <p:nvSpPr>
          <p:cNvPr id="13" name="Rounded Rectangle 12"/>
          <p:cNvSpPr/>
          <p:nvPr/>
        </p:nvSpPr>
        <p:spPr>
          <a:xfrm>
            <a:off x="9524" y="3616170"/>
            <a:ext cx="1299710" cy="476726"/>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rgbClr val="666633">
                <a:alpha val="24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0" rIns="45720" bIns="0" anchor="ctr">
            <a:spAutoFit/>
          </a:bodyPr>
          <a:lstStyle/>
          <a:p>
            <a:pPr algn="ctr" fontAlgn="auto">
              <a:spcBef>
                <a:spcPts val="0"/>
              </a:spcBef>
              <a:spcAft>
                <a:spcPts val="0"/>
              </a:spcAft>
              <a:defRPr/>
            </a:pPr>
            <a:r>
              <a:rPr lang="en-US" sz="1000" dirty="0" smtClean="0"/>
              <a:t>ARG-MEU EX</a:t>
            </a:r>
            <a:endParaRPr lang="en-US" sz="1000" dirty="0"/>
          </a:p>
          <a:p>
            <a:pPr algn="ctr" fontAlgn="auto">
              <a:spcBef>
                <a:spcPts val="0"/>
              </a:spcBef>
              <a:spcAft>
                <a:spcPts val="0"/>
              </a:spcAft>
              <a:defRPr/>
            </a:pPr>
            <a:r>
              <a:rPr lang="en-US" sz="900" dirty="0" smtClean="0"/>
              <a:t>CAMP LEJUENE</a:t>
            </a:r>
            <a:endParaRPr lang="en-US" sz="900" i="1" dirty="0"/>
          </a:p>
          <a:p>
            <a:pPr algn="ctr" fontAlgn="auto">
              <a:spcBef>
                <a:spcPts val="0"/>
              </a:spcBef>
              <a:spcAft>
                <a:spcPts val="0"/>
              </a:spcAft>
              <a:defRPr/>
            </a:pPr>
            <a:r>
              <a:rPr lang="en-US" sz="900" dirty="0" smtClean="0">
                <a:solidFill>
                  <a:prstClr val="white"/>
                </a:solidFill>
              </a:rPr>
              <a:t>NOV 2013</a:t>
            </a:r>
            <a:endParaRPr lang="en-US" sz="900" dirty="0">
              <a:solidFill>
                <a:prstClr val="white"/>
              </a:solidFill>
            </a:endParaRPr>
          </a:p>
        </p:txBody>
      </p:sp>
      <p:sp>
        <p:nvSpPr>
          <p:cNvPr id="14" name="Rounded Rectangle 13"/>
          <p:cNvSpPr/>
          <p:nvPr/>
        </p:nvSpPr>
        <p:spPr>
          <a:xfrm>
            <a:off x="9524" y="4147865"/>
            <a:ext cx="1299711" cy="476726"/>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rgbClr val="666633">
                <a:alpha val="24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0" rIns="45720" bIns="0" anchor="ctr">
            <a:spAutoFit/>
          </a:bodyPr>
          <a:lstStyle/>
          <a:p>
            <a:pPr algn="ctr" fontAlgn="auto">
              <a:spcBef>
                <a:spcPts val="0"/>
              </a:spcBef>
              <a:spcAft>
                <a:spcPts val="0"/>
              </a:spcAft>
              <a:defRPr/>
            </a:pPr>
            <a:r>
              <a:rPr lang="en-US" sz="1000" dirty="0" smtClean="0"/>
              <a:t>COMPTUEX</a:t>
            </a:r>
            <a:endParaRPr lang="en-US" sz="1000" dirty="0"/>
          </a:p>
          <a:p>
            <a:pPr algn="ctr" fontAlgn="auto">
              <a:spcBef>
                <a:spcPts val="0"/>
              </a:spcBef>
              <a:spcAft>
                <a:spcPts val="0"/>
              </a:spcAft>
              <a:defRPr/>
            </a:pPr>
            <a:r>
              <a:rPr lang="en-US" sz="900" dirty="0" smtClean="0"/>
              <a:t>CAMP LEJUENE</a:t>
            </a:r>
            <a:endParaRPr lang="en-US" sz="900" i="1" dirty="0"/>
          </a:p>
          <a:p>
            <a:pPr algn="ctr" fontAlgn="auto">
              <a:spcBef>
                <a:spcPts val="0"/>
              </a:spcBef>
              <a:spcAft>
                <a:spcPts val="0"/>
              </a:spcAft>
              <a:defRPr/>
            </a:pPr>
            <a:r>
              <a:rPr lang="en-US" sz="900" dirty="0" smtClean="0">
                <a:solidFill>
                  <a:prstClr val="white"/>
                </a:solidFill>
              </a:rPr>
              <a:t>DEC 2013</a:t>
            </a:r>
            <a:endParaRPr lang="en-US" sz="900" dirty="0">
              <a:solidFill>
                <a:prstClr val="white"/>
              </a:solidFill>
            </a:endParaRPr>
          </a:p>
        </p:txBody>
      </p:sp>
      <p:sp>
        <p:nvSpPr>
          <p:cNvPr id="17" name="Rounded Rectangle 16"/>
          <p:cNvSpPr/>
          <p:nvPr/>
        </p:nvSpPr>
        <p:spPr>
          <a:xfrm>
            <a:off x="9524" y="4679560"/>
            <a:ext cx="1287608" cy="476726"/>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rgbClr val="666633">
                <a:alpha val="24000"/>
              </a:srgbClr>
            </a:solidFill>
          </a:ln>
        </p:spPr>
        <p:style>
          <a:lnRef idx="2">
            <a:schemeClr val="accent1">
              <a:shade val="50000"/>
            </a:schemeClr>
          </a:lnRef>
          <a:fillRef idx="1">
            <a:schemeClr val="accent1"/>
          </a:fillRef>
          <a:effectRef idx="0">
            <a:schemeClr val="accent1"/>
          </a:effectRef>
          <a:fontRef idx="minor">
            <a:schemeClr val="lt1"/>
          </a:fontRef>
        </p:style>
        <p:txBody>
          <a:bodyPr wrap="none" lIns="45720" tIns="0" rIns="45720" bIns="0" anchor="ctr">
            <a:spAutoFit/>
          </a:bodyPr>
          <a:lstStyle/>
          <a:p>
            <a:pPr algn="ctr" fontAlgn="auto">
              <a:spcBef>
                <a:spcPts val="0"/>
              </a:spcBef>
              <a:spcAft>
                <a:spcPts val="0"/>
              </a:spcAft>
              <a:defRPr/>
            </a:pPr>
            <a:r>
              <a:rPr lang="en-US" sz="1000" dirty="0" smtClean="0"/>
              <a:t>SPANISH PHIBLEX</a:t>
            </a:r>
            <a:endParaRPr lang="en-US" sz="1000" dirty="0"/>
          </a:p>
          <a:p>
            <a:pPr algn="ctr" fontAlgn="auto">
              <a:spcBef>
                <a:spcPts val="0"/>
              </a:spcBef>
              <a:spcAft>
                <a:spcPts val="0"/>
              </a:spcAft>
              <a:defRPr/>
            </a:pPr>
            <a:r>
              <a:rPr lang="en-US" sz="900" dirty="0" smtClean="0"/>
              <a:t>SPAIN</a:t>
            </a:r>
            <a:endParaRPr lang="en-US" sz="900" i="1" dirty="0"/>
          </a:p>
          <a:p>
            <a:pPr algn="ctr" fontAlgn="auto">
              <a:spcBef>
                <a:spcPts val="0"/>
              </a:spcBef>
              <a:spcAft>
                <a:spcPts val="0"/>
              </a:spcAft>
              <a:defRPr/>
            </a:pPr>
            <a:r>
              <a:rPr lang="en-US" sz="900" dirty="0" smtClean="0">
                <a:solidFill>
                  <a:prstClr val="white"/>
                </a:solidFill>
              </a:rPr>
              <a:t>FEB 2014</a:t>
            </a:r>
            <a:endParaRPr lang="en-US" sz="900" dirty="0">
              <a:solidFill>
                <a:prstClr val="white"/>
              </a:solidFill>
            </a:endParaRPr>
          </a:p>
        </p:txBody>
      </p:sp>
      <p:sp>
        <p:nvSpPr>
          <p:cNvPr id="19" name="Rounded Rectangle 18"/>
          <p:cNvSpPr/>
          <p:nvPr/>
        </p:nvSpPr>
        <p:spPr>
          <a:xfrm>
            <a:off x="9524" y="5211255"/>
            <a:ext cx="1284897" cy="476726"/>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rgbClr val="666633">
                <a:alpha val="24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0" rIns="45720" bIns="0" anchor="ctr">
            <a:spAutoFit/>
          </a:bodyPr>
          <a:lstStyle/>
          <a:p>
            <a:pPr algn="ctr" fontAlgn="auto">
              <a:spcBef>
                <a:spcPts val="0"/>
              </a:spcBef>
              <a:spcAft>
                <a:spcPts val="0"/>
              </a:spcAft>
              <a:defRPr/>
            </a:pPr>
            <a:r>
              <a:rPr lang="en-US" sz="1000" dirty="0" smtClean="0"/>
              <a:t>NOBLE SHIRLEY</a:t>
            </a:r>
            <a:endParaRPr lang="en-US" sz="1000" dirty="0"/>
          </a:p>
          <a:p>
            <a:pPr algn="ctr" fontAlgn="auto">
              <a:spcBef>
                <a:spcPts val="0"/>
              </a:spcBef>
              <a:spcAft>
                <a:spcPts val="0"/>
              </a:spcAft>
              <a:defRPr/>
            </a:pPr>
            <a:r>
              <a:rPr lang="en-US" sz="900" dirty="0" smtClean="0"/>
              <a:t>ISRAEL</a:t>
            </a:r>
            <a:endParaRPr lang="en-US" sz="900" i="1" dirty="0"/>
          </a:p>
          <a:p>
            <a:pPr algn="ctr" fontAlgn="auto">
              <a:spcBef>
                <a:spcPts val="0"/>
              </a:spcBef>
              <a:spcAft>
                <a:spcPts val="0"/>
              </a:spcAft>
              <a:defRPr/>
            </a:pPr>
            <a:r>
              <a:rPr lang="en-US" sz="900" dirty="0" smtClean="0">
                <a:solidFill>
                  <a:prstClr val="white"/>
                </a:solidFill>
              </a:rPr>
              <a:t>MAR 2014</a:t>
            </a:r>
            <a:endParaRPr lang="en-US" sz="900" dirty="0">
              <a:solidFill>
                <a:prstClr val="white"/>
              </a:solidFill>
            </a:endParaRPr>
          </a:p>
        </p:txBody>
      </p:sp>
      <p:sp>
        <p:nvSpPr>
          <p:cNvPr id="21" name="Rounded Rectangle 20"/>
          <p:cNvSpPr/>
          <p:nvPr/>
        </p:nvSpPr>
        <p:spPr>
          <a:xfrm>
            <a:off x="23172" y="6261572"/>
            <a:ext cx="1260621" cy="476726"/>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rgbClr val="666633">
                <a:alpha val="24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0" rIns="45720" bIns="0" anchor="ctr">
            <a:spAutoFit/>
          </a:bodyPr>
          <a:lstStyle/>
          <a:p>
            <a:pPr algn="ctr" fontAlgn="auto">
              <a:spcBef>
                <a:spcPts val="0"/>
              </a:spcBef>
              <a:spcAft>
                <a:spcPts val="0"/>
              </a:spcAft>
              <a:defRPr/>
            </a:pPr>
            <a:r>
              <a:rPr lang="en-US" sz="1000" dirty="0" smtClean="0"/>
              <a:t>SEA SOLDIER</a:t>
            </a:r>
            <a:endParaRPr lang="en-US" sz="1000" dirty="0"/>
          </a:p>
          <a:p>
            <a:pPr algn="ctr" fontAlgn="auto">
              <a:spcBef>
                <a:spcPts val="0"/>
              </a:spcBef>
              <a:spcAft>
                <a:spcPts val="0"/>
              </a:spcAft>
              <a:defRPr/>
            </a:pPr>
            <a:r>
              <a:rPr lang="en-US" sz="900" dirty="0" smtClean="0"/>
              <a:t>OMAN</a:t>
            </a:r>
            <a:endParaRPr lang="en-US" sz="900" i="1" dirty="0"/>
          </a:p>
          <a:p>
            <a:pPr algn="ctr" fontAlgn="auto">
              <a:spcBef>
                <a:spcPts val="0"/>
              </a:spcBef>
              <a:spcAft>
                <a:spcPts val="0"/>
              </a:spcAft>
              <a:defRPr/>
            </a:pPr>
            <a:r>
              <a:rPr lang="en-US" sz="900" dirty="0" smtClean="0">
                <a:solidFill>
                  <a:prstClr val="white"/>
                </a:solidFill>
              </a:rPr>
              <a:t>APR 2014</a:t>
            </a:r>
            <a:endParaRPr lang="en-US" sz="900" dirty="0">
              <a:solidFill>
                <a:prstClr val="white"/>
              </a:solidFill>
            </a:endParaRPr>
          </a:p>
        </p:txBody>
      </p:sp>
      <p:sp>
        <p:nvSpPr>
          <p:cNvPr id="22" name="Rounded Rectangle 21"/>
          <p:cNvSpPr/>
          <p:nvPr/>
        </p:nvSpPr>
        <p:spPr>
          <a:xfrm>
            <a:off x="11796" y="5732151"/>
            <a:ext cx="1284897" cy="476726"/>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rgbClr val="666633">
                <a:alpha val="24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0" rIns="45720" bIns="0" anchor="ctr">
            <a:spAutoFit/>
          </a:bodyPr>
          <a:lstStyle/>
          <a:p>
            <a:pPr algn="ctr" fontAlgn="auto">
              <a:spcBef>
                <a:spcPts val="0"/>
              </a:spcBef>
              <a:spcAft>
                <a:spcPts val="0"/>
              </a:spcAft>
              <a:defRPr/>
            </a:pPr>
            <a:r>
              <a:rPr lang="en-US" sz="1000" dirty="0" smtClean="0"/>
              <a:t>GREEK BI-LAT</a:t>
            </a:r>
            <a:endParaRPr lang="en-US" sz="1000" dirty="0"/>
          </a:p>
          <a:p>
            <a:pPr algn="ctr" fontAlgn="auto">
              <a:spcBef>
                <a:spcPts val="0"/>
              </a:spcBef>
              <a:spcAft>
                <a:spcPts val="0"/>
              </a:spcAft>
              <a:defRPr/>
            </a:pPr>
            <a:r>
              <a:rPr lang="en-US" sz="900" dirty="0" smtClean="0"/>
              <a:t>GREECE</a:t>
            </a:r>
            <a:endParaRPr lang="en-US" sz="900" i="1" dirty="0"/>
          </a:p>
          <a:p>
            <a:pPr algn="ctr" fontAlgn="auto">
              <a:spcBef>
                <a:spcPts val="0"/>
              </a:spcBef>
              <a:spcAft>
                <a:spcPts val="0"/>
              </a:spcAft>
              <a:defRPr/>
            </a:pPr>
            <a:r>
              <a:rPr lang="en-US" sz="900" dirty="0" smtClean="0">
                <a:solidFill>
                  <a:prstClr val="white"/>
                </a:solidFill>
              </a:rPr>
              <a:t>MAR 2014</a:t>
            </a:r>
            <a:endParaRPr lang="en-US" sz="900" dirty="0">
              <a:solidFill>
                <a:prstClr val="white"/>
              </a:solidFill>
            </a:endParaRPr>
          </a:p>
        </p:txBody>
      </p:sp>
      <p:sp>
        <p:nvSpPr>
          <p:cNvPr id="23" name="Rounded Rectangle 22"/>
          <p:cNvSpPr/>
          <p:nvPr/>
        </p:nvSpPr>
        <p:spPr>
          <a:xfrm>
            <a:off x="1364303" y="3084475"/>
            <a:ext cx="1284897" cy="476726"/>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rgbClr val="666633">
                <a:alpha val="24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0" rIns="45720" bIns="0" anchor="ctr">
            <a:spAutoFit/>
          </a:bodyPr>
          <a:lstStyle/>
          <a:p>
            <a:pPr algn="ctr" fontAlgn="auto">
              <a:spcBef>
                <a:spcPts val="0"/>
              </a:spcBef>
              <a:spcAft>
                <a:spcPts val="0"/>
              </a:spcAft>
              <a:defRPr/>
            </a:pPr>
            <a:r>
              <a:rPr lang="en-US" sz="1000" dirty="0" smtClean="0"/>
              <a:t>FRENCH BI-LAT</a:t>
            </a:r>
            <a:endParaRPr lang="en-US" sz="1000" dirty="0"/>
          </a:p>
          <a:p>
            <a:pPr algn="ctr" fontAlgn="auto">
              <a:spcBef>
                <a:spcPts val="0"/>
              </a:spcBef>
              <a:spcAft>
                <a:spcPts val="0"/>
              </a:spcAft>
              <a:defRPr/>
            </a:pPr>
            <a:r>
              <a:rPr lang="en-US" sz="900" dirty="0" smtClean="0"/>
              <a:t>DJIBOUTI</a:t>
            </a:r>
            <a:endParaRPr lang="en-US" sz="900" dirty="0"/>
          </a:p>
          <a:p>
            <a:pPr algn="ctr" fontAlgn="auto">
              <a:spcBef>
                <a:spcPts val="0"/>
              </a:spcBef>
              <a:spcAft>
                <a:spcPts val="0"/>
              </a:spcAft>
              <a:defRPr/>
            </a:pPr>
            <a:r>
              <a:rPr lang="en-US" sz="900" dirty="0" smtClean="0">
                <a:solidFill>
                  <a:prstClr val="white"/>
                </a:solidFill>
              </a:rPr>
              <a:t>MAY 2014</a:t>
            </a:r>
            <a:endParaRPr lang="en-US" sz="900" dirty="0">
              <a:solidFill>
                <a:prstClr val="white"/>
              </a:solidFill>
            </a:endParaRPr>
          </a:p>
        </p:txBody>
      </p:sp>
      <p:sp>
        <p:nvSpPr>
          <p:cNvPr id="24" name="Rounded Rectangle 23"/>
          <p:cNvSpPr/>
          <p:nvPr/>
        </p:nvSpPr>
        <p:spPr>
          <a:xfrm>
            <a:off x="1364302" y="3620747"/>
            <a:ext cx="1284897" cy="476726"/>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rgbClr val="666633">
                <a:alpha val="24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0" rIns="45720" bIns="0" anchor="ctr">
            <a:spAutoFit/>
          </a:bodyPr>
          <a:lstStyle/>
          <a:p>
            <a:pPr algn="ctr" fontAlgn="auto">
              <a:spcBef>
                <a:spcPts val="0"/>
              </a:spcBef>
              <a:spcAft>
                <a:spcPts val="0"/>
              </a:spcAft>
              <a:defRPr/>
            </a:pPr>
            <a:r>
              <a:rPr lang="en-US" sz="1000" dirty="0" smtClean="0"/>
              <a:t>EAGER LION</a:t>
            </a:r>
            <a:endParaRPr lang="en-US" sz="1000" dirty="0"/>
          </a:p>
          <a:p>
            <a:pPr algn="ctr" fontAlgn="auto">
              <a:spcBef>
                <a:spcPts val="0"/>
              </a:spcBef>
              <a:spcAft>
                <a:spcPts val="0"/>
              </a:spcAft>
              <a:defRPr/>
            </a:pPr>
            <a:r>
              <a:rPr lang="en-US" sz="900" dirty="0" smtClean="0"/>
              <a:t>JORDAN</a:t>
            </a:r>
            <a:endParaRPr lang="en-US" sz="900" dirty="0"/>
          </a:p>
          <a:p>
            <a:pPr algn="ctr" fontAlgn="auto">
              <a:spcBef>
                <a:spcPts val="0"/>
              </a:spcBef>
              <a:spcAft>
                <a:spcPts val="0"/>
              </a:spcAft>
              <a:defRPr/>
            </a:pPr>
            <a:r>
              <a:rPr lang="en-US" sz="900" dirty="0" smtClean="0">
                <a:solidFill>
                  <a:prstClr val="white"/>
                </a:solidFill>
              </a:rPr>
              <a:t>JUN 2014</a:t>
            </a:r>
            <a:endParaRPr lang="en-US" sz="900" dirty="0">
              <a:solidFill>
                <a:prstClr val="white"/>
              </a:solidFill>
            </a:endParaRPr>
          </a:p>
        </p:txBody>
      </p:sp>
      <p:sp>
        <p:nvSpPr>
          <p:cNvPr id="25" name="Rounded Rectangle 24"/>
          <p:cNvSpPr/>
          <p:nvPr/>
        </p:nvSpPr>
        <p:spPr>
          <a:xfrm>
            <a:off x="1344731" y="4136659"/>
            <a:ext cx="1284897" cy="646986"/>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rgbClr val="666633">
                <a:alpha val="24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0" rIns="45720" bIns="0" anchor="ctr">
            <a:spAutoFit/>
          </a:bodyPr>
          <a:lstStyle/>
          <a:p>
            <a:pPr algn="ctr" fontAlgn="auto">
              <a:spcBef>
                <a:spcPts val="0"/>
              </a:spcBef>
              <a:spcAft>
                <a:spcPts val="0"/>
              </a:spcAft>
              <a:defRPr/>
            </a:pPr>
            <a:r>
              <a:rPr lang="en-US" sz="1000" dirty="0" smtClean="0"/>
              <a:t>SUSTAINMENT TRAINING</a:t>
            </a:r>
            <a:endParaRPr lang="en-US" sz="1000" dirty="0"/>
          </a:p>
          <a:p>
            <a:pPr algn="ctr" fontAlgn="auto">
              <a:spcBef>
                <a:spcPts val="0"/>
              </a:spcBef>
              <a:spcAft>
                <a:spcPts val="0"/>
              </a:spcAft>
              <a:defRPr/>
            </a:pPr>
            <a:r>
              <a:rPr lang="en-US" sz="900" dirty="0" smtClean="0"/>
              <a:t>KUWAIT</a:t>
            </a:r>
            <a:endParaRPr lang="en-US" sz="900" dirty="0"/>
          </a:p>
          <a:p>
            <a:pPr algn="ctr" fontAlgn="auto">
              <a:spcBef>
                <a:spcPts val="0"/>
              </a:spcBef>
              <a:spcAft>
                <a:spcPts val="0"/>
              </a:spcAft>
              <a:defRPr/>
            </a:pPr>
            <a:r>
              <a:rPr lang="en-US" sz="900" dirty="0" smtClean="0">
                <a:solidFill>
                  <a:prstClr val="white"/>
                </a:solidFill>
              </a:rPr>
              <a:t>JUN/AUG 2014</a:t>
            </a:r>
            <a:endParaRPr lang="en-US" sz="900" dirty="0">
              <a:solidFill>
                <a:prstClr val="white"/>
              </a:solidFill>
            </a:endParaRPr>
          </a:p>
        </p:txBody>
      </p:sp>
      <p:sp>
        <p:nvSpPr>
          <p:cNvPr id="26" name="Rounded Rectangle 25"/>
          <p:cNvSpPr/>
          <p:nvPr/>
        </p:nvSpPr>
        <p:spPr>
          <a:xfrm>
            <a:off x="1333249" y="4832567"/>
            <a:ext cx="1284897" cy="817245"/>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rgbClr val="666633">
                <a:alpha val="24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0" rIns="45720" bIns="0" anchor="ctr">
            <a:spAutoFit/>
          </a:bodyPr>
          <a:lstStyle/>
          <a:p>
            <a:pPr algn="ctr" fontAlgn="auto">
              <a:spcBef>
                <a:spcPts val="0"/>
              </a:spcBef>
              <a:spcAft>
                <a:spcPts val="0"/>
              </a:spcAft>
              <a:defRPr/>
            </a:pPr>
            <a:r>
              <a:rPr lang="en-US" sz="1000" dirty="0" smtClean="0"/>
              <a:t>HUMANITARIAN SUPPORT ASSESSMENT</a:t>
            </a:r>
            <a:endParaRPr lang="en-US" sz="1000" dirty="0"/>
          </a:p>
          <a:p>
            <a:pPr algn="ctr" fontAlgn="auto">
              <a:spcBef>
                <a:spcPts val="0"/>
              </a:spcBef>
              <a:spcAft>
                <a:spcPts val="0"/>
              </a:spcAft>
              <a:defRPr/>
            </a:pPr>
            <a:r>
              <a:rPr lang="en-US" sz="900" dirty="0" smtClean="0"/>
              <a:t>IRAQ</a:t>
            </a:r>
            <a:endParaRPr lang="en-US" sz="900" dirty="0"/>
          </a:p>
          <a:p>
            <a:pPr algn="ctr" fontAlgn="auto">
              <a:spcBef>
                <a:spcPts val="0"/>
              </a:spcBef>
              <a:spcAft>
                <a:spcPts val="0"/>
              </a:spcAft>
              <a:defRPr/>
            </a:pPr>
            <a:r>
              <a:rPr lang="en-US" sz="900" dirty="0" smtClean="0">
                <a:solidFill>
                  <a:prstClr val="white"/>
                </a:solidFill>
              </a:rPr>
              <a:t>AUG 2014</a:t>
            </a:r>
            <a:endParaRPr lang="en-US" sz="900" dirty="0">
              <a:solidFill>
                <a:prstClr val="white"/>
              </a:solidFill>
            </a:endParaRPr>
          </a:p>
        </p:txBody>
      </p:sp>
      <p:pic>
        <p:nvPicPr>
          <p:cNvPr id="2" name="Picture 2" descr="22nd MEU SNCOs, officers conduct pistol range aboard Gunston Hall"/>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75227" y="3205120"/>
            <a:ext cx="2569203" cy="17128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4" descr="Mesa Verde takes on supplies at sea"/>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499631" y="5067270"/>
            <a:ext cx="2544799" cy="16965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29672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3" descr="USCENTCOM copy.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0" y="1669312"/>
            <a:ext cx="9144000" cy="5188687"/>
          </a:xfrm>
          <a:prstGeom prst="rect">
            <a:avLst/>
          </a:prstGeom>
          <a:noFill/>
          <a:ln w="9525">
            <a:noFill/>
            <a:miter lim="800000"/>
            <a:headEnd/>
            <a:tailEnd/>
          </a:ln>
        </p:spPr>
      </p:pic>
      <p:pic>
        <p:nvPicPr>
          <p:cNvPr id="5122" name="Picture 2" descr="USS Comstock (LSD 45)"/>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245703" y="1265916"/>
            <a:ext cx="2898296" cy="1730069"/>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0" y="973105"/>
            <a:ext cx="9144000" cy="338138"/>
          </a:xfrm>
          <a:prstGeom prst="rect">
            <a:avLst/>
          </a:prstGeom>
          <a:solidFill>
            <a:srgbClr val="FFFF00"/>
          </a:solidFill>
        </p:spPr>
        <p:txBody>
          <a:bodyPr>
            <a:spAutoFit/>
          </a:bodyPr>
          <a:lstStyle/>
          <a:p>
            <a:pPr>
              <a:defRPr/>
            </a:pPr>
            <a:r>
              <a:rPr lang="en-US" sz="1600" dirty="0">
                <a:solidFill>
                  <a:schemeClr val="tx1"/>
                </a:solidFill>
                <a:effectLst>
                  <a:outerShdw blurRad="38100" dist="38100" dir="2700000" algn="tl">
                    <a:srgbClr val="000000">
                      <a:alpha val="43137"/>
                    </a:srgbClr>
                  </a:outerShdw>
                </a:effectLst>
              </a:rPr>
              <a:t>BLT </a:t>
            </a:r>
            <a:r>
              <a:rPr lang="en-US" sz="1600" dirty="0" smtClean="0">
                <a:solidFill>
                  <a:schemeClr val="tx1"/>
                </a:solidFill>
                <a:effectLst>
                  <a:outerShdw blurRad="38100" dist="38100" dir="2700000" algn="tl">
                    <a:srgbClr val="000000">
                      <a:alpha val="43137"/>
                    </a:srgbClr>
                  </a:outerShdw>
                </a:effectLst>
              </a:rPr>
              <a:t>2/1, VMM-163 </a:t>
            </a:r>
            <a:r>
              <a:rPr lang="en-US" sz="1600" dirty="0">
                <a:solidFill>
                  <a:schemeClr val="tx1"/>
                </a:solidFill>
                <a:effectLst>
                  <a:outerShdw blurRad="38100" dist="38100" dir="2700000" algn="tl">
                    <a:srgbClr val="000000">
                      <a:alpha val="43137"/>
                    </a:srgbClr>
                  </a:outerShdw>
                </a:effectLst>
              </a:rPr>
              <a:t>(REIN), </a:t>
            </a:r>
            <a:r>
              <a:rPr lang="en-US" sz="1600" dirty="0" smtClean="0">
                <a:solidFill>
                  <a:schemeClr val="tx1"/>
                </a:solidFill>
                <a:effectLst>
                  <a:outerShdw blurRad="38100" dist="38100" dir="2700000" algn="tl">
                    <a:srgbClr val="000000">
                      <a:alpha val="43137"/>
                    </a:srgbClr>
                  </a:outerShdw>
                </a:effectLst>
              </a:rPr>
              <a:t>CLB-11  </a:t>
            </a:r>
            <a:r>
              <a:rPr lang="en-US" sz="1600" dirty="0">
                <a:solidFill>
                  <a:schemeClr val="tx1"/>
                </a:solidFill>
                <a:effectLst>
                  <a:outerShdw blurRad="38100" dist="38100" dir="2700000" algn="tl">
                    <a:srgbClr val="000000">
                      <a:alpha val="43137"/>
                    </a:srgbClr>
                  </a:outerShdw>
                </a:effectLst>
              </a:rPr>
              <a:t>	            </a:t>
            </a:r>
            <a:r>
              <a:rPr lang="en-US" sz="1600" dirty="0" smtClean="0">
                <a:solidFill>
                  <a:schemeClr val="tx1"/>
                </a:solidFill>
                <a:effectLst>
                  <a:outerShdw blurRad="38100" dist="38100" dir="2700000" algn="tl">
                    <a:srgbClr val="000000">
                      <a:alpha val="43137"/>
                    </a:srgbClr>
                  </a:outerShdw>
                </a:effectLst>
              </a:rPr>
              <a:t>DEPLOYMENT </a:t>
            </a:r>
            <a:r>
              <a:rPr lang="en-US" sz="1600" dirty="0">
                <a:solidFill>
                  <a:schemeClr val="tx1"/>
                </a:solidFill>
                <a:effectLst>
                  <a:outerShdw blurRad="38100" dist="38100" dir="2700000" algn="tl">
                    <a:srgbClr val="000000">
                      <a:alpha val="43137"/>
                    </a:srgbClr>
                  </a:outerShdw>
                </a:effectLst>
              </a:rPr>
              <a:t>DATES:  </a:t>
            </a:r>
            <a:r>
              <a:rPr lang="en-US" sz="1600" dirty="0" smtClean="0">
                <a:solidFill>
                  <a:schemeClr val="tx1"/>
                </a:solidFill>
                <a:effectLst>
                  <a:outerShdw blurRad="38100" dist="38100" dir="2700000" algn="tl">
                    <a:srgbClr val="000000">
                      <a:alpha val="43137"/>
                    </a:srgbClr>
                  </a:outerShdw>
                </a:effectLst>
              </a:rPr>
              <a:t>JUL 2014 </a:t>
            </a:r>
            <a:r>
              <a:rPr lang="en-US" sz="1600" dirty="0">
                <a:solidFill>
                  <a:schemeClr val="tx1"/>
                </a:solidFill>
                <a:effectLst>
                  <a:outerShdw blurRad="38100" dist="38100" dir="2700000" algn="tl">
                    <a:srgbClr val="000000">
                      <a:alpha val="43137"/>
                    </a:srgbClr>
                  </a:outerShdw>
                </a:effectLst>
              </a:rPr>
              <a:t>– </a:t>
            </a:r>
            <a:r>
              <a:rPr lang="en-US" sz="1600" dirty="0" smtClean="0">
                <a:solidFill>
                  <a:schemeClr val="tx1"/>
                </a:solidFill>
                <a:effectLst>
                  <a:outerShdw blurRad="38100" dist="38100" dir="2700000" algn="tl">
                    <a:srgbClr val="000000">
                      <a:alpha val="43137"/>
                    </a:srgbClr>
                  </a:outerShdw>
                </a:effectLst>
              </a:rPr>
              <a:t>JAN 2015             </a:t>
            </a:r>
            <a:endParaRPr lang="en-US" sz="1600" dirty="0">
              <a:solidFill>
                <a:schemeClr val="tx1"/>
              </a:solidFill>
              <a:effectLst>
                <a:outerShdw blurRad="38100" dist="38100" dir="2700000" algn="tl">
                  <a:srgbClr val="000000">
                    <a:alpha val="43137"/>
                  </a:srgbClr>
                </a:outerShdw>
              </a:effectLst>
            </a:endParaRPr>
          </a:p>
        </p:txBody>
      </p:sp>
      <p:sp>
        <p:nvSpPr>
          <p:cNvPr id="16" name="Title 34"/>
          <p:cNvSpPr txBox="1">
            <a:spLocks/>
          </p:cNvSpPr>
          <p:nvPr/>
        </p:nvSpPr>
        <p:spPr bwMode="auto">
          <a:xfrm>
            <a:off x="981075" y="206260"/>
            <a:ext cx="7415213" cy="620712"/>
          </a:xfrm>
          <a:prstGeom prst="rect">
            <a:avLst/>
          </a:prstGeom>
          <a:noFill/>
          <a:ln w="9525">
            <a:noFill/>
            <a:miter lim="800000"/>
            <a:headEnd/>
            <a:tailEnd/>
          </a:ln>
          <a:effectLst>
            <a:outerShdw dist="17961" dir="2700000" algn="ctr" rotWithShape="0">
              <a:srgbClr val="AD925B">
                <a:alpha val="70000"/>
              </a:srgbClr>
            </a:outerShdw>
          </a:effectLst>
        </p:spPr>
        <p:txBody>
          <a:bodyPr anchor="ctr"/>
          <a:lstStyle/>
          <a:p>
            <a:pPr algn="ctr" eaLnBrk="0" hangingPunct="0">
              <a:lnSpc>
                <a:spcPts val="2200"/>
              </a:lnSpc>
              <a:defRPr/>
            </a:pPr>
            <a:r>
              <a:rPr lang="en-US" sz="2800" kern="0" dirty="0" smtClean="0">
                <a:solidFill>
                  <a:srgbClr val="000066"/>
                </a:solidFill>
              </a:rPr>
              <a:t>11</a:t>
            </a:r>
            <a:r>
              <a:rPr lang="en-US" sz="2800" kern="0" baseline="30000" dirty="0" smtClean="0">
                <a:solidFill>
                  <a:srgbClr val="000066"/>
                </a:solidFill>
              </a:rPr>
              <a:t>th</a:t>
            </a:r>
            <a:r>
              <a:rPr lang="en-US" sz="2800" kern="0" dirty="0" smtClean="0">
                <a:solidFill>
                  <a:srgbClr val="000066"/>
                </a:solidFill>
              </a:rPr>
              <a:t> </a:t>
            </a:r>
            <a:r>
              <a:rPr lang="en-US" sz="2800" kern="0" dirty="0">
                <a:solidFill>
                  <a:srgbClr val="000066"/>
                </a:solidFill>
              </a:rPr>
              <a:t>Marine Expeditionary Unit</a:t>
            </a:r>
          </a:p>
          <a:p>
            <a:pPr algn="ctr" eaLnBrk="0" hangingPunct="0">
              <a:lnSpc>
                <a:spcPts val="2200"/>
              </a:lnSpc>
              <a:defRPr/>
            </a:pPr>
            <a:r>
              <a:rPr lang="en-US" sz="1600" kern="0" dirty="0" smtClean="0">
                <a:solidFill>
                  <a:srgbClr val="808000"/>
                </a:solidFill>
                <a:effectLst>
                  <a:outerShdw blurRad="38100" dist="38100" dir="2700000" algn="tl">
                    <a:srgbClr val="C0C0C0">
                      <a:alpha val="42745"/>
                    </a:srgbClr>
                  </a:outerShdw>
                </a:effectLst>
              </a:rPr>
              <a:t>COL M. G. TROLLINGER</a:t>
            </a:r>
            <a:endParaRPr lang="en-US" sz="2400" kern="0" dirty="0">
              <a:solidFill>
                <a:srgbClr val="0F007E"/>
              </a:solidFill>
              <a:effectLst>
                <a:outerShdw blurRad="38100" dist="38100" dir="2700000" algn="tl">
                  <a:srgbClr val="C0C0C0">
                    <a:alpha val="42745"/>
                  </a:srgbClr>
                </a:outerShdw>
              </a:effectLst>
            </a:endParaRPr>
          </a:p>
        </p:txBody>
      </p:sp>
      <p:pic>
        <p:nvPicPr>
          <p:cNvPr id="19464" name="Picture 2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5442" y="1408631"/>
            <a:ext cx="2965611" cy="1600545"/>
          </a:xfrm>
          <a:prstGeom prst="rect">
            <a:avLst/>
          </a:prstGeom>
          <a:noFill/>
          <a:ln w="9525">
            <a:noFill/>
            <a:miter lim="800000"/>
            <a:headEnd/>
            <a:tailEnd/>
          </a:ln>
        </p:spPr>
      </p:pic>
      <p:pic>
        <p:nvPicPr>
          <p:cNvPr id="54274"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971053" y="1311243"/>
            <a:ext cx="3274650" cy="1687138"/>
          </a:xfrm>
          <a:prstGeom prst="rect">
            <a:avLst/>
          </a:prstGeom>
          <a:noFill/>
        </p:spPr>
      </p:pic>
      <p:sp>
        <p:nvSpPr>
          <p:cNvPr id="24" name="Rounded Rectangle 23"/>
          <p:cNvSpPr/>
          <p:nvPr/>
        </p:nvSpPr>
        <p:spPr>
          <a:xfrm>
            <a:off x="12437" y="3041398"/>
            <a:ext cx="1280160" cy="476726"/>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rgbClr val="666633">
                <a:alpha val="24000"/>
              </a:srgbClr>
            </a:solidFill>
          </a:ln>
        </p:spPr>
        <p:style>
          <a:lnRef idx="2">
            <a:schemeClr val="accent1">
              <a:shade val="50000"/>
            </a:schemeClr>
          </a:lnRef>
          <a:fillRef idx="1">
            <a:schemeClr val="accent1"/>
          </a:fillRef>
          <a:effectRef idx="0">
            <a:schemeClr val="accent1"/>
          </a:effectRef>
          <a:fontRef idx="minor">
            <a:schemeClr val="lt1"/>
          </a:fontRef>
        </p:style>
        <p:txBody>
          <a:bodyPr wrap="none" lIns="45720" tIns="0" rIns="45720" bIns="0" anchor="ctr">
            <a:spAutoFit/>
          </a:bodyPr>
          <a:lstStyle/>
          <a:p>
            <a:pPr algn="ctr" fontAlgn="auto">
              <a:spcBef>
                <a:spcPts val="0"/>
              </a:spcBef>
              <a:spcAft>
                <a:spcPts val="0"/>
              </a:spcAft>
              <a:defRPr/>
            </a:pPr>
            <a:r>
              <a:rPr lang="en-US" sz="1000" dirty="0" smtClean="0"/>
              <a:t>R2P2</a:t>
            </a:r>
            <a:endParaRPr lang="en-US" sz="1000" dirty="0"/>
          </a:p>
          <a:p>
            <a:pPr algn="ctr" fontAlgn="auto">
              <a:spcBef>
                <a:spcPts val="0"/>
              </a:spcBef>
              <a:spcAft>
                <a:spcPts val="0"/>
              </a:spcAft>
              <a:defRPr/>
            </a:pPr>
            <a:r>
              <a:rPr lang="en-US" sz="900" dirty="0" smtClean="0"/>
              <a:t>CAMP PENDLETON</a:t>
            </a:r>
            <a:endParaRPr lang="en-US" sz="900" i="1" dirty="0"/>
          </a:p>
          <a:p>
            <a:pPr algn="ctr" fontAlgn="auto">
              <a:spcBef>
                <a:spcPts val="0"/>
              </a:spcBef>
              <a:spcAft>
                <a:spcPts val="0"/>
              </a:spcAft>
              <a:defRPr/>
            </a:pPr>
            <a:r>
              <a:rPr lang="en-US" sz="900" dirty="0" smtClean="0">
                <a:solidFill>
                  <a:prstClr val="white"/>
                </a:solidFill>
              </a:rPr>
              <a:t>JAN 2014</a:t>
            </a:r>
            <a:endParaRPr lang="en-US" sz="900" dirty="0">
              <a:solidFill>
                <a:prstClr val="white"/>
              </a:solidFill>
            </a:endParaRPr>
          </a:p>
        </p:txBody>
      </p:sp>
      <p:sp>
        <p:nvSpPr>
          <p:cNvPr id="20" name="TextBox 19"/>
          <p:cNvSpPr txBox="1"/>
          <p:nvPr/>
        </p:nvSpPr>
        <p:spPr>
          <a:xfrm>
            <a:off x="0" y="1311243"/>
            <a:ext cx="9144000" cy="261610"/>
          </a:xfrm>
          <a:prstGeom prst="rect">
            <a:avLst/>
          </a:prstGeom>
          <a:solidFill>
            <a:srgbClr val="336699"/>
          </a:solidFill>
        </p:spPr>
        <p:txBody>
          <a:bodyPr>
            <a:spAutoFit/>
          </a:bodyPr>
          <a:lstStyle/>
          <a:p>
            <a:pPr>
              <a:defRPr/>
            </a:pPr>
            <a:r>
              <a:rPr lang="en-US" sz="1100" i="1" dirty="0">
                <a:solidFill>
                  <a:srgbClr val="FFFFFF"/>
                </a:solidFill>
                <a:effectLst>
                  <a:outerShdw blurRad="38100" dist="38100" dir="2700000" algn="tl">
                    <a:srgbClr val="000000">
                      <a:alpha val="43137"/>
                    </a:srgbClr>
                  </a:outerShdw>
                </a:effectLst>
              </a:rPr>
              <a:t>              USS </a:t>
            </a:r>
            <a:r>
              <a:rPr lang="en-US" sz="1100" i="1" dirty="0" smtClean="0">
                <a:solidFill>
                  <a:srgbClr val="FFFFFF"/>
                </a:solidFill>
                <a:effectLst>
                  <a:outerShdw blurRad="38100" dist="38100" dir="2700000" algn="tl">
                    <a:srgbClr val="000000">
                      <a:alpha val="43137"/>
                    </a:srgbClr>
                  </a:outerShdw>
                </a:effectLst>
              </a:rPr>
              <a:t>MAKIN ISLAND  </a:t>
            </a:r>
            <a:r>
              <a:rPr lang="en-US" sz="1100" dirty="0">
                <a:solidFill>
                  <a:srgbClr val="FFFFFF"/>
                </a:solidFill>
              </a:rPr>
              <a:t>(</a:t>
            </a:r>
            <a:r>
              <a:rPr lang="en-US" sz="1100" dirty="0" smtClean="0">
                <a:solidFill>
                  <a:srgbClr val="FFFFFF"/>
                </a:solidFill>
              </a:rPr>
              <a:t>LHD-8)</a:t>
            </a:r>
            <a:r>
              <a:rPr lang="en-US" sz="1100" i="1" dirty="0" smtClean="0">
                <a:solidFill>
                  <a:srgbClr val="FFFFFF"/>
                </a:solidFill>
                <a:effectLst>
                  <a:outerShdw blurRad="38100" dist="38100" dir="2700000" algn="tl">
                    <a:srgbClr val="000000">
                      <a:alpha val="43137"/>
                    </a:srgbClr>
                  </a:outerShdw>
                </a:effectLst>
              </a:rPr>
              <a:t>                        USS  SAN DIEGO (LPD-22)                                          USS COMSTOCK </a:t>
            </a:r>
            <a:r>
              <a:rPr lang="en-US" sz="1100" dirty="0" smtClean="0">
                <a:solidFill>
                  <a:srgbClr val="FFFFFF"/>
                </a:solidFill>
              </a:rPr>
              <a:t>(LSD-45)</a:t>
            </a:r>
            <a:r>
              <a:rPr lang="en-US" sz="1100" i="1" dirty="0" smtClean="0">
                <a:solidFill>
                  <a:srgbClr val="FFFFFF"/>
                </a:solidFill>
                <a:effectLst>
                  <a:outerShdw blurRad="38100" dist="38100" dir="2700000" algn="tl">
                    <a:srgbClr val="000000">
                      <a:alpha val="43137"/>
                    </a:srgbClr>
                  </a:outerShdw>
                </a:effectLst>
              </a:rPr>
              <a:t>   </a:t>
            </a:r>
            <a:endParaRPr lang="en-US" sz="1100" i="1" dirty="0">
              <a:solidFill>
                <a:srgbClr val="FFFFFF"/>
              </a:solidFill>
              <a:effectLst>
                <a:outerShdw blurRad="38100" dist="38100" dir="2700000" algn="tl">
                  <a:srgbClr val="000000">
                    <a:alpha val="43137"/>
                  </a:srgbClr>
                </a:outerShdw>
              </a:effectLst>
            </a:endParaRPr>
          </a:p>
        </p:txBody>
      </p:sp>
      <p:sp>
        <p:nvSpPr>
          <p:cNvPr id="12" name="Rounded Rectangle 11"/>
          <p:cNvSpPr/>
          <p:nvPr/>
        </p:nvSpPr>
        <p:spPr>
          <a:xfrm>
            <a:off x="12437" y="3538453"/>
            <a:ext cx="1280160" cy="476726"/>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rgbClr val="666633">
                <a:alpha val="24000"/>
              </a:srgbClr>
            </a:solidFill>
          </a:ln>
        </p:spPr>
        <p:style>
          <a:lnRef idx="2">
            <a:schemeClr val="accent1">
              <a:shade val="50000"/>
            </a:schemeClr>
          </a:lnRef>
          <a:fillRef idx="1">
            <a:schemeClr val="accent1"/>
          </a:fillRef>
          <a:effectRef idx="0">
            <a:schemeClr val="accent1"/>
          </a:effectRef>
          <a:fontRef idx="minor">
            <a:schemeClr val="lt1"/>
          </a:fontRef>
        </p:style>
        <p:txBody>
          <a:bodyPr wrap="none" lIns="45720" tIns="0" rIns="45720" bIns="0" anchor="ctr">
            <a:spAutoFit/>
          </a:bodyPr>
          <a:lstStyle/>
          <a:p>
            <a:pPr algn="ctr" fontAlgn="auto">
              <a:spcBef>
                <a:spcPts val="0"/>
              </a:spcBef>
              <a:spcAft>
                <a:spcPts val="0"/>
              </a:spcAft>
              <a:defRPr/>
            </a:pPr>
            <a:r>
              <a:rPr lang="en-US" sz="1000" dirty="0" smtClean="0"/>
              <a:t>PMINT</a:t>
            </a:r>
            <a:endParaRPr lang="en-US" sz="1000" dirty="0"/>
          </a:p>
          <a:p>
            <a:pPr algn="ctr" fontAlgn="auto">
              <a:spcBef>
                <a:spcPts val="0"/>
              </a:spcBef>
              <a:spcAft>
                <a:spcPts val="0"/>
              </a:spcAft>
              <a:defRPr/>
            </a:pPr>
            <a:r>
              <a:rPr lang="en-US" sz="900" dirty="0" smtClean="0"/>
              <a:t>CAMP PENDLETON</a:t>
            </a:r>
            <a:endParaRPr lang="en-US" sz="900" i="1" dirty="0"/>
          </a:p>
          <a:p>
            <a:pPr algn="ctr" fontAlgn="auto">
              <a:spcBef>
                <a:spcPts val="0"/>
              </a:spcBef>
              <a:spcAft>
                <a:spcPts val="0"/>
              </a:spcAft>
              <a:defRPr/>
            </a:pPr>
            <a:r>
              <a:rPr lang="en-US" sz="900" dirty="0" smtClean="0">
                <a:solidFill>
                  <a:prstClr val="white"/>
                </a:solidFill>
              </a:rPr>
              <a:t>APR 2014</a:t>
            </a:r>
            <a:endParaRPr lang="en-US" sz="900" dirty="0">
              <a:solidFill>
                <a:prstClr val="white"/>
              </a:solidFill>
            </a:endParaRPr>
          </a:p>
        </p:txBody>
      </p:sp>
      <p:sp>
        <p:nvSpPr>
          <p:cNvPr id="13" name="Rounded Rectangle 12"/>
          <p:cNvSpPr/>
          <p:nvPr/>
        </p:nvSpPr>
        <p:spPr>
          <a:xfrm>
            <a:off x="12437" y="4035508"/>
            <a:ext cx="1280160" cy="476726"/>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rgbClr val="666633">
                <a:alpha val="24000"/>
              </a:srgbClr>
            </a:solidFill>
          </a:ln>
        </p:spPr>
        <p:style>
          <a:lnRef idx="2">
            <a:schemeClr val="accent1">
              <a:shade val="50000"/>
            </a:schemeClr>
          </a:lnRef>
          <a:fillRef idx="1">
            <a:schemeClr val="accent1"/>
          </a:fillRef>
          <a:effectRef idx="0">
            <a:schemeClr val="accent1"/>
          </a:effectRef>
          <a:fontRef idx="minor">
            <a:schemeClr val="lt1"/>
          </a:fontRef>
        </p:style>
        <p:txBody>
          <a:bodyPr wrap="none" lIns="45720" tIns="0" rIns="45720" bIns="0" anchor="ctr">
            <a:spAutoFit/>
          </a:bodyPr>
          <a:lstStyle/>
          <a:p>
            <a:pPr algn="ctr" fontAlgn="auto">
              <a:spcBef>
                <a:spcPts val="0"/>
              </a:spcBef>
              <a:spcAft>
                <a:spcPts val="0"/>
              </a:spcAft>
              <a:defRPr/>
            </a:pPr>
            <a:r>
              <a:rPr lang="en-US" sz="1000" dirty="0" smtClean="0"/>
              <a:t>COMPTUEX</a:t>
            </a:r>
            <a:endParaRPr lang="en-US" sz="1000" dirty="0"/>
          </a:p>
          <a:p>
            <a:pPr algn="ctr" fontAlgn="auto">
              <a:spcBef>
                <a:spcPts val="0"/>
              </a:spcBef>
              <a:spcAft>
                <a:spcPts val="0"/>
              </a:spcAft>
              <a:defRPr/>
            </a:pPr>
            <a:r>
              <a:rPr lang="en-US" sz="900" dirty="0" smtClean="0"/>
              <a:t>CAMP PENDLETON</a:t>
            </a:r>
            <a:endParaRPr lang="en-US" sz="900" i="1" dirty="0"/>
          </a:p>
          <a:p>
            <a:pPr algn="ctr" fontAlgn="auto">
              <a:spcBef>
                <a:spcPts val="0"/>
              </a:spcBef>
              <a:spcAft>
                <a:spcPts val="0"/>
              </a:spcAft>
              <a:defRPr/>
            </a:pPr>
            <a:r>
              <a:rPr lang="en-US" sz="900" dirty="0" smtClean="0">
                <a:solidFill>
                  <a:prstClr val="white"/>
                </a:solidFill>
              </a:rPr>
              <a:t>MAY 2014</a:t>
            </a:r>
            <a:endParaRPr lang="en-US" sz="900" dirty="0">
              <a:solidFill>
                <a:prstClr val="white"/>
              </a:solidFill>
            </a:endParaRPr>
          </a:p>
        </p:txBody>
      </p:sp>
      <p:sp>
        <p:nvSpPr>
          <p:cNvPr id="14" name="Rounded Rectangle 13"/>
          <p:cNvSpPr/>
          <p:nvPr/>
        </p:nvSpPr>
        <p:spPr>
          <a:xfrm>
            <a:off x="12437" y="4532563"/>
            <a:ext cx="1280160" cy="476726"/>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rgbClr val="666633">
                <a:alpha val="24000"/>
              </a:srgbClr>
            </a:solidFill>
          </a:ln>
        </p:spPr>
        <p:style>
          <a:lnRef idx="2">
            <a:schemeClr val="accent1">
              <a:shade val="50000"/>
            </a:schemeClr>
          </a:lnRef>
          <a:fillRef idx="1">
            <a:schemeClr val="accent1"/>
          </a:fillRef>
          <a:effectRef idx="0">
            <a:schemeClr val="accent1"/>
          </a:effectRef>
          <a:fontRef idx="minor">
            <a:schemeClr val="lt1"/>
          </a:fontRef>
        </p:style>
        <p:txBody>
          <a:bodyPr wrap="none" lIns="45720" tIns="0" rIns="45720" bIns="0" anchor="ctr">
            <a:spAutoFit/>
          </a:bodyPr>
          <a:lstStyle/>
          <a:p>
            <a:pPr algn="ctr" fontAlgn="auto">
              <a:spcBef>
                <a:spcPts val="0"/>
              </a:spcBef>
              <a:spcAft>
                <a:spcPts val="0"/>
              </a:spcAft>
              <a:defRPr/>
            </a:pPr>
            <a:r>
              <a:rPr lang="en-US" sz="1000" dirty="0" smtClean="0"/>
              <a:t>CERTEX</a:t>
            </a:r>
            <a:endParaRPr lang="en-US" sz="1000" dirty="0"/>
          </a:p>
          <a:p>
            <a:pPr algn="ctr" fontAlgn="auto">
              <a:spcBef>
                <a:spcPts val="0"/>
              </a:spcBef>
              <a:spcAft>
                <a:spcPts val="0"/>
              </a:spcAft>
              <a:defRPr/>
            </a:pPr>
            <a:r>
              <a:rPr lang="en-US" sz="900" dirty="0" smtClean="0"/>
              <a:t>CAMP PENDLETON</a:t>
            </a:r>
            <a:endParaRPr lang="en-US" sz="900" i="1" dirty="0"/>
          </a:p>
          <a:p>
            <a:pPr algn="ctr" fontAlgn="auto">
              <a:spcBef>
                <a:spcPts val="0"/>
              </a:spcBef>
              <a:spcAft>
                <a:spcPts val="0"/>
              </a:spcAft>
              <a:defRPr/>
            </a:pPr>
            <a:r>
              <a:rPr lang="en-US" sz="900" dirty="0" smtClean="0">
                <a:solidFill>
                  <a:prstClr val="white"/>
                </a:solidFill>
              </a:rPr>
              <a:t>JUN 2014</a:t>
            </a:r>
            <a:endParaRPr lang="en-US" sz="900" dirty="0">
              <a:solidFill>
                <a:prstClr val="white"/>
              </a:solidFill>
            </a:endParaRPr>
          </a:p>
        </p:txBody>
      </p:sp>
      <p:sp>
        <p:nvSpPr>
          <p:cNvPr id="15" name="Rounded Rectangle 14"/>
          <p:cNvSpPr/>
          <p:nvPr/>
        </p:nvSpPr>
        <p:spPr>
          <a:xfrm>
            <a:off x="12437" y="5029618"/>
            <a:ext cx="1280160" cy="646986"/>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rgbClr val="666633">
                <a:alpha val="24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0" rIns="45720" bIns="0" anchor="ctr">
            <a:spAutoFit/>
          </a:bodyPr>
          <a:lstStyle/>
          <a:p>
            <a:pPr algn="ctr" fontAlgn="auto">
              <a:spcBef>
                <a:spcPts val="0"/>
              </a:spcBef>
              <a:spcAft>
                <a:spcPts val="0"/>
              </a:spcAft>
              <a:defRPr/>
            </a:pPr>
            <a:r>
              <a:rPr lang="en-US" sz="1000" dirty="0" smtClean="0"/>
              <a:t>SUSTAINMENT</a:t>
            </a:r>
          </a:p>
          <a:p>
            <a:pPr algn="ctr" fontAlgn="auto">
              <a:spcBef>
                <a:spcPts val="0"/>
              </a:spcBef>
              <a:spcAft>
                <a:spcPts val="0"/>
              </a:spcAft>
              <a:defRPr/>
            </a:pPr>
            <a:r>
              <a:rPr lang="en-US" sz="1000" dirty="0" smtClean="0"/>
              <a:t>TRAINING</a:t>
            </a:r>
            <a:endParaRPr lang="en-US" sz="1000" dirty="0"/>
          </a:p>
          <a:p>
            <a:pPr algn="ctr" fontAlgn="auto">
              <a:spcBef>
                <a:spcPts val="0"/>
              </a:spcBef>
              <a:spcAft>
                <a:spcPts val="0"/>
              </a:spcAft>
              <a:defRPr/>
            </a:pPr>
            <a:r>
              <a:rPr lang="en-US" sz="900" dirty="0" smtClean="0"/>
              <a:t>HAWAII</a:t>
            </a:r>
            <a:endParaRPr lang="en-US" sz="900" i="1" dirty="0"/>
          </a:p>
          <a:p>
            <a:pPr algn="ctr" fontAlgn="auto">
              <a:spcBef>
                <a:spcPts val="0"/>
              </a:spcBef>
              <a:spcAft>
                <a:spcPts val="0"/>
              </a:spcAft>
              <a:defRPr/>
            </a:pPr>
            <a:r>
              <a:rPr lang="en-US" sz="900" dirty="0" smtClean="0">
                <a:solidFill>
                  <a:prstClr val="white"/>
                </a:solidFill>
              </a:rPr>
              <a:t>JUN - AUG 2014</a:t>
            </a:r>
            <a:endParaRPr lang="en-US" sz="900" dirty="0">
              <a:solidFill>
                <a:prstClr val="white"/>
              </a:solidFill>
            </a:endParaRPr>
          </a:p>
        </p:txBody>
      </p:sp>
      <p:sp>
        <p:nvSpPr>
          <p:cNvPr id="22" name="Rounded Rectangle 21"/>
          <p:cNvSpPr/>
          <p:nvPr/>
        </p:nvSpPr>
        <p:spPr>
          <a:xfrm>
            <a:off x="12437" y="5696933"/>
            <a:ext cx="1280160" cy="646986"/>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rgbClr val="666633">
                <a:alpha val="24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0" rIns="45720" bIns="0" anchor="ctr">
            <a:spAutoFit/>
          </a:bodyPr>
          <a:lstStyle/>
          <a:p>
            <a:pPr algn="ctr" fontAlgn="auto">
              <a:spcBef>
                <a:spcPts val="0"/>
              </a:spcBef>
              <a:spcAft>
                <a:spcPts val="0"/>
              </a:spcAft>
              <a:defRPr/>
            </a:pPr>
            <a:r>
              <a:rPr lang="en-US" sz="1000" dirty="0" smtClean="0"/>
              <a:t>MALAYSIA MAREX</a:t>
            </a:r>
            <a:endParaRPr lang="en-US" sz="1000" dirty="0"/>
          </a:p>
          <a:p>
            <a:pPr algn="ctr" fontAlgn="auto">
              <a:spcBef>
                <a:spcPts val="0"/>
              </a:spcBef>
              <a:spcAft>
                <a:spcPts val="0"/>
              </a:spcAft>
              <a:defRPr/>
            </a:pPr>
            <a:r>
              <a:rPr lang="en-US" sz="900" dirty="0" smtClean="0"/>
              <a:t>PACOM</a:t>
            </a:r>
            <a:endParaRPr lang="en-US" sz="900" i="1" dirty="0"/>
          </a:p>
          <a:p>
            <a:pPr algn="ctr" fontAlgn="auto">
              <a:spcBef>
                <a:spcPts val="0"/>
              </a:spcBef>
              <a:spcAft>
                <a:spcPts val="0"/>
              </a:spcAft>
              <a:defRPr/>
            </a:pPr>
            <a:r>
              <a:rPr lang="en-US" sz="900" dirty="0" smtClean="0">
                <a:solidFill>
                  <a:prstClr val="white"/>
                </a:solidFill>
              </a:rPr>
              <a:t>AUG - SEP 2014</a:t>
            </a:r>
            <a:endParaRPr lang="en-US" sz="900" dirty="0">
              <a:solidFill>
                <a:prstClr val="white"/>
              </a:solidFill>
            </a:endParaRPr>
          </a:p>
        </p:txBody>
      </p:sp>
      <p:sp>
        <p:nvSpPr>
          <p:cNvPr id="17" name="Rounded Rectangle 16"/>
          <p:cNvSpPr/>
          <p:nvPr/>
        </p:nvSpPr>
        <p:spPr>
          <a:xfrm>
            <a:off x="12437" y="6364247"/>
            <a:ext cx="1280160" cy="493752"/>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rgbClr val="666633">
                <a:alpha val="24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0" rIns="45720" bIns="0" anchor="ctr">
            <a:spAutoFit/>
          </a:bodyPr>
          <a:lstStyle/>
          <a:p>
            <a:pPr algn="ctr" fontAlgn="auto">
              <a:spcBef>
                <a:spcPts val="0"/>
              </a:spcBef>
              <a:spcAft>
                <a:spcPts val="0"/>
              </a:spcAft>
              <a:defRPr/>
            </a:pPr>
            <a:r>
              <a:rPr lang="en-US" sz="1000" dirty="0" smtClean="0"/>
              <a:t>SUSTAINMENT TRAINIG</a:t>
            </a:r>
            <a:endParaRPr lang="en-US" sz="900" i="1" dirty="0"/>
          </a:p>
          <a:p>
            <a:pPr algn="ctr" fontAlgn="auto">
              <a:spcBef>
                <a:spcPts val="0"/>
              </a:spcBef>
              <a:spcAft>
                <a:spcPts val="0"/>
              </a:spcAft>
              <a:defRPr/>
            </a:pPr>
            <a:r>
              <a:rPr lang="en-US" sz="900" dirty="0" smtClean="0">
                <a:solidFill>
                  <a:prstClr val="white"/>
                </a:solidFill>
              </a:rPr>
              <a:t>OCT 2014</a:t>
            </a:r>
            <a:endParaRPr lang="en-US" sz="900" dirty="0">
              <a:solidFill>
                <a:prstClr val="white"/>
              </a:solidFill>
            </a:endParaRPr>
          </a:p>
        </p:txBody>
      </p:sp>
      <p:pic>
        <p:nvPicPr>
          <p:cNvPr id="9218" name="Picture 2" descr="BLT 3/5, 31st MEU at PHIBLEX 1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64595" y="3061725"/>
            <a:ext cx="2616665" cy="17444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20" name="Picture 4" descr="CLB 31 at Ternate During PHIBLEX 1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22402" y="4966757"/>
            <a:ext cx="2658857" cy="17725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87767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3" descr="2011 AOR Map_406201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12438" y="1786270"/>
            <a:ext cx="9131561" cy="5066914"/>
          </a:xfrm>
          <a:prstGeom prst="rect">
            <a:avLst/>
          </a:prstGeom>
          <a:noFill/>
          <a:ln w="9525">
            <a:noFill/>
            <a:miter lim="800000"/>
            <a:headEnd/>
            <a:tailEnd/>
          </a:ln>
        </p:spPr>
      </p:pic>
      <p:pic>
        <p:nvPicPr>
          <p:cNvPr id="4098" name="Picture 2" descr="C:\Users\joshua.GRAYEK\AppData\Local\Microsoft\Windows\Temporary Internet Files\Content.Outlook\VHY4XH67\uss iwojima.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1226624"/>
            <a:ext cx="2971053" cy="181317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joshua.GRAYEK\AppData\Local\Microsoft\Windows\Temporary Internet Files\Content.Outlook\VHY4XH67\USS New York.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971053" y="1376482"/>
            <a:ext cx="3147794" cy="16750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joshua.GRAYEK\AppData\Local\Microsoft\Windows\Temporary Internet Files\Content.Outlook\VHY4XH67\USS Fort McHenry.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110287" y="1456239"/>
            <a:ext cx="3033711" cy="1601557"/>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0" y="983738"/>
            <a:ext cx="9144000" cy="338138"/>
          </a:xfrm>
          <a:prstGeom prst="rect">
            <a:avLst/>
          </a:prstGeom>
          <a:solidFill>
            <a:srgbClr val="FFFF00"/>
          </a:solidFill>
        </p:spPr>
        <p:txBody>
          <a:bodyPr>
            <a:spAutoFit/>
          </a:bodyPr>
          <a:lstStyle/>
          <a:p>
            <a:pPr>
              <a:defRPr/>
            </a:pPr>
            <a:r>
              <a:rPr lang="en-US" sz="1600" dirty="0">
                <a:solidFill>
                  <a:srgbClr val="000000"/>
                </a:solidFill>
                <a:effectLst>
                  <a:outerShdw blurRad="38100" dist="38100" dir="2700000" algn="tl">
                    <a:srgbClr val="000000">
                      <a:alpha val="43137"/>
                    </a:srgbClr>
                  </a:outerShdw>
                </a:effectLst>
              </a:rPr>
              <a:t>BLT </a:t>
            </a:r>
            <a:r>
              <a:rPr lang="en-US" sz="1600" dirty="0" smtClean="0">
                <a:solidFill>
                  <a:srgbClr val="000000"/>
                </a:solidFill>
                <a:effectLst>
                  <a:outerShdw blurRad="38100" dist="38100" dir="2700000" algn="tl">
                    <a:srgbClr val="000000">
                      <a:alpha val="43137"/>
                    </a:srgbClr>
                  </a:outerShdw>
                </a:effectLst>
              </a:rPr>
              <a:t>3/6, VMM-365 </a:t>
            </a:r>
            <a:r>
              <a:rPr lang="en-US" sz="1600" dirty="0">
                <a:solidFill>
                  <a:srgbClr val="000000"/>
                </a:solidFill>
                <a:effectLst>
                  <a:outerShdw blurRad="38100" dist="38100" dir="2700000" algn="tl">
                    <a:srgbClr val="000000">
                      <a:alpha val="43137"/>
                    </a:srgbClr>
                  </a:outerShdw>
                </a:effectLst>
              </a:rPr>
              <a:t>(REIN), </a:t>
            </a:r>
            <a:r>
              <a:rPr lang="en-US" sz="1600" dirty="0" smtClean="0">
                <a:solidFill>
                  <a:srgbClr val="000000"/>
                </a:solidFill>
                <a:effectLst>
                  <a:outerShdw blurRad="38100" dist="38100" dir="2700000" algn="tl">
                    <a:srgbClr val="000000">
                      <a:alpha val="43137"/>
                    </a:srgbClr>
                  </a:outerShdw>
                </a:effectLst>
              </a:rPr>
              <a:t>CLB-24  </a:t>
            </a:r>
            <a:r>
              <a:rPr lang="en-US" sz="1600" dirty="0">
                <a:solidFill>
                  <a:srgbClr val="000000"/>
                </a:solidFill>
                <a:effectLst>
                  <a:outerShdw blurRad="38100" dist="38100" dir="2700000" algn="tl">
                    <a:srgbClr val="000000">
                      <a:alpha val="43137"/>
                    </a:srgbClr>
                  </a:outerShdw>
                </a:effectLst>
              </a:rPr>
              <a:t>	            </a:t>
            </a:r>
            <a:r>
              <a:rPr lang="en-US" sz="1600" dirty="0" smtClean="0">
                <a:solidFill>
                  <a:srgbClr val="000000"/>
                </a:solidFill>
                <a:effectLst>
                  <a:outerShdw blurRad="38100" dist="38100" dir="2700000" algn="tl">
                    <a:srgbClr val="000000">
                      <a:alpha val="43137"/>
                    </a:srgbClr>
                  </a:outerShdw>
                </a:effectLst>
              </a:rPr>
              <a:t>DEPLOYMENT </a:t>
            </a:r>
            <a:r>
              <a:rPr lang="en-US" sz="1600" dirty="0">
                <a:solidFill>
                  <a:srgbClr val="000000"/>
                </a:solidFill>
                <a:effectLst>
                  <a:outerShdw blurRad="38100" dist="38100" dir="2700000" algn="tl">
                    <a:srgbClr val="000000">
                      <a:alpha val="43137"/>
                    </a:srgbClr>
                  </a:outerShdw>
                </a:effectLst>
              </a:rPr>
              <a:t>DATES:  </a:t>
            </a:r>
            <a:r>
              <a:rPr lang="en-US" sz="1600" dirty="0" smtClean="0">
                <a:solidFill>
                  <a:srgbClr val="000000"/>
                </a:solidFill>
                <a:effectLst>
                  <a:outerShdw blurRad="38100" dist="38100" dir="2700000" algn="tl">
                    <a:srgbClr val="000000">
                      <a:alpha val="43137"/>
                    </a:srgbClr>
                  </a:outerShdw>
                </a:effectLst>
              </a:rPr>
              <a:t>DEC 2014 </a:t>
            </a:r>
            <a:r>
              <a:rPr lang="en-US" sz="1600" dirty="0">
                <a:solidFill>
                  <a:srgbClr val="000000"/>
                </a:solidFill>
                <a:effectLst>
                  <a:outerShdw blurRad="38100" dist="38100" dir="2700000" algn="tl">
                    <a:srgbClr val="000000">
                      <a:alpha val="43137"/>
                    </a:srgbClr>
                  </a:outerShdw>
                </a:effectLst>
              </a:rPr>
              <a:t>– </a:t>
            </a:r>
            <a:r>
              <a:rPr lang="en-US" sz="1600" dirty="0" smtClean="0">
                <a:solidFill>
                  <a:srgbClr val="000000"/>
                </a:solidFill>
                <a:effectLst>
                  <a:outerShdw blurRad="38100" dist="38100" dir="2700000" algn="tl">
                    <a:srgbClr val="000000">
                      <a:alpha val="43137"/>
                    </a:srgbClr>
                  </a:outerShdw>
                </a:effectLst>
              </a:rPr>
              <a:t>JUL 2015             </a:t>
            </a:r>
            <a:endParaRPr lang="en-US" sz="1600" dirty="0">
              <a:solidFill>
                <a:srgbClr val="000000"/>
              </a:solidFill>
              <a:effectLst>
                <a:outerShdw blurRad="38100" dist="38100" dir="2700000" algn="tl">
                  <a:srgbClr val="000000">
                    <a:alpha val="43137"/>
                  </a:srgbClr>
                </a:outerShdw>
              </a:effectLst>
            </a:endParaRPr>
          </a:p>
        </p:txBody>
      </p:sp>
      <p:sp>
        <p:nvSpPr>
          <p:cNvPr id="16" name="Title 34"/>
          <p:cNvSpPr txBox="1">
            <a:spLocks/>
          </p:cNvSpPr>
          <p:nvPr/>
        </p:nvSpPr>
        <p:spPr bwMode="auto">
          <a:xfrm>
            <a:off x="981075" y="206260"/>
            <a:ext cx="7415213" cy="620712"/>
          </a:xfrm>
          <a:prstGeom prst="rect">
            <a:avLst/>
          </a:prstGeom>
          <a:noFill/>
          <a:ln w="9525">
            <a:noFill/>
            <a:miter lim="800000"/>
            <a:headEnd/>
            <a:tailEnd/>
          </a:ln>
          <a:effectLst>
            <a:outerShdw dist="17961" dir="2700000" algn="ctr" rotWithShape="0">
              <a:srgbClr val="AD925B">
                <a:alpha val="70000"/>
              </a:srgbClr>
            </a:outerShdw>
          </a:effectLst>
        </p:spPr>
        <p:txBody>
          <a:bodyPr anchor="ctr"/>
          <a:lstStyle/>
          <a:p>
            <a:pPr algn="ctr" eaLnBrk="0" hangingPunct="0">
              <a:lnSpc>
                <a:spcPts val="2200"/>
              </a:lnSpc>
              <a:defRPr/>
            </a:pPr>
            <a:r>
              <a:rPr lang="en-US" sz="2800" kern="0" dirty="0" smtClean="0">
                <a:solidFill>
                  <a:srgbClr val="000066"/>
                </a:solidFill>
              </a:rPr>
              <a:t>24</a:t>
            </a:r>
            <a:r>
              <a:rPr lang="en-US" sz="2800" kern="0" baseline="30000" dirty="0" smtClean="0">
                <a:solidFill>
                  <a:srgbClr val="000066"/>
                </a:solidFill>
              </a:rPr>
              <a:t>th</a:t>
            </a:r>
            <a:r>
              <a:rPr lang="en-US" sz="2800" kern="0" dirty="0" smtClean="0">
                <a:solidFill>
                  <a:srgbClr val="000066"/>
                </a:solidFill>
              </a:rPr>
              <a:t> </a:t>
            </a:r>
            <a:r>
              <a:rPr lang="en-US" sz="2800" kern="0" dirty="0">
                <a:solidFill>
                  <a:srgbClr val="000066"/>
                </a:solidFill>
              </a:rPr>
              <a:t>Marine Expeditionary Unit</a:t>
            </a:r>
          </a:p>
          <a:p>
            <a:pPr algn="ctr" eaLnBrk="0" hangingPunct="0">
              <a:lnSpc>
                <a:spcPts val="2200"/>
              </a:lnSpc>
              <a:defRPr/>
            </a:pPr>
            <a:r>
              <a:rPr lang="en-US" sz="1600" kern="0" dirty="0" smtClean="0">
                <a:solidFill>
                  <a:srgbClr val="808000"/>
                </a:solidFill>
                <a:effectLst>
                  <a:outerShdw blurRad="38100" dist="38100" dir="2700000" algn="tl">
                    <a:srgbClr val="C0C0C0">
                      <a:alpha val="42745"/>
                    </a:srgbClr>
                  </a:outerShdw>
                </a:effectLst>
              </a:rPr>
              <a:t>COL S. F. BENEDICT</a:t>
            </a:r>
            <a:endParaRPr lang="en-US" sz="2400" kern="0" dirty="0">
              <a:solidFill>
                <a:srgbClr val="0F007E"/>
              </a:solidFill>
              <a:effectLst>
                <a:outerShdw blurRad="38100" dist="38100" dir="2700000" algn="tl">
                  <a:srgbClr val="C0C0C0">
                    <a:alpha val="42745"/>
                  </a:srgbClr>
                </a:outerShdw>
              </a:effectLst>
            </a:endParaRPr>
          </a:p>
        </p:txBody>
      </p:sp>
      <p:sp>
        <p:nvSpPr>
          <p:cNvPr id="24" name="Rounded Rectangle 23"/>
          <p:cNvSpPr/>
          <p:nvPr/>
        </p:nvSpPr>
        <p:spPr>
          <a:xfrm>
            <a:off x="24950" y="3136762"/>
            <a:ext cx="1657425" cy="476726"/>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rgbClr val="666633">
                <a:alpha val="24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0" rIns="45720" bIns="0" anchor="ctr">
            <a:spAutoFit/>
          </a:bodyPr>
          <a:lstStyle/>
          <a:p>
            <a:pPr algn="ctr" fontAlgn="auto">
              <a:spcBef>
                <a:spcPts val="0"/>
              </a:spcBef>
              <a:spcAft>
                <a:spcPts val="0"/>
              </a:spcAft>
              <a:defRPr/>
            </a:pPr>
            <a:r>
              <a:rPr lang="en-US" sz="1000" dirty="0" smtClean="0">
                <a:solidFill>
                  <a:srgbClr val="FFFFFF"/>
                </a:solidFill>
              </a:rPr>
              <a:t>COMPOSITE</a:t>
            </a:r>
            <a:endParaRPr lang="en-US" sz="1000" dirty="0">
              <a:solidFill>
                <a:srgbClr val="FFFFFF"/>
              </a:solidFill>
            </a:endParaRPr>
          </a:p>
          <a:p>
            <a:pPr algn="ctr" fontAlgn="auto">
              <a:spcBef>
                <a:spcPts val="0"/>
              </a:spcBef>
              <a:spcAft>
                <a:spcPts val="0"/>
              </a:spcAft>
              <a:defRPr/>
            </a:pPr>
            <a:r>
              <a:rPr lang="en-US" sz="900" dirty="0" smtClean="0">
                <a:solidFill>
                  <a:srgbClr val="FFFFFF"/>
                </a:solidFill>
              </a:rPr>
              <a:t>CAMP LEJEUNE</a:t>
            </a:r>
            <a:endParaRPr lang="en-US" sz="900" i="1" dirty="0">
              <a:solidFill>
                <a:srgbClr val="FFFFFF"/>
              </a:solidFill>
            </a:endParaRPr>
          </a:p>
          <a:p>
            <a:pPr algn="ctr" fontAlgn="auto">
              <a:spcBef>
                <a:spcPts val="0"/>
              </a:spcBef>
              <a:spcAft>
                <a:spcPts val="0"/>
              </a:spcAft>
              <a:defRPr/>
            </a:pPr>
            <a:r>
              <a:rPr lang="en-US" sz="900" dirty="0" smtClean="0">
                <a:solidFill>
                  <a:prstClr val="white"/>
                </a:solidFill>
              </a:rPr>
              <a:t>MAY 2014</a:t>
            </a:r>
            <a:endParaRPr lang="en-US" sz="900" dirty="0">
              <a:solidFill>
                <a:prstClr val="white"/>
              </a:solidFill>
            </a:endParaRPr>
          </a:p>
        </p:txBody>
      </p:sp>
      <p:sp>
        <p:nvSpPr>
          <p:cNvPr id="20" name="TextBox 19"/>
          <p:cNvSpPr txBox="1"/>
          <p:nvPr/>
        </p:nvSpPr>
        <p:spPr>
          <a:xfrm>
            <a:off x="0" y="1321876"/>
            <a:ext cx="9144000" cy="261610"/>
          </a:xfrm>
          <a:prstGeom prst="rect">
            <a:avLst/>
          </a:prstGeom>
          <a:solidFill>
            <a:srgbClr val="336699"/>
          </a:solidFill>
        </p:spPr>
        <p:txBody>
          <a:bodyPr>
            <a:spAutoFit/>
          </a:bodyPr>
          <a:lstStyle/>
          <a:p>
            <a:pPr>
              <a:defRPr/>
            </a:pPr>
            <a:r>
              <a:rPr lang="en-US" sz="1100" i="1" dirty="0">
                <a:solidFill>
                  <a:srgbClr val="FFFFFF"/>
                </a:solidFill>
                <a:effectLst>
                  <a:outerShdw blurRad="38100" dist="38100" dir="2700000" algn="tl">
                    <a:srgbClr val="000000">
                      <a:alpha val="43137"/>
                    </a:srgbClr>
                  </a:outerShdw>
                </a:effectLst>
              </a:rPr>
              <a:t>              USS </a:t>
            </a:r>
            <a:r>
              <a:rPr lang="en-US" sz="1100" i="1" dirty="0" smtClean="0">
                <a:solidFill>
                  <a:srgbClr val="FFFFFF"/>
                </a:solidFill>
                <a:effectLst>
                  <a:outerShdw blurRad="38100" dist="38100" dir="2700000" algn="tl">
                    <a:srgbClr val="000000">
                      <a:alpha val="43137"/>
                    </a:srgbClr>
                  </a:outerShdw>
                </a:effectLst>
              </a:rPr>
              <a:t>IWO JIMA  </a:t>
            </a:r>
            <a:r>
              <a:rPr lang="en-US" sz="1100" dirty="0">
                <a:solidFill>
                  <a:srgbClr val="FFFFFF"/>
                </a:solidFill>
              </a:rPr>
              <a:t>(</a:t>
            </a:r>
            <a:r>
              <a:rPr lang="en-US" sz="1100" dirty="0" smtClean="0">
                <a:solidFill>
                  <a:srgbClr val="FFFFFF"/>
                </a:solidFill>
              </a:rPr>
              <a:t>LHD-7)</a:t>
            </a:r>
            <a:r>
              <a:rPr lang="en-US" sz="1100" i="1" dirty="0" smtClean="0">
                <a:solidFill>
                  <a:srgbClr val="FFFFFF"/>
                </a:solidFill>
                <a:effectLst>
                  <a:outerShdw blurRad="38100" dist="38100" dir="2700000" algn="tl">
                    <a:srgbClr val="000000">
                      <a:alpha val="43137"/>
                    </a:srgbClr>
                  </a:outerShdw>
                </a:effectLst>
              </a:rPr>
              <a:t>                                      </a:t>
            </a:r>
            <a:r>
              <a:rPr lang="en-US" sz="1100" i="1" dirty="0">
                <a:solidFill>
                  <a:srgbClr val="FFFFFF"/>
                </a:solidFill>
                <a:effectLst>
                  <a:outerShdw blurRad="38100" dist="38100" dir="2700000" algn="tl">
                    <a:srgbClr val="000000">
                      <a:alpha val="43137"/>
                    </a:srgbClr>
                  </a:outerShdw>
                </a:effectLst>
              </a:rPr>
              <a:t>USS  </a:t>
            </a:r>
            <a:r>
              <a:rPr lang="en-US" sz="1100" i="1" dirty="0" smtClean="0">
                <a:solidFill>
                  <a:srgbClr val="FFFFFF"/>
                </a:solidFill>
                <a:effectLst>
                  <a:outerShdw blurRad="38100" dist="38100" dir="2700000" algn="tl">
                    <a:srgbClr val="000000">
                      <a:alpha val="43137"/>
                    </a:srgbClr>
                  </a:outerShdw>
                </a:effectLst>
              </a:rPr>
              <a:t>NEW YORK (LPD-21)                                   USS FORT MCHENRY </a:t>
            </a:r>
            <a:r>
              <a:rPr lang="en-US" sz="1100" dirty="0" smtClean="0">
                <a:solidFill>
                  <a:srgbClr val="FFFFFF"/>
                </a:solidFill>
              </a:rPr>
              <a:t>(LSD-43)</a:t>
            </a:r>
            <a:r>
              <a:rPr lang="en-US" sz="1100" i="1" dirty="0" smtClean="0">
                <a:solidFill>
                  <a:srgbClr val="FFFFFF"/>
                </a:solidFill>
                <a:effectLst>
                  <a:outerShdw blurRad="38100" dist="38100" dir="2700000" algn="tl">
                    <a:srgbClr val="000000">
                      <a:alpha val="43137"/>
                    </a:srgbClr>
                  </a:outerShdw>
                </a:effectLst>
              </a:rPr>
              <a:t>   </a:t>
            </a:r>
            <a:endParaRPr lang="en-US" sz="1100" i="1" dirty="0">
              <a:solidFill>
                <a:srgbClr val="FFFFFF"/>
              </a:solidFill>
              <a:effectLst>
                <a:outerShdw blurRad="38100" dist="38100" dir="2700000" algn="tl">
                  <a:srgbClr val="000000">
                    <a:alpha val="43137"/>
                  </a:srgbClr>
                </a:outerShdw>
              </a:effectLst>
            </a:endParaRPr>
          </a:p>
        </p:txBody>
      </p:sp>
      <p:sp>
        <p:nvSpPr>
          <p:cNvPr id="18" name="Rounded Rectangle 17"/>
          <p:cNvSpPr/>
          <p:nvPr/>
        </p:nvSpPr>
        <p:spPr>
          <a:xfrm>
            <a:off x="19049" y="3672547"/>
            <a:ext cx="1682376" cy="476726"/>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rgbClr val="666633">
                <a:alpha val="24000"/>
              </a:srgbClr>
            </a:solidFill>
          </a:ln>
        </p:spPr>
        <p:style>
          <a:lnRef idx="2">
            <a:schemeClr val="accent1">
              <a:shade val="50000"/>
            </a:schemeClr>
          </a:lnRef>
          <a:fillRef idx="1">
            <a:schemeClr val="accent1"/>
          </a:fillRef>
          <a:effectRef idx="0">
            <a:schemeClr val="accent1"/>
          </a:effectRef>
          <a:fontRef idx="minor">
            <a:schemeClr val="lt1"/>
          </a:fontRef>
        </p:style>
        <p:txBody>
          <a:bodyPr wrap="none" lIns="45720" tIns="0" rIns="45720" bIns="0" anchor="ctr">
            <a:spAutoFit/>
          </a:bodyPr>
          <a:lstStyle/>
          <a:p>
            <a:pPr algn="ctr" fontAlgn="auto">
              <a:spcBef>
                <a:spcPts val="0"/>
              </a:spcBef>
              <a:spcAft>
                <a:spcPts val="0"/>
              </a:spcAft>
              <a:defRPr/>
            </a:pPr>
            <a:r>
              <a:rPr lang="en-US" sz="1000" dirty="0" smtClean="0">
                <a:solidFill>
                  <a:srgbClr val="FFFFFF"/>
                </a:solidFill>
              </a:rPr>
              <a:t>RUT</a:t>
            </a:r>
            <a:endParaRPr lang="en-US" sz="1000" dirty="0">
              <a:solidFill>
                <a:srgbClr val="FFFFFF"/>
              </a:solidFill>
            </a:endParaRPr>
          </a:p>
          <a:p>
            <a:pPr algn="ctr" fontAlgn="auto">
              <a:spcBef>
                <a:spcPts val="0"/>
              </a:spcBef>
              <a:spcAft>
                <a:spcPts val="0"/>
              </a:spcAft>
              <a:defRPr/>
            </a:pPr>
            <a:r>
              <a:rPr lang="en-US" sz="900" dirty="0" smtClean="0">
                <a:solidFill>
                  <a:srgbClr val="FFFFFF"/>
                </a:solidFill>
              </a:rPr>
              <a:t>CAMP LEJEUNE/FT. EUSTIS</a:t>
            </a:r>
            <a:endParaRPr lang="en-US" sz="900" i="1" dirty="0">
              <a:solidFill>
                <a:srgbClr val="FFFFFF"/>
              </a:solidFill>
            </a:endParaRPr>
          </a:p>
          <a:p>
            <a:pPr algn="ctr" fontAlgn="auto">
              <a:spcBef>
                <a:spcPts val="0"/>
              </a:spcBef>
              <a:spcAft>
                <a:spcPts val="0"/>
              </a:spcAft>
              <a:defRPr/>
            </a:pPr>
            <a:r>
              <a:rPr lang="en-US" sz="900" dirty="0" smtClean="0">
                <a:solidFill>
                  <a:prstClr val="white"/>
                </a:solidFill>
              </a:rPr>
              <a:t>JUL 2014</a:t>
            </a:r>
            <a:endParaRPr lang="en-US" sz="900" dirty="0">
              <a:solidFill>
                <a:prstClr val="white"/>
              </a:solidFill>
            </a:endParaRPr>
          </a:p>
        </p:txBody>
      </p:sp>
      <p:sp>
        <p:nvSpPr>
          <p:cNvPr id="13" name="Rounded Rectangle 12"/>
          <p:cNvSpPr/>
          <p:nvPr/>
        </p:nvSpPr>
        <p:spPr>
          <a:xfrm>
            <a:off x="24950" y="4204549"/>
            <a:ext cx="1657425" cy="476726"/>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rgbClr val="666633">
                <a:alpha val="24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0" rIns="45720" bIns="0" anchor="ctr">
            <a:spAutoFit/>
          </a:bodyPr>
          <a:lstStyle/>
          <a:p>
            <a:pPr algn="ctr" fontAlgn="auto">
              <a:spcBef>
                <a:spcPts val="0"/>
              </a:spcBef>
              <a:spcAft>
                <a:spcPts val="0"/>
              </a:spcAft>
              <a:defRPr/>
            </a:pPr>
            <a:r>
              <a:rPr lang="en-US" sz="1000" dirty="0" smtClean="0">
                <a:solidFill>
                  <a:srgbClr val="FFFFFF"/>
                </a:solidFill>
              </a:rPr>
              <a:t>PMINT</a:t>
            </a:r>
            <a:endParaRPr lang="en-US" sz="1000" dirty="0">
              <a:solidFill>
                <a:srgbClr val="FFFFFF"/>
              </a:solidFill>
            </a:endParaRPr>
          </a:p>
          <a:p>
            <a:pPr algn="ctr" fontAlgn="auto">
              <a:spcBef>
                <a:spcPts val="0"/>
              </a:spcBef>
              <a:spcAft>
                <a:spcPts val="0"/>
              </a:spcAft>
              <a:defRPr/>
            </a:pPr>
            <a:r>
              <a:rPr lang="en-US" sz="900" dirty="0" smtClean="0">
                <a:solidFill>
                  <a:srgbClr val="FFFFFF"/>
                </a:solidFill>
              </a:rPr>
              <a:t>CAMP LEJEUNE</a:t>
            </a:r>
            <a:endParaRPr lang="en-US" sz="900" i="1" dirty="0">
              <a:solidFill>
                <a:srgbClr val="FFFFFF"/>
              </a:solidFill>
            </a:endParaRPr>
          </a:p>
          <a:p>
            <a:pPr algn="ctr" fontAlgn="auto">
              <a:spcBef>
                <a:spcPts val="0"/>
              </a:spcBef>
              <a:spcAft>
                <a:spcPts val="0"/>
              </a:spcAft>
              <a:defRPr/>
            </a:pPr>
            <a:r>
              <a:rPr lang="en-US" sz="900" dirty="0" smtClean="0">
                <a:solidFill>
                  <a:prstClr val="white"/>
                </a:solidFill>
              </a:rPr>
              <a:t>AUG 2014</a:t>
            </a:r>
            <a:endParaRPr lang="en-US" sz="900" dirty="0">
              <a:solidFill>
                <a:prstClr val="white"/>
              </a:solidFill>
            </a:endParaRPr>
          </a:p>
        </p:txBody>
      </p:sp>
      <p:sp>
        <p:nvSpPr>
          <p:cNvPr id="14" name="Rounded Rectangle 13"/>
          <p:cNvSpPr/>
          <p:nvPr/>
        </p:nvSpPr>
        <p:spPr>
          <a:xfrm>
            <a:off x="19049" y="4727047"/>
            <a:ext cx="1657425" cy="476726"/>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rgbClr val="666633">
                <a:alpha val="24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0" rIns="45720" bIns="0" anchor="ctr">
            <a:spAutoFit/>
          </a:bodyPr>
          <a:lstStyle/>
          <a:p>
            <a:pPr algn="ctr" fontAlgn="auto">
              <a:spcBef>
                <a:spcPts val="0"/>
              </a:spcBef>
              <a:spcAft>
                <a:spcPts val="0"/>
              </a:spcAft>
              <a:defRPr/>
            </a:pPr>
            <a:r>
              <a:rPr lang="en-US" sz="1000" dirty="0" smtClean="0">
                <a:solidFill>
                  <a:srgbClr val="FFFFFF"/>
                </a:solidFill>
              </a:rPr>
              <a:t>ARG MEU EX</a:t>
            </a:r>
            <a:endParaRPr lang="en-US" sz="1000" dirty="0">
              <a:solidFill>
                <a:srgbClr val="FFFFFF"/>
              </a:solidFill>
            </a:endParaRPr>
          </a:p>
          <a:p>
            <a:pPr algn="ctr" fontAlgn="auto">
              <a:spcBef>
                <a:spcPts val="0"/>
              </a:spcBef>
              <a:spcAft>
                <a:spcPts val="0"/>
              </a:spcAft>
              <a:defRPr/>
            </a:pPr>
            <a:r>
              <a:rPr lang="en-US" sz="900" dirty="0" smtClean="0">
                <a:solidFill>
                  <a:srgbClr val="FFFFFF"/>
                </a:solidFill>
              </a:rPr>
              <a:t>CAMP LEJEUNE</a:t>
            </a:r>
            <a:endParaRPr lang="en-US" sz="900" i="1" dirty="0">
              <a:solidFill>
                <a:srgbClr val="FFFFFF"/>
              </a:solidFill>
            </a:endParaRPr>
          </a:p>
          <a:p>
            <a:pPr algn="ctr" fontAlgn="auto">
              <a:spcBef>
                <a:spcPts val="0"/>
              </a:spcBef>
              <a:spcAft>
                <a:spcPts val="0"/>
              </a:spcAft>
              <a:defRPr/>
            </a:pPr>
            <a:r>
              <a:rPr lang="en-US" sz="900" dirty="0" smtClean="0">
                <a:solidFill>
                  <a:prstClr val="white"/>
                </a:solidFill>
              </a:rPr>
              <a:t>SEP 2014</a:t>
            </a:r>
            <a:endParaRPr lang="en-US" sz="900" dirty="0">
              <a:solidFill>
                <a:prstClr val="white"/>
              </a:solidFill>
            </a:endParaRPr>
          </a:p>
        </p:txBody>
      </p:sp>
      <p:pic>
        <p:nvPicPr>
          <p:cNvPr id="11266" name="Picture 2" descr="MV-22B Ospreys with the 24th Marine Expeditionary Unit's Aviation Combat Element Conduct Flight Operations Aboard the USS Iwo Jima"/>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56892" y="3168500"/>
            <a:ext cx="2599667" cy="17331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268" name="Picture 4" descr="MV-22B Ospreys Conduct Flight Operations"/>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56891" y="5035299"/>
            <a:ext cx="2599667" cy="17331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9771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0" y="128954"/>
            <a:ext cx="9143999" cy="6729046"/>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9143999" cy="128954"/>
          </a:xfrm>
          <a:prstGeom prst="rect">
            <a:avLst/>
          </a:prstGeom>
        </p:spPr>
      </p:pic>
      <p:sp>
        <p:nvSpPr>
          <p:cNvPr id="5" name="TextBox 4"/>
          <p:cNvSpPr txBox="1"/>
          <p:nvPr/>
        </p:nvSpPr>
        <p:spPr>
          <a:xfrm>
            <a:off x="101361" y="5964359"/>
            <a:ext cx="8861886" cy="523220"/>
          </a:xfrm>
          <a:prstGeom prst="rect">
            <a:avLst/>
          </a:prstGeom>
          <a:noFill/>
        </p:spPr>
        <p:txBody>
          <a:bodyPr wrap="square" rtlCol="0">
            <a:spAutoFit/>
          </a:bodyPr>
          <a:lstStyle/>
          <a:p>
            <a:r>
              <a:rPr lang="en-US" sz="1400" i="1" dirty="0">
                <a:solidFill>
                  <a:schemeClr val="tx1"/>
                </a:solidFill>
                <a:latin typeface="Arial" pitchFamily="34" charset="0"/>
                <a:cs typeface="Arial" pitchFamily="34" charset="0"/>
              </a:rPr>
              <a:t>8 October 1899:</a:t>
            </a:r>
            <a:r>
              <a:rPr lang="en-US" sz="1400" dirty="0">
                <a:solidFill>
                  <a:schemeClr val="tx1"/>
                </a:solidFill>
                <a:latin typeface="Arial" pitchFamily="34" charset="0"/>
                <a:cs typeface="Arial" pitchFamily="34" charset="0"/>
              </a:rPr>
              <a:t> </a:t>
            </a:r>
            <a:r>
              <a:rPr lang="en-US" sz="1400" b="0" dirty="0">
                <a:solidFill>
                  <a:schemeClr val="tx1"/>
                </a:solidFill>
                <a:latin typeface="Arial" pitchFamily="34" charset="0"/>
                <a:cs typeface="Arial" pitchFamily="34" charset="0"/>
              </a:rPr>
              <a:t>A force of 375 Marines under command of future </a:t>
            </a:r>
            <a:r>
              <a:rPr lang="en-US" sz="1400" b="0" dirty="0" smtClean="0">
                <a:solidFill>
                  <a:schemeClr val="tx1"/>
                </a:solidFill>
                <a:latin typeface="Arial" pitchFamily="34" charset="0"/>
                <a:cs typeface="Arial" pitchFamily="34" charset="0"/>
              </a:rPr>
              <a:t>, </a:t>
            </a:r>
            <a:r>
              <a:rPr lang="en-US" sz="1400" b="0" dirty="0">
                <a:solidFill>
                  <a:schemeClr val="tx1"/>
                </a:solidFill>
                <a:latin typeface="Arial" pitchFamily="34" charset="0"/>
                <a:cs typeface="Arial" pitchFamily="34" charset="0"/>
              </a:rPr>
              <a:t>attacked and captured the insurgent town of </a:t>
            </a:r>
            <a:r>
              <a:rPr lang="en-US" sz="1400" b="0" dirty="0" err="1">
                <a:solidFill>
                  <a:schemeClr val="tx1"/>
                </a:solidFill>
                <a:latin typeface="Arial" pitchFamily="34" charset="0"/>
                <a:cs typeface="Arial" pitchFamily="34" charset="0"/>
              </a:rPr>
              <a:t>Novaleta</a:t>
            </a:r>
            <a:r>
              <a:rPr lang="en-US" sz="1400" b="0" dirty="0">
                <a:solidFill>
                  <a:schemeClr val="tx1"/>
                </a:solidFill>
                <a:latin typeface="Arial" pitchFamily="34" charset="0"/>
                <a:cs typeface="Arial" pitchFamily="34" charset="0"/>
              </a:rPr>
              <a:t>, Luzon, Philippine Islands, and linked up with U.S. Army troops. There were 11 Marine casualties. </a:t>
            </a:r>
            <a:endParaRPr lang="en-US" sz="1400" b="0" dirty="0"/>
          </a:p>
        </p:txBody>
      </p:sp>
      <p:sp>
        <p:nvSpPr>
          <p:cNvPr id="6" name="TextBox 5"/>
          <p:cNvSpPr txBox="1"/>
          <p:nvPr/>
        </p:nvSpPr>
        <p:spPr>
          <a:xfrm>
            <a:off x="21266" y="170115"/>
            <a:ext cx="3838353" cy="461665"/>
          </a:xfrm>
          <a:prstGeom prst="rect">
            <a:avLst/>
          </a:prstGeom>
          <a:noFill/>
        </p:spPr>
        <p:txBody>
          <a:bodyPr wrap="square" rtlCol="0">
            <a:spAutoFit/>
          </a:bodyPr>
          <a:lstStyle/>
          <a:p>
            <a:r>
              <a:rPr lang="en-US" sz="2400" dirty="0" smtClean="0">
                <a:solidFill>
                  <a:schemeClr val="tx1"/>
                </a:solidFill>
                <a:latin typeface="Times New Roman" panose="02020603050405020304" pitchFamily="18" charset="0"/>
                <a:cs typeface="Times New Roman" panose="02020603050405020304" pitchFamily="18" charset="0"/>
              </a:rPr>
              <a:t>THIS WEEK IN HISTORY</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11985" y="3019978"/>
            <a:ext cx="3267075" cy="2200275"/>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1985" y="1010094"/>
            <a:ext cx="3049121" cy="1705602"/>
          </a:xfrm>
          <a:prstGeom prst="rect">
            <a:avLst/>
          </a:prstGeom>
          <a:ln>
            <a:noFill/>
          </a:ln>
          <a:effectLst>
            <a:outerShdw blurRad="292100" dist="139700" dir="2700000" algn="tl" rotWithShape="0">
              <a:srgbClr val="333333">
                <a:alpha val="65000"/>
              </a:srgbClr>
            </a:outerShdw>
          </a:effectLst>
        </p:spPr>
      </p:pic>
      <p:pic>
        <p:nvPicPr>
          <p:cNvPr id="5122" name="Picture 2" descr="File:George F. Elliott.jpg">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532304" y="542845"/>
            <a:ext cx="3963412" cy="49542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31537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3" descr="2011 AOR Map_406201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12438" y="1786270"/>
            <a:ext cx="9131561" cy="5066914"/>
          </a:xfrm>
          <a:prstGeom prst="rect">
            <a:avLst/>
          </a:prstGeom>
          <a:noFill/>
          <a:ln w="9525">
            <a:noFill/>
            <a:miter lim="800000"/>
            <a:headEnd/>
            <a:tailEnd/>
          </a:ln>
        </p:spPr>
      </p:pic>
      <p:pic>
        <p:nvPicPr>
          <p:cNvPr id="10242" name="Picture 2" descr="http://www.wright.edu/~jack.mcknight/diary/photo/lhd2_0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421"/>
          <a:stretch/>
        </p:blipFill>
        <p:spPr bwMode="auto">
          <a:xfrm>
            <a:off x="0" y="1435565"/>
            <a:ext cx="2983489" cy="162229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971052" y="1435565"/>
            <a:ext cx="2956318" cy="162309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927370" y="1152807"/>
            <a:ext cx="3216629" cy="1905857"/>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0" y="983738"/>
            <a:ext cx="9144000" cy="338138"/>
          </a:xfrm>
          <a:prstGeom prst="rect">
            <a:avLst/>
          </a:prstGeom>
          <a:solidFill>
            <a:srgbClr val="FFFF00"/>
          </a:solidFill>
        </p:spPr>
        <p:txBody>
          <a:bodyPr>
            <a:spAutoFit/>
          </a:bodyPr>
          <a:lstStyle/>
          <a:p>
            <a:pPr>
              <a:defRPr/>
            </a:pPr>
            <a:r>
              <a:rPr lang="en-US" sz="1600" dirty="0">
                <a:solidFill>
                  <a:srgbClr val="000000"/>
                </a:solidFill>
                <a:effectLst>
                  <a:outerShdw blurRad="38100" dist="38100" dir="2700000" algn="tl">
                    <a:srgbClr val="000000">
                      <a:alpha val="43137"/>
                    </a:srgbClr>
                  </a:outerShdw>
                </a:effectLst>
              </a:rPr>
              <a:t>BLT </a:t>
            </a:r>
            <a:r>
              <a:rPr lang="en-US" sz="1600" dirty="0" smtClean="0">
                <a:solidFill>
                  <a:srgbClr val="000000"/>
                </a:solidFill>
                <a:effectLst>
                  <a:outerShdw blurRad="38100" dist="38100" dir="2700000" algn="tl">
                    <a:srgbClr val="000000">
                      <a:alpha val="43137"/>
                    </a:srgbClr>
                  </a:outerShdw>
                </a:effectLst>
              </a:rPr>
              <a:t>3/1, VMM-161 (REIN), CLB-15</a:t>
            </a:r>
            <a:r>
              <a:rPr lang="en-US" sz="1600" dirty="0">
                <a:solidFill>
                  <a:srgbClr val="000000"/>
                </a:solidFill>
                <a:effectLst>
                  <a:outerShdw blurRad="38100" dist="38100" dir="2700000" algn="tl">
                    <a:srgbClr val="000000">
                      <a:alpha val="43137"/>
                    </a:srgbClr>
                  </a:outerShdw>
                </a:effectLst>
              </a:rPr>
              <a:t>	            </a:t>
            </a:r>
            <a:r>
              <a:rPr lang="en-US" sz="1600" dirty="0" smtClean="0">
                <a:solidFill>
                  <a:srgbClr val="000000"/>
                </a:solidFill>
                <a:effectLst>
                  <a:outerShdw blurRad="38100" dist="38100" dir="2700000" algn="tl">
                    <a:srgbClr val="000000">
                      <a:alpha val="43137"/>
                    </a:srgbClr>
                  </a:outerShdw>
                </a:effectLst>
              </a:rPr>
              <a:t>    DEPLOYMENT </a:t>
            </a:r>
            <a:r>
              <a:rPr lang="en-US" sz="1600" dirty="0">
                <a:solidFill>
                  <a:srgbClr val="000000"/>
                </a:solidFill>
                <a:effectLst>
                  <a:outerShdw blurRad="38100" dist="38100" dir="2700000" algn="tl">
                    <a:srgbClr val="000000">
                      <a:alpha val="43137"/>
                    </a:srgbClr>
                  </a:outerShdw>
                </a:effectLst>
              </a:rPr>
              <a:t>DATES:  </a:t>
            </a:r>
            <a:r>
              <a:rPr lang="en-US" sz="1600" dirty="0" smtClean="0">
                <a:solidFill>
                  <a:srgbClr val="000000"/>
                </a:solidFill>
                <a:effectLst>
                  <a:outerShdw blurRad="38100" dist="38100" dir="2700000" algn="tl">
                    <a:srgbClr val="000000">
                      <a:alpha val="43137"/>
                    </a:srgbClr>
                  </a:outerShdw>
                </a:effectLst>
              </a:rPr>
              <a:t>APR – NOV 15</a:t>
            </a:r>
            <a:endParaRPr lang="en-US" sz="1600" dirty="0">
              <a:solidFill>
                <a:srgbClr val="000000"/>
              </a:solidFill>
              <a:effectLst>
                <a:outerShdw blurRad="38100" dist="38100" dir="2700000" algn="tl">
                  <a:srgbClr val="000000">
                    <a:alpha val="43137"/>
                  </a:srgbClr>
                </a:outerShdw>
              </a:effectLst>
            </a:endParaRPr>
          </a:p>
        </p:txBody>
      </p:sp>
      <p:sp>
        <p:nvSpPr>
          <p:cNvPr id="16" name="Title 34"/>
          <p:cNvSpPr txBox="1">
            <a:spLocks/>
          </p:cNvSpPr>
          <p:nvPr/>
        </p:nvSpPr>
        <p:spPr bwMode="auto">
          <a:xfrm>
            <a:off x="981075" y="206260"/>
            <a:ext cx="7415213" cy="620712"/>
          </a:xfrm>
          <a:prstGeom prst="rect">
            <a:avLst/>
          </a:prstGeom>
          <a:noFill/>
          <a:ln w="9525">
            <a:noFill/>
            <a:miter lim="800000"/>
            <a:headEnd/>
            <a:tailEnd/>
          </a:ln>
          <a:effectLst>
            <a:outerShdw dist="17961" dir="2700000" algn="ctr" rotWithShape="0">
              <a:srgbClr val="AD925B">
                <a:alpha val="70000"/>
              </a:srgbClr>
            </a:outerShdw>
          </a:effectLst>
        </p:spPr>
        <p:txBody>
          <a:bodyPr anchor="ctr"/>
          <a:lstStyle/>
          <a:p>
            <a:pPr algn="ctr" eaLnBrk="0" hangingPunct="0">
              <a:lnSpc>
                <a:spcPts val="2200"/>
              </a:lnSpc>
              <a:defRPr/>
            </a:pPr>
            <a:r>
              <a:rPr lang="en-US" sz="2800" kern="0" dirty="0" smtClean="0">
                <a:solidFill>
                  <a:srgbClr val="000066"/>
                </a:solidFill>
              </a:rPr>
              <a:t>15</a:t>
            </a:r>
            <a:r>
              <a:rPr lang="en-US" sz="2800" kern="0" baseline="30000" dirty="0" smtClean="0">
                <a:solidFill>
                  <a:srgbClr val="000066"/>
                </a:solidFill>
              </a:rPr>
              <a:t>th</a:t>
            </a:r>
            <a:r>
              <a:rPr lang="en-US" sz="2800" kern="0" dirty="0" smtClean="0">
                <a:solidFill>
                  <a:srgbClr val="000066"/>
                </a:solidFill>
              </a:rPr>
              <a:t> </a:t>
            </a:r>
            <a:r>
              <a:rPr lang="en-US" sz="2800" kern="0" dirty="0">
                <a:solidFill>
                  <a:srgbClr val="000066"/>
                </a:solidFill>
              </a:rPr>
              <a:t>Marine Expeditionary Unit</a:t>
            </a:r>
          </a:p>
          <a:p>
            <a:pPr algn="ctr" eaLnBrk="0" hangingPunct="0">
              <a:lnSpc>
                <a:spcPts val="2200"/>
              </a:lnSpc>
              <a:defRPr/>
            </a:pPr>
            <a:r>
              <a:rPr lang="en-US" sz="1600" kern="0" dirty="0" smtClean="0">
                <a:solidFill>
                  <a:srgbClr val="808000"/>
                </a:solidFill>
                <a:effectLst>
                  <a:outerShdw blurRad="38100" dist="38100" dir="2700000" algn="tl">
                    <a:srgbClr val="C0C0C0">
                      <a:alpha val="42745"/>
                    </a:srgbClr>
                  </a:outerShdw>
                </a:effectLst>
              </a:rPr>
              <a:t>COL V. L. CRYER</a:t>
            </a:r>
            <a:endParaRPr lang="en-US" sz="2400" kern="0" dirty="0">
              <a:solidFill>
                <a:srgbClr val="0F007E"/>
              </a:solidFill>
              <a:effectLst>
                <a:outerShdw blurRad="38100" dist="38100" dir="2700000" algn="tl">
                  <a:srgbClr val="C0C0C0">
                    <a:alpha val="42745"/>
                  </a:srgbClr>
                </a:outerShdw>
              </a:effectLst>
            </a:endParaRPr>
          </a:p>
        </p:txBody>
      </p:sp>
      <p:sp>
        <p:nvSpPr>
          <p:cNvPr id="24" name="Rounded Rectangle 23"/>
          <p:cNvSpPr/>
          <p:nvPr/>
        </p:nvSpPr>
        <p:spPr>
          <a:xfrm>
            <a:off x="24950" y="3136762"/>
            <a:ext cx="1657425" cy="476726"/>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rgbClr val="666633">
                <a:alpha val="24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0" rIns="45720" bIns="0" anchor="ctr">
            <a:spAutoFit/>
          </a:bodyPr>
          <a:lstStyle/>
          <a:p>
            <a:pPr algn="ctr" fontAlgn="auto">
              <a:spcBef>
                <a:spcPts val="0"/>
              </a:spcBef>
              <a:spcAft>
                <a:spcPts val="0"/>
              </a:spcAft>
              <a:defRPr/>
            </a:pPr>
            <a:r>
              <a:rPr lang="en-US" sz="1000" dirty="0" smtClean="0">
                <a:solidFill>
                  <a:srgbClr val="FFFFFF"/>
                </a:solidFill>
              </a:rPr>
              <a:t>COMPOSITE</a:t>
            </a:r>
            <a:endParaRPr lang="en-US" sz="1000" dirty="0">
              <a:solidFill>
                <a:srgbClr val="FFFFFF"/>
              </a:solidFill>
            </a:endParaRPr>
          </a:p>
          <a:p>
            <a:pPr algn="ctr" fontAlgn="auto">
              <a:spcBef>
                <a:spcPts val="0"/>
              </a:spcBef>
              <a:spcAft>
                <a:spcPts val="0"/>
              </a:spcAft>
              <a:defRPr/>
            </a:pPr>
            <a:r>
              <a:rPr lang="en-US" sz="900" dirty="0" smtClean="0">
                <a:solidFill>
                  <a:srgbClr val="FFFFFF"/>
                </a:solidFill>
              </a:rPr>
              <a:t>CAMP PENDLETON</a:t>
            </a:r>
            <a:endParaRPr lang="en-US" sz="900" i="1" dirty="0">
              <a:solidFill>
                <a:srgbClr val="FFFFFF"/>
              </a:solidFill>
            </a:endParaRPr>
          </a:p>
          <a:p>
            <a:pPr algn="ctr" fontAlgn="auto">
              <a:spcBef>
                <a:spcPts val="0"/>
              </a:spcBef>
              <a:spcAft>
                <a:spcPts val="0"/>
              </a:spcAft>
              <a:defRPr/>
            </a:pPr>
            <a:r>
              <a:rPr lang="en-US" sz="900" dirty="0" smtClean="0">
                <a:solidFill>
                  <a:prstClr val="white"/>
                </a:solidFill>
              </a:rPr>
              <a:t>OCT 2014</a:t>
            </a:r>
            <a:endParaRPr lang="en-US" sz="900" dirty="0">
              <a:solidFill>
                <a:prstClr val="white"/>
              </a:solidFill>
            </a:endParaRPr>
          </a:p>
        </p:txBody>
      </p:sp>
      <p:sp>
        <p:nvSpPr>
          <p:cNvPr id="20" name="TextBox 19"/>
          <p:cNvSpPr txBox="1"/>
          <p:nvPr/>
        </p:nvSpPr>
        <p:spPr>
          <a:xfrm>
            <a:off x="0" y="1321876"/>
            <a:ext cx="9144000" cy="261610"/>
          </a:xfrm>
          <a:prstGeom prst="rect">
            <a:avLst/>
          </a:prstGeom>
          <a:solidFill>
            <a:srgbClr val="336699"/>
          </a:solidFill>
        </p:spPr>
        <p:txBody>
          <a:bodyPr>
            <a:spAutoFit/>
          </a:bodyPr>
          <a:lstStyle/>
          <a:p>
            <a:pPr>
              <a:defRPr/>
            </a:pPr>
            <a:r>
              <a:rPr lang="en-US" sz="1100" i="1" dirty="0">
                <a:solidFill>
                  <a:srgbClr val="FFFFFF"/>
                </a:solidFill>
                <a:effectLst>
                  <a:outerShdw blurRad="38100" dist="38100" dir="2700000" algn="tl">
                    <a:srgbClr val="000000">
                      <a:alpha val="43137"/>
                    </a:srgbClr>
                  </a:outerShdw>
                </a:effectLst>
              </a:rPr>
              <a:t>              USS </a:t>
            </a:r>
            <a:r>
              <a:rPr lang="en-US" sz="1100" i="1" dirty="0" smtClean="0">
                <a:solidFill>
                  <a:srgbClr val="FFFFFF"/>
                </a:solidFill>
                <a:effectLst>
                  <a:outerShdw blurRad="38100" dist="38100" dir="2700000" algn="tl">
                    <a:srgbClr val="000000">
                      <a:alpha val="43137"/>
                    </a:srgbClr>
                  </a:outerShdw>
                </a:effectLst>
              </a:rPr>
              <a:t>ESSEX   </a:t>
            </a:r>
            <a:r>
              <a:rPr lang="en-US" sz="1100" dirty="0" smtClean="0">
                <a:solidFill>
                  <a:srgbClr val="FFFFFF"/>
                </a:solidFill>
              </a:rPr>
              <a:t>(LHD-2)</a:t>
            </a:r>
            <a:r>
              <a:rPr lang="en-US" sz="1100" i="1" dirty="0" smtClean="0">
                <a:solidFill>
                  <a:srgbClr val="FFFFFF"/>
                </a:solidFill>
                <a:effectLst>
                  <a:outerShdw blurRad="38100" dist="38100" dir="2700000" algn="tl">
                    <a:srgbClr val="000000">
                      <a:alpha val="43137"/>
                    </a:srgbClr>
                  </a:outerShdw>
                </a:effectLst>
              </a:rPr>
              <a:t>                                      </a:t>
            </a:r>
            <a:r>
              <a:rPr lang="en-US" sz="1100" i="1" dirty="0">
                <a:solidFill>
                  <a:srgbClr val="FFFFFF"/>
                </a:solidFill>
                <a:effectLst>
                  <a:outerShdw blurRad="38100" dist="38100" dir="2700000" algn="tl">
                    <a:srgbClr val="000000">
                      <a:alpha val="43137"/>
                    </a:srgbClr>
                  </a:outerShdw>
                </a:effectLst>
              </a:rPr>
              <a:t>USS  </a:t>
            </a:r>
            <a:r>
              <a:rPr lang="en-US" sz="1100" i="1" dirty="0" smtClean="0">
                <a:solidFill>
                  <a:srgbClr val="FFFFFF"/>
                </a:solidFill>
                <a:effectLst>
                  <a:outerShdw blurRad="38100" dist="38100" dir="2700000" algn="tl">
                    <a:srgbClr val="000000">
                      <a:alpha val="43137"/>
                    </a:srgbClr>
                  </a:outerShdw>
                </a:effectLst>
              </a:rPr>
              <a:t>ANCHORAGE  (LPD-23)                                   USS RUSHMORE  </a:t>
            </a:r>
            <a:r>
              <a:rPr lang="en-US" sz="1100" dirty="0" smtClean="0">
                <a:solidFill>
                  <a:srgbClr val="FFFFFF"/>
                </a:solidFill>
              </a:rPr>
              <a:t>(LSD-47)</a:t>
            </a:r>
            <a:r>
              <a:rPr lang="en-US" sz="1100" i="1" dirty="0" smtClean="0">
                <a:solidFill>
                  <a:srgbClr val="FFFFFF"/>
                </a:solidFill>
                <a:effectLst>
                  <a:outerShdw blurRad="38100" dist="38100" dir="2700000" algn="tl">
                    <a:srgbClr val="000000">
                      <a:alpha val="43137"/>
                    </a:srgbClr>
                  </a:outerShdw>
                </a:effectLst>
              </a:rPr>
              <a:t>   </a:t>
            </a:r>
            <a:endParaRPr lang="en-US" sz="1100" i="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5546986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369"/>
            <a:ext cx="9144000" cy="6450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http://upload.wikimedia.org/wikipedia/commons/c/cf/A_large_blank_world_map_with_oceans_marked_in_blu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438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8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4738" y="3278188"/>
            <a:ext cx="7459662"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Oval 99"/>
          <p:cNvSpPr/>
          <p:nvPr/>
        </p:nvSpPr>
        <p:spPr bwMode="auto">
          <a:xfrm>
            <a:off x="487363" y="3530600"/>
            <a:ext cx="1295400" cy="479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1" name="Oval 100"/>
          <p:cNvSpPr/>
          <p:nvPr/>
        </p:nvSpPr>
        <p:spPr bwMode="auto">
          <a:xfrm>
            <a:off x="1293813" y="5029200"/>
            <a:ext cx="1373187" cy="11430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2" name="Oval 101"/>
          <p:cNvSpPr/>
          <p:nvPr/>
        </p:nvSpPr>
        <p:spPr bwMode="auto">
          <a:xfrm>
            <a:off x="7229475" y="3708400"/>
            <a:ext cx="1152525" cy="889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3" name="Oval 102"/>
          <p:cNvSpPr/>
          <p:nvPr/>
        </p:nvSpPr>
        <p:spPr bwMode="auto">
          <a:xfrm>
            <a:off x="6705600" y="3948113"/>
            <a:ext cx="825500" cy="1119187"/>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2296" name="TextBox 42"/>
          <p:cNvSpPr txBox="1">
            <a:spLocks noChangeArrowheads="1"/>
          </p:cNvSpPr>
          <p:nvPr/>
        </p:nvSpPr>
        <p:spPr bwMode="auto">
          <a:xfrm>
            <a:off x="515938" y="3586163"/>
            <a:ext cx="1249362"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smtClean="0">
                <a:solidFill>
                  <a:srgbClr val="000000"/>
                </a:solidFill>
              </a:rPr>
              <a:t>CONUS-Based</a:t>
            </a:r>
          </a:p>
          <a:p>
            <a:pPr algn="ctr" eaLnBrk="1" hangingPunct="1"/>
            <a:r>
              <a:rPr lang="en-US" sz="1000" b="1" dirty="0" smtClean="0">
                <a:solidFill>
                  <a:srgbClr val="000000"/>
                </a:solidFill>
              </a:rPr>
              <a:t>1</a:t>
            </a:r>
            <a:r>
              <a:rPr lang="en-US" sz="1000" b="1" baseline="30000" dirty="0" smtClean="0">
                <a:solidFill>
                  <a:srgbClr val="000000"/>
                </a:solidFill>
              </a:rPr>
              <a:t>st</a:t>
            </a:r>
            <a:r>
              <a:rPr lang="en-US" sz="1000" b="1" dirty="0" smtClean="0">
                <a:solidFill>
                  <a:srgbClr val="000000"/>
                </a:solidFill>
              </a:rPr>
              <a:t> &amp; 2</a:t>
            </a:r>
            <a:r>
              <a:rPr lang="en-US" sz="1000" b="1" baseline="30000" dirty="0" smtClean="0">
                <a:solidFill>
                  <a:srgbClr val="000000"/>
                </a:solidFill>
              </a:rPr>
              <a:t>nd</a:t>
            </a:r>
            <a:r>
              <a:rPr lang="en-US" sz="1000" b="1" dirty="0" smtClean="0">
                <a:solidFill>
                  <a:srgbClr val="000000"/>
                </a:solidFill>
              </a:rPr>
              <a:t> MEB CR </a:t>
            </a:r>
          </a:p>
        </p:txBody>
      </p:sp>
      <p:sp>
        <p:nvSpPr>
          <p:cNvPr id="105" name="5-Point Star 104"/>
          <p:cNvSpPr/>
          <p:nvPr/>
        </p:nvSpPr>
        <p:spPr bwMode="auto">
          <a:xfrm>
            <a:off x="160338" y="6165850"/>
            <a:ext cx="152400" cy="111125"/>
          </a:xfrm>
          <a:prstGeom prst="star5">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2298" name="TextBox 25"/>
          <p:cNvSpPr txBox="1">
            <a:spLocks noChangeArrowheads="1"/>
          </p:cNvSpPr>
          <p:nvPr/>
        </p:nvSpPr>
        <p:spPr bwMode="auto">
          <a:xfrm>
            <a:off x="2913063" y="6334125"/>
            <a:ext cx="1322387"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smtClean="0">
                <a:solidFill>
                  <a:srgbClr val="000000"/>
                </a:solidFill>
                <a:latin typeface="Arial Narrow" pitchFamily="34" charset="0"/>
              </a:rPr>
              <a:t>Future force posture</a:t>
            </a:r>
          </a:p>
        </p:txBody>
      </p:sp>
      <p:sp>
        <p:nvSpPr>
          <p:cNvPr id="107" name="Oval 106"/>
          <p:cNvSpPr/>
          <p:nvPr/>
        </p:nvSpPr>
        <p:spPr bwMode="auto">
          <a:xfrm>
            <a:off x="2520950" y="6313488"/>
            <a:ext cx="381000" cy="279400"/>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sp>
        <p:nvSpPr>
          <p:cNvPr id="108" name="Oval 107"/>
          <p:cNvSpPr/>
          <p:nvPr/>
        </p:nvSpPr>
        <p:spPr bwMode="auto">
          <a:xfrm>
            <a:off x="5103813" y="5992813"/>
            <a:ext cx="381000" cy="279400"/>
          </a:xfrm>
          <a:prstGeom prst="ellipse">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latin typeface="Arial Narrow" pitchFamily="34" charset="0"/>
            </a:endParaRPr>
          </a:p>
        </p:txBody>
      </p:sp>
      <p:sp>
        <p:nvSpPr>
          <p:cNvPr id="12301" name="TextBox 25"/>
          <p:cNvSpPr txBox="1">
            <a:spLocks noChangeArrowheads="1"/>
          </p:cNvSpPr>
          <p:nvPr/>
        </p:nvSpPr>
        <p:spPr bwMode="auto">
          <a:xfrm>
            <a:off x="5487988" y="6011863"/>
            <a:ext cx="1414462"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smtClean="0">
                <a:solidFill>
                  <a:srgbClr val="000000"/>
                </a:solidFill>
                <a:latin typeface="Arial Narrow" pitchFamily="34" charset="0"/>
              </a:rPr>
              <a:t>Current  force posture</a:t>
            </a:r>
          </a:p>
        </p:txBody>
      </p:sp>
      <p:sp>
        <p:nvSpPr>
          <p:cNvPr id="110" name="Oval 109"/>
          <p:cNvSpPr/>
          <p:nvPr/>
        </p:nvSpPr>
        <p:spPr bwMode="auto">
          <a:xfrm>
            <a:off x="2514600" y="5973763"/>
            <a:ext cx="381000" cy="280987"/>
          </a:xfrm>
          <a:prstGeom prst="ellipse">
            <a:avLst/>
          </a:prstGeom>
          <a:solidFill>
            <a:srgbClr val="C6D9F1">
              <a:alpha val="64706"/>
            </a:srgbClr>
          </a:solidFill>
          <a:ln w="28575">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2303" name="TextBox 7"/>
          <p:cNvSpPr txBox="1">
            <a:spLocks noChangeArrowheads="1"/>
          </p:cNvSpPr>
          <p:nvPr/>
        </p:nvSpPr>
        <p:spPr bwMode="auto">
          <a:xfrm>
            <a:off x="2903538" y="6010275"/>
            <a:ext cx="19431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smtClean="0">
                <a:solidFill>
                  <a:srgbClr val="000000"/>
                </a:solidFill>
                <a:latin typeface="Arial Narrow" pitchFamily="34" charset="0"/>
              </a:rPr>
              <a:t>Regions of Naval Maneuver</a:t>
            </a:r>
          </a:p>
        </p:txBody>
      </p:sp>
      <p:sp>
        <p:nvSpPr>
          <p:cNvPr id="12304" name="TextBox 14"/>
          <p:cNvSpPr txBox="1">
            <a:spLocks noChangeArrowheads="1"/>
          </p:cNvSpPr>
          <p:nvPr/>
        </p:nvSpPr>
        <p:spPr bwMode="auto">
          <a:xfrm>
            <a:off x="6858000" y="5491163"/>
            <a:ext cx="10080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smtClean="0">
                <a:solidFill>
                  <a:srgbClr val="000000"/>
                </a:solidFill>
              </a:rPr>
              <a:t>MRF-Darwin</a:t>
            </a:r>
          </a:p>
        </p:txBody>
      </p:sp>
      <p:sp>
        <p:nvSpPr>
          <p:cNvPr id="113" name="5-Point Star 112"/>
          <p:cNvSpPr/>
          <p:nvPr/>
        </p:nvSpPr>
        <p:spPr bwMode="auto">
          <a:xfrm>
            <a:off x="7289800" y="5229225"/>
            <a:ext cx="152400" cy="112713"/>
          </a:xfrm>
          <a:prstGeom prst="star5">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4" name="TextBox 113"/>
          <p:cNvSpPr txBox="1"/>
          <p:nvPr/>
        </p:nvSpPr>
        <p:spPr bwMode="auto">
          <a:xfrm>
            <a:off x="7396163" y="3849688"/>
            <a:ext cx="1371600" cy="541337"/>
          </a:xfrm>
          <a:prstGeom prst="rect">
            <a:avLst/>
          </a:prstGeom>
          <a:noFill/>
        </p:spPr>
        <p:txBody>
          <a:bodyPr>
            <a:spAutoFit/>
          </a:bodyPr>
          <a:lstStyle/>
          <a:p>
            <a:pPr fontAlgn="auto">
              <a:spcBef>
                <a:spcPts val="0"/>
              </a:spcBef>
              <a:spcAft>
                <a:spcPts val="0"/>
              </a:spcAft>
              <a:defRPr/>
            </a:pPr>
            <a:r>
              <a:rPr lang="en-US" sz="1050" b="1" dirty="0">
                <a:solidFill>
                  <a:prstClr val="black"/>
                </a:solidFill>
                <a:latin typeface="Arial"/>
              </a:rPr>
              <a:t>III MEF</a:t>
            </a:r>
          </a:p>
          <a:p>
            <a:pPr fontAlgn="auto">
              <a:spcBef>
                <a:spcPts val="0"/>
              </a:spcBef>
              <a:spcAft>
                <a:spcPts val="0"/>
              </a:spcAft>
              <a:defRPr/>
            </a:pPr>
            <a:r>
              <a:rPr lang="en-US" sz="1050" b="1" dirty="0">
                <a:solidFill>
                  <a:prstClr val="black"/>
                </a:solidFill>
                <a:latin typeface="Arial"/>
              </a:rPr>
              <a:t>Alert </a:t>
            </a:r>
          </a:p>
          <a:p>
            <a:pPr fontAlgn="auto">
              <a:spcBef>
                <a:spcPts val="0"/>
              </a:spcBef>
              <a:spcAft>
                <a:spcPts val="0"/>
              </a:spcAft>
              <a:defRPr/>
            </a:pPr>
            <a:r>
              <a:rPr lang="en-US" sz="1050" b="1" dirty="0">
                <a:solidFill>
                  <a:prstClr val="black"/>
                </a:solidFill>
                <a:latin typeface="Arial"/>
              </a:rPr>
              <a:t>Contingency MAGTF</a:t>
            </a:r>
          </a:p>
        </p:txBody>
      </p:sp>
      <p:sp>
        <p:nvSpPr>
          <p:cNvPr id="12307" name="TextBox 64"/>
          <p:cNvSpPr txBox="1">
            <a:spLocks noChangeArrowheads="1"/>
          </p:cNvSpPr>
          <p:nvPr/>
        </p:nvSpPr>
        <p:spPr bwMode="auto">
          <a:xfrm>
            <a:off x="1084263" y="5381625"/>
            <a:ext cx="1801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1000" b="1" dirty="0" smtClean="0">
              <a:solidFill>
                <a:srgbClr val="000000"/>
              </a:solidFill>
            </a:endParaRPr>
          </a:p>
          <a:p>
            <a:pPr algn="ctr" eaLnBrk="1" hangingPunct="1"/>
            <a:r>
              <a:rPr lang="en-US" sz="1000" b="1" dirty="0" smtClean="0">
                <a:solidFill>
                  <a:srgbClr val="000000"/>
                </a:solidFill>
              </a:rPr>
              <a:t>SPMAGTF-CR-SC</a:t>
            </a:r>
          </a:p>
        </p:txBody>
      </p:sp>
      <p:sp>
        <p:nvSpPr>
          <p:cNvPr id="116" name="Oval 115"/>
          <p:cNvSpPr/>
          <p:nvPr/>
        </p:nvSpPr>
        <p:spPr bwMode="auto">
          <a:xfrm>
            <a:off x="4762500" y="3505200"/>
            <a:ext cx="1146175" cy="777875"/>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2309" name="TextBox 116"/>
          <p:cNvSpPr txBox="1">
            <a:spLocks noChangeArrowheads="1"/>
          </p:cNvSpPr>
          <p:nvPr/>
        </p:nvSpPr>
        <p:spPr bwMode="auto">
          <a:xfrm>
            <a:off x="4711801" y="3724275"/>
            <a:ext cx="1269899" cy="246221"/>
          </a:xfrm>
          <a:prstGeom prst="rect">
            <a:avLst/>
          </a:prstGeom>
          <a:solidFill>
            <a:schemeClr val="bg1">
              <a:alpha val="29019"/>
            </a:schemeClr>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smtClean="0">
                <a:solidFill>
                  <a:srgbClr val="000000"/>
                </a:solidFill>
              </a:rPr>
              <a:t>SPMAGTF-CR-CC</a:t>
            </a:r>
          </a:p>
        </p:txBody>
      </p:sp>
      <p:sp>
        <p:nvSpPr>
          <p:cNvPr id="12310" name="TextBox 77"/>
          <p:cNvSpPr txBox="1">
            <a:spLocks noChangeArrowheads="1"/>
          </p:cNvSpPr>
          <p:nvPr/>
        </p:nvSpPr>
        <p:spPr bwMode="auto">
          <a:xfrm>
            <a:off x="3187700" y="3835400"/>
            <a:ext cx="16478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smtClean="0">
                <a:solidFill>
                  <a:srgbClr val="000000"/>
                </a:solidFill>
              </a:rPr>
              <a:t>SPMAGTF-CR-AF </a:t>
            </a:r>
          </a:p>
          <a:p>
            <a:pPr algn="ctr" eaLnBrk="1" hangingPunct="1"/>
            <a:endParaRPr lang="en-US" sz="1000" b="1" dirty="0" smtClean="0">
              <a:solidFill>
                <a:srgbClr val="000000"/>
              </a:solidFill>
            </a:endParaRPr>
          </a:p>
        </p:txBody>
      </p:sp>
      <p:sp>
        <p:nvSpPr>
          <p:cNvPr id="119" name="Oval 118"/>
          <p:cNvSpPr/>
          <p:nvPr/>
        </p:nvSpPr>
        <p:spPr bwMode="auto">
          <a:xfrm>
            <a:off x="6858000" y="5180013"/>
            <a:ext cx="947738" cy="6715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20" name="5-Point Star 119"/>
          <p:cNvSpPr/>
          <p:nvPr/>
        </p:nvSpPr>
        <p:spPr bwMode="auto">
          <a:xfrm>
            <a:off x="7280275" y="3832225"/>
            <a:ext cx="152400" cy="112713"/>
          </a:xfrm>
          <a:prstGeom prst="star5">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21" name="5-Point Star 120"/>
          <p:cNvSpPr/>
          <p:nvPr/>
        </p:nvSpPr>
        <p:spPr bwMode="auto">
          <a:xfrm>
            <a:off x="7002463" y="3827463"/>
            <a:ext cx="152400" cy="112712"/>
          </a:xfrm>
          <a:prstGeom prst="star5">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22" name="5-Point Star 121"/>
          <p:cNvSpPr/>
          <p:nvPr/>
        </p:nvSpPr>
        <p:spPr bwMode="auto">
          <a:xfrm>
            <a:off x="6608763" y="4799013"/>
            <a:ext cx="107950" cy="82550"/>
          </a:xfrm>
          <a:prstGeom prst="star5">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2315" name="TextBox 10"/>
          <p:cNvSpPr txBox="1">
            <a:spLocks noChangeArrowheads="1"/>
          </p:cNvSpPr>
          <p:nvPr/>
        </p:nvSpPr>
        <p:spPr bwMode="auto">
          <a:xfrm>
            <a:off x="331788" y="5649913"/>
            <a:ext cx="93662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smtClean="0">
                <a:solidFill>
                  <a:srgbClr val="000000"/>
                </a:solidFill>
                <a:latin typeface="Arial Narrow" pitchFamily="34" charset="0"/>
              </a:rPr>
              <a:t>Choke Points</a:t>
            </a:r>
          </a:p>
        </p:txBody>
      </p:sp>
      <p:sp>
        <p:nvSpPr>
          <p:cNvPr id="12316" name="TextBox 21"/>
          <p:cNvSpPr txBox="1">
            <a:spLocks noChangeArrowheads="1"/>
          </p:cNvSpPr>
          <p:nvPr/>
        </p:nvSpPr>
        <p:spPr bwMode="auto">
          <a:xfrm>
            <a:off x="328613" y="5889625"/>
            <a:ext cx="533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smtClean="0">
                <a:solidFill>
                  <a:srgbClr val="000000"/>
                </a:solidFill>
                <a:latin typeface="Arial Narrow" pitchFamily="34" charset="0"/>
              </a:rPr>
              <a:t>Piracy</a:t>
            </a:r>
          </a:p>
        </p:txBody>
      </p:sp>
      <p:sp>
        <p:nvSpPr>
          <p:cNvPr id="12317" name="TextBox 29"/>
          <p:cNvSpPr txBox="1">
            <a:spLocks noChangeArrowheads="1"/>
          </p:cNvSpPr>
          <p:nvPr/>
        </p:nvSpPr>
        <p:spPr bwMode="auto">
          <a:xfrm>
            <a:off x="287338" y="6132513"/>
            <a:ext cx="150653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smtClean="0">
                <a:solidFill>
                  <a:srgbClr val="000000"/>
                </a:solidFill>
                <a:latin typeface="Arial Narrow" pitchFamily="34" charset="0"/>
              </a:rPr>
              <a:t>Current Basing Support</a:t>
            </a:r>
          </a:p>
        </p:txBody>
      </p:sp>
      <p:sp>
        <p:nvSpPr>
          <p:cNvPr id="126" name="5-Point Star 125"/>
          <p:cNvSpPr/>
          <p:nvPr/>
        </p:nvSpPr>
        <p:spPr bwMode="auto">
          <a:xfrm>
            <a:off x="3989388" y="3678238"/>
            <a:ext cx="152400" cy="112712"/>
          </a:xfrm>
          <a:prstGeom prst="star5">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27" name="5-Point Star 126"/>
          <p:cNvSpPr/>
          <p:nvPr/>
        </p:nvSpPr>
        <p:spPr bwMode="auto">
          <a:xfrm>
            <a:off x="3548063" y="3668713"/>
            <a:ext cx="152400" cy="111125"/>
          </a:xfrm>
          <a:prstGeom prst="star5">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2320" name="Picture 83"/>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152400" y="5942013"/>
            <a:ext cx="96838"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Picture 83"/>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5041900" y="4894263"/>
            <a:ext cx="96838"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Picture 83"/>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6135688" y="4281488"/>
            <a:ext cx="96837"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 name="5-Point Star 130"/>
          <p:cNvSpPr/>
          <p:nvPr/>
        </p:nvSpPr>
        <p:spPr bwMode="auto">
          <a:xfrm>
            <a:off x="7196138" y="4152900"/>
            <a:ext cx="152400" cy="111125"/>
          </a:xfrm>
          <a:prstGeom prst="star5">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2324" name="Picture 83"/>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51463" y="4121150"/>
            <a:ext cx="96837"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 name="Oval 132"/>
          <p:cNvSpPr/>
          <p:nvPr/>
        </p:nvSpPr>
        <p:spPr bwMode="auto">
          <a:xfrm>
            <a:off x="5105400" y="6299200"/>
            <a:ext cx="381000" cy="27940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sp>
        <p:nvSpPr>
          <p:cNvPr id="12326" name="TextBox 25"/>
          <p:cNvSpPr txBox="1">
            <a:spLocks noChangeArrowheads="1"/>
          </p:cNvSpPr>
          <p:nvPr/>
        </p:nvSpPr>
        <p:spPr bwMode="auto">
          <a:xfrm>
            <a:off x="5427663" y="6340475"/>
            <a:ext cx="10953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smtClean="0">
                <a:solidFill>
                  <a:srgbClr val="000000"/>
                </a:solidFill>
                <a:latin typeface="Arial Narrow" pitchFamily="34" charset="0"/>
              </a:rPr>
              <a:t> Arc of instability</a:t>
            </a:r>
          </a:p>
        </p:txBody>
      </p:sp>
      <p:pic>
        <p:nvPicPr>
          <p:cNvPr id="12327" name="Picture 4" descr="Artist concept drawing of San Antonio Class ship"/>
          <p:cNvPicPr>
            <a:picLocks noChangeAspect="1" noChangeArrowheads="1"/>
          </p:cNvPicPr>
          <p:nvPr/>
        </p:nvPicPr>
        <p:blipFill>
          <a:blip r:embed="rId5" cstate="email">
            <a:clrChange>
              <a:clrFrom>
                <a:srgbClr val="FFFFFF"/>
              </a:clrFrom>
              <a:clrTo>
                <a:srgbClr val="FFFFFF">
                  <a:alpha val="0"/>
                </a:srgbClr>
              </a:clrTo>
            </a:clrChange>
            <a:grayscl/>
            <a:extLst>
              <a:ext uri="{28A0092B-C50C-407E-A947-70E740481C1C}">
                <a14:useLocalDpi xmlns:a14="http://schemas.microsoft.com/office/drawing/2010/main"/>
              </a:ext>
            </a:extLst>
          </a:blip>
          <a:srcRect l="-3413"/>
          <a:stretch>
            <a:fillRect/>
          </a:stretch>
        </p:blipFill>
        <p:spPr bwMode="auto">
          <a:xfrm>
            <a:off x="3108325" y="5035550"/>
            <a:ext cx="9144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 name="5-Point Star 135"/>
          <p:cNvSpPr/>
          <p:nvPr/>
        </p:nvSpPr>
        <p:spPr bwMode="auto">
          <a:xfrm>
            <a:off x="161264" y="4060825"/>
            <a:ext cx="152400" cy="111125"/>
          </a:xfrm>
          <a:prstGeom prst="star5">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7" name="Oval 136"/>
          <p:cNvSpPr/>
          <p:nvPr/>
        </p:nvSpPr>
        <p:spPr bwMode="auto">
          <a:xfrm>
            <a:off x="3200400" y="3389313"/>
            <a:ext cx="1524000" cy="8397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38" name="Freeform 137"/>
          <p:cNvSpPr/>
          <p:nvPr/>
        </p:nvSpPr>
        <p:spPr bwMode="auto">
          <a:xfrm>
            <a:off x="3040063" y="4024313"/>
            <a:ext cx="1312862" cy="1608137"/>
          </a:xfrm>
          <a:custGeom>
            <a:avLst/>
            <a:gdLst>
              <a:gd name="connsiteX0" fmla="*/ 319043 w 1313204"/>
              <a:gd name="connsiteY0" fmla="*/ 0 h 2189147"/>
              <a:gd name="connsiteX1" fmla="*/ 28486 w 1313204"/>
              <a:gd name="connsiteY1" fmla="*/ 410198 h 2189147"/>
              <a:gd name="connsiteX2" fmla="*/ 489959 w 1313204"/>
              <a:gd name="connsiteY2" fmla="*/ 1837346 h 2189147"/>
              <a:gd name="connsiteX3" fmla="*/ 1190714 w 1313204"/>
              <a:gd name="connsiteY3" fmla="*/ 2102265 h 2189147"/>
              <a:gd name="connsiteX4" fmla="*/ 1224897 w 1313204"/>
              <a:gd name="connsiteY4" fmla="*/ 1316052 h 2189147"/>
              <a:gd name="connsiteX5" fmla="*/ 968524 w 1313204"/>
              <a:gd name="connsiteY5" fmla="*/ 632389 h 2189147"/>
              <a:gd name="connsiteX6" fmla="*/ 695058 w 1313204"/>
              <a:gd name="connsiteY6" fmla="*/ 230736 h 2189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3204" h="2189147">
                <a:moveTo>
                  <a:pt x="319043" y="0"/>
                </a:moveTo>
                <a:cubicBezTo>
                  <a:pt x="159521" y="51987"/>
                  <a:pt x="0" y="103974"/>
                  <a:pt x="28486" y="410198"/>
                </a:cubicBezTo>
                <a:cubicBezTo>
                  <a:pt x="56972" y="716422"/>
                  <a:pt x="296254" y="1555335"/>
                  <a:pt x="489959" y="1837346"/>
                </a:cubicBezTo>
                <a:cubicBezTo>
                  <a:pt x="683664" y="2119357"/>
                  <a:pt x="1068224" y="2189147"/>
                  <a:pt x="1190714" y="2102265"/>
                </a:cubicBezTo>
                <a:cubicBezTo>
                  <a:pt x="1313204" y="2015383"/>
                  <a:pt x="1261929" y="1561031"/>
                  <a:pt x="1224897" y="1316052"/>
                </a:cubicBezTo>
                <a:cubicBezTo>
                  <a:pt x="1187865" y="1071073"/>
                  <a:pt x="1056831" y="813275"/>
                  <a:pt x="968524" y="632389"/>
                </a:cubicBezTo>
                <a:cubicBezTo>
                  <a:pt x="880218" y="451503"/>
                  <a:pt x="787638" y="341119"/>
                  <a:pt x="695058" y="230736"/>
                </a:cubicBezTo>
              </a:path>
            </a:pathLst>
          </a:custGeom>
          <a:ln>
            <a:solidFill>
              <a:schemeClr val="tx2">
                <a:lumMod val="60000"/>
                <a:lumOff val="40000"/>
              </a:schemeClr>
            </a:solidFill>
            <a:prstDash val="dash"/>
          </a:ln>
        </p:spPr>
        <p:style>
          <a:lnRef idx="2">
            <a:schemeClr val="dk1"/>
          </a:lnRef>
          <a:fillRef idx="0">
            <a:schemeClr val="dk1"/>
          </a:fillRef>
          <a:effectRef idx="1">
            <a:schemeClr val="dk1"/>
          </a:effectRef>
          <a:fontRef idx="minor">
            <a:schemeClr val="tx1"/>
          </a:fontRef>
        </p:style>
        <p:txBody>
          <a:bodyPr anchor="ctr"/>
          <a:lstStyle/>
          <a:p>
            <a:pPr algn="ctr">
              <a:defRPr/>
            </a:pPr>
            <a:endParaRPr lang="en-US">
              <a:solidFill>
                <a:srgbClr val="000000"/>
              </a:solidFill>
            </a:endParaRPr>
          </a:p>
        </p:txBody>
      </p:sp>
      <p:sp>
        <p:nvSpPr>
          <p:cNvPr id="139" name="Isosceles Triangle 138"/>
          <p:cNvSpPr/>
          <p:nvPr/>
        </p:nvSpPr>
        <p:spPr bwMode="auto">
          <a:xfrm rot="5400000">
            <a:off x="5203825" y="4108450"/>
            <a:ext cx="44450" cy="44450"/>
          </a:xfrm>
          <a:prstGeom prst="triangle">
            <a:avLst/>
          </a:prstGeom>
          <a:solidFill>
            <a:srgbClr val="FF781D"/>
          </a:solidFill>
          <a:ln w="47625">
            <a:solidFill>
              <a:srgbClr val="FF781D"/>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40" name="Isosceles Triangle 139"/>
          <p:cNvSpPr/>
          <p:nvPr/>
        </p:nvSpPr>
        <p:spPr bwMode="auto">
          <a:xfrm rot="16200000">
            <a:off x="5262563" y="4108450"/>
            <a:ext cx="44450" cy="44450"/>
          </a:xfrm>
          <a:prstGeom prst="triangle">
            <a:avLst/>
          </a:prstGeom>
          <a:solidFill>
            <a:srgbClr val="FF781D"/>
          </a:solidFill>
          <a:ln w="47625">
            <a:solidFill>
              <a:srgbClr val="FF781D"/>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41" name="Oval 140"/>
          <p:cNvSpPr/>
          <p:nvPr/>
        </p:nvSpPr>
        <p:spPr bwMode="auto">
          <a:xfrm>
            <a:off x="7467600" y="4508500"/>
            <a:ext cx="762000" cy="554038"/>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2334" name="Picture 18" descr="wasp"/>
          <p:cNvPicPr preferRelativeResize="0">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629400" y="4508500"/>
            <a:ext cx="10668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 name="Oval 142"/>
          <p:cNvSpPr/>
          <p:nvPr/>
        </p:nvSpPr>
        <p:spPr bwMode="auto">
          <a:xfrm>
            <a:off x="8864" y="3892550"/>
            <a:ext cx="533400" cy="442913"/>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2336" name="TextBox 123"/>
          <p:cNvSpPr txBox="1">
            <a:spLocks noChangeArrowheads="1"/>
          </p:cNvSpPr>
          <p:nvPr/>
        </p:nvSpPr>
        <p:spPr bwMode="auto">
          <a:xfrm>
            <a:off x="-93663" y="4305300"/>
            <a:ext cx="762001"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900" b="1" smtClean="0">
                <a:solidFill>
                  <a:srgbClr val="000000"/>
                </a:solidFill>
              </a:rPr>
              <a:t>Elements of III MEF</a:t>
            </a:r>
          </a:p>
        </p:txBody>
      </p:sp>
      <p:sp>
        <p:nvSpPr>
          <p:cNvPr id="145" name="5-Point Star 144"/>
          <p:cNvSpPr/>
          <p:nvPr/>
        </p:nvSpPr>
        <p:spPr bwMode="auto">
          <a:xfrm>
            <a:off x="4419600" y="3502025"/>
            <a:ext cx="152400" cy="111125"/>
          </a:xfrm>
          <a:prstGeom prst="star5">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6" name="Isosceles Triangle 145"/>
          <p:cNvSpPr/>
          <p:nvPr/>
        </p:nvSpPr>
        <p:spPr bwMode="auto">
          <a:xfrm rot="5400000">
            <a:off x="6629400" y="4930775"/>
            <a:ext cx="44450" cy="44450"/>
          </a:xfrm>
          <a:prstGeom prst="triangle">
            <a:avLst/>
          </a:prstGeom>
          <a:solidFill>
            <a:srgbClr val="FF781D"/>
          </a:solidFill>
          <a:ln w="47625">
            <a:solidFill>
              <a:srgbClr val="FF781D"/>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47" name="Isosceles Triangle 146"/>
          <p:cNvSpPr/>
          <p:nvPr/>
        </p:nvSpPr>
        <p:spPr bwMode="auto">
          <a:xfrm rot="16200000">
            <a:off x="6688138" y="4930775"/>
            <a:ext cx="44450" cy="44450"/>
          </a:xfrm>
          <a:prstGeom prst="triangle">
            <a:avLst/>
          </a:prstGeom>
          <a:solidFill>
            <a:srgbClr val="FF781D"/>
          </a:solidFill>
          <a:ln w="47625">
            <a:solidFill>
              <a:srgbClr val="FF781D"/>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48" name="Isosceles Triangle 147"/>
          <p:cNvSpPr/>
          <p:nvPr/>
        </p:nvSpPr>
        <p:spPr bwMode="auto">
          <a:xfrm rot="5400000">
            <a:off x="4293394" y="3693319"/>
            <a:ext cx="42862" cy="44450"/>
          </a:xfrm>
          <a:prstGeom prst="triangle">
            <a:avLst/>
          </a:prstGeom>
          <a:solidFill>
            <a:srgbClr val="FF781D"/>
          </a:solidFill>
          <a:ln w="47625">
            <a:solidFill>
              <a:srgbClr val="FF781D"/>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49" name="Isosceles Triangle 148"/>
          <p:cNvSpPr/>
          <p:nvPr/>
        </p:nvSpPr>
        <p:spPr bwMode="auto">
          <a:xfrm rot="16200000">
            <a:off x="4352132" y="3693319"/>
            <a:ext cx="42862" cy="44450"/>
          </a:xfrm>
          <a:prstGeom prst="triangle">
            <a:avLst/>
          </a:prstGeom>
          <a:solidFill>
            <a:srgbClr val="FF781D"/>
          </a:solidFill>
          <a:ln w="47625">
            <a:solidFill>
              <a:srgbClr val="FF781D"/>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50" name="Isosceles Triangle 149"/>
          <p:cNvSpPr/>
          <p:nvPr/>
        </p:nvSpPr>
        <p:spPr bwMode="auto">
          <a:xfrm rot="5400000">
            <a:off x="3530600" y="3805238"/>
            <a:ext cx="44450" cy="44450"/>
          </a:xfrm>
          <a:prstGeom prst="triangle">
            <a:avLst/>
          </a:prstGeom>
          <a:solidFill>
            <a:srgbClr val="FF781D"/>
          </a:solidFill>
          <a:ln w="47625">
            <a:solidFill>
              <a:srgbClr val="FF781D"/>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51" name="Isosceles Triangle 150"/>
          <p:cNvSpPr/>
          <p:nvPr/>
        </p:nvSpPr>
        <p:spPr bwMode="auto">
          <a:xfrm rot="16200000">
            <a:off x="3589338" y="3805238"/>
            <a:ext cx="44450" cy="44450"/>
          </a:xfrm>
          <a:prstGeom prst="triangle">
            <a:avLst/>
          </a:prstGeom>
          <a:solidFill>
            <a:srgbClr val="FF781D"/>
          </a:solidFill>
          <a:ln w="47625">
            <a:solidFill>
              <a:srgbClr val="FF781D"/>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52" name="Isosceles Triangle 151"/>
          <p:cNvSpPr/>
          <p:nvPr/>
        </p:nvSpPr>
        <p:spPr bwMode="auto">
          <a:xfrm rot="5400000">
            <a:off x="1524000" y="4619625"/>
            <a:ext cx="44450" cy="44450"/>
          </a:xfrm>
          <a:prstGeom prst="triangle">
            <a:avLst/>
          </a:prstGeom>
          <a:solidFill>
            <a:srgbClr val="FF781D"/>
          </a:solidFill>
          <a:ln w="47625">
            <a:solidFill>
              <a:srgbClr val="FF781D"/>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53" name="Isosceles Triangle 152"/>
          <p:cNvSpPr/>
          <p:nvPr/>
        </p:nvSpPr>
        <p:spPr bwMode="auto">
          <a:xfrm rot="16200000">
            <a:off x="1582738" y="4619625"/>
            <a:ext cx="44450" cy="44450"/>
          </a:xfrm>
          <a:prstGeom prst="triangle">
            <a:avLst/>
          </a:prstGeom>
          <a:solidFill>
            <a:srgbClr val="FF781D"/>
          </a:solidFill>
          <a:ln w="47625">
            <a:solidFill>
              <a:srgbClr val="FF781D"/>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54" name="Isosceles Triangle 153"/>
          <p:cNvSpPr/>
          <p:nvPr/>
        </p:nvSpPr>
        <p:spPr bwMode="auto">
          <a:xfrm rot="5400000">
            <a:off x="153194" y="5744369"/>
            <a:ext cx="42862" cy="44450"/>
          </a:xfrm>
          <a:prstGeom prst="triangle">
            <a:avLst/>
          </a:prstGeom>
          <a:solidFill>
            <a:srgbClr val="FF781D"/>
          </a:solidFill>
          <a:ln w="47625">
            <a:solidFill>
              <a:srgbClr val="FF781D"/>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55" name="Isosceles Triangle 154"/>
          <p:cNvSpPr/>
          <p:nvPr/>
        </p:nvSpPr>
        <p:spPr bwMode="auto">
          <a:xfrm rot="16200000">
            <a:off x="211932" y="5744369"/>
            <a:ext cx="42862" cy="44450"/>
          </a:xfrm>
          <a:prstGeom prst="triangle">
            <a:avLst/>
          </a:prstGeom>
          <a:solidFill>
            <a:srgbClr val="FF781D"/>
          </a:solidFill>
          <a:ln w="47625">
            <a:solidFill>
              <a:srgbClr val="FF781D"/>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2348" name="TextBox 112"/>
          <p:cNvSpPr txBox="1">
            <a:spLocks noChangeArrowheads="1"/>
          </p:cNvSpPr>
          <p:nvPr/>
        </p:nvSpPr>
        <p:spPr bwMode="auto">
          <a:xfrm>
            <a:off x="6629400" y="4383088"/>
            <a:ext cx="8921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smtClean="0">
                <a:solidFill>
                  <a:srgbClr val="000000"/>
                </a:solidFill>
              </a:rPr>
              <a:t>ARG/MEU</a:t>
            </a:r>
          </a:p>
        </p:txBody>
      </p:sp>
      <p:sp>
        <p:nvSpPr>
          <p:cNvPr id="12349" name="TextBox 89"/>
          <p:cNvSpPr txBox="1">
            <a:spLocks noChangeArrowheads="1"/>
          </p:cNvSpPr>
          <p:nvPr/>
        </p:nvSpPr>
        <p:spPr bwMode="auto">
          <a:xfrm>
            <a:off x="390525" y="6381750"/>
            <a:ext cx="100806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smtClean="0">
                <a:solidFill>
                  <a:srgbClr val="000000"/>
                </a:solidFill>
                <a:latin typeface="Arial Narrow" pitchFamily="34" charset="0"/>
              </a:rPr>
              <a:t>MPSRON</a:t>
            </a:r>
          </a:p>
        </p:txBody>
      </p:sp>
      <p:pic>
        <p:nvPicPr>
          <p:cNvPr id="12350" name="Picture 1"/>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5856288" y="4854575"/>
            <a:ext cx="163512"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51" name="TextBox 88"/>
          <p:cNvSpPr txBox="1">
            <a:spLocks noChangeArrowheads="1"/>
          </p:cNvSpPr>
          <p:nvPr/>
        </p:nvSpPr>
        <p:spPr bwMode="auto">
          <a:xfrm>
            <a:off x="5562600" y="4965700"/>
            <a:ext cx="10080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900" b="1" smtClean="0">
                <a:solidFill>
                  <a:srgbClr val="000000"/>
                </a:solidFill>
              </a:rPr>
              <a:t>MPSRON 2</a:t>
            </a:r>
          </a:p>
        </p:txBody>
      </p:sp>
      <p:pic>
        <p:nvPicPr>
          <p:cNvPr id="12352" name="Picture 91"/>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7835900" y="4606925"/>
            <a:ext cx="1635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 name="5-Point Star 160"/>
          <p:cNvSpPr/>
          <p:nvPr/>
        </p:nvSpPr>
        <p:spPr bwMode="auto">
          <a:xfrm>
            <a:off x="7696200" y="4732338"/>
            <a:ext cx="152400" cy="111125"/>
          </a:xfrm>
          <a:prstGeom prst="star5">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2" name="TextBox 161"/>
          <p:cNvSpPr txBox="1"/>
          <p:nvPr/>
        </p:nvSpPr>
        <p:spPr bwMode="auto">
          <a:xfrm>
            <a:off x="7813675" y="4713288"/>
            <a:ext cx="1008063" cy="254000"/>
          </a:xfrm>
          <a:prstGeom prst="rect">
            <a:avLst/>
          </a:prstGeom>
          <a:noFill/>
        </p:spPr>
        <p:txBody>
          <a:bodyPr>
            <a:spAutoFit/>
          </a:bodyPr>
          <a:lstStyle/>
          <a:p>
            <a:pPr fontAlgn="auto">
              <a:spcBef>
                <a:spcPts val="0"/>
              </a:spcBef>
              <a:spcAft>
                <a:spcPts val="0"/>
              </a:spcAft>
              <a:defRPr/>
            </a:pPr>
            <a:r>
              <a:rPr lang="en-US" sz="1050" b="1" dirty="0">
                <a:solidFill>
                  <a:prstClr val="black"/>
                </a:solidFill>
                <a:latin typeface="Arial"/>
              </a:rPr>
              <a:t>MRF-G</a:t>
            </a:r>
            <a:r>
              <a:rPr lang="en-US" sz="1000" b="1" dirty="0">
                <a:solidFill>
                  <a:prstClr val="black"/>
                </a:solidFill>
                <a:latin typeface="Arial"/>
              </a:rPr>
              <a:t>u</a:t>
            </a:r>
            <a:r>
              <a:rPr lang="en-US" sz="1050" b="1" dirty="0">
                <a:solidFill>
                  <a:prstClr val="black"/>
                </a:solidFill>
                <a:latin typeface="Arial"/>
              </a:rPr>
              <a:t>am</a:t>
            </a:r>
          </a:p>
        </p:txBody>
      </p:sp>
      <p:sp>
        <p:nvSpPr>
          <p:cNvPr id="12355" name="TextBox 87"/>
          <p:cNvSpPr txBox="1">
            <a:spLocks noChangeArrowheads="1"/>
          </p:cNvSpPr>
          <p:nvPr/>
        </p:nvSpPr>
        <p:spPr bwMode="auto">
          <a:xfrm>
            <a:off x="7902575" y="4619625"/>
            <a:ext cx="10080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900" b="1" smtClean="0">
                <a:solidFill>
                  <a:srgbClr val="000000"/>
                </a:solidFill>
              </a:rPr>
              <a:t>MPSRON 3</a:t>
            </a:r>
          </a:p>
        </p:txBody>
      </p:sp>
      <p:pic>
        <p:nvPicPr>
          <p:cNvPr id="12356" name="Picture 98"/>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152400" y="6388100"/>
            <a:ext cx="1635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 name="Freeform 164"/>
          <p:cNvSpPr/>
          <p:nvPr/>
        </p:nvSpPr>
        <p:spPr bwMode="auto">
          <a:xfrm>
            <a:off x="4635500" y="3962400"/>
            <a:ext cx="995363" cy="1109663"/>
          </a:xfrm>
          <a:custGeom>
            <a:avLst/>
            <a:gdLst>
              <a:gd name="connsiteX0" fmla="*/ 4874 w 994220"/>
              <a:gd name="connsiteY0" fmla="*/ 124352 h 1510217"/>
              <a:gd name="connsiteX1" fmla="*/ 144211 w 994220"/>
              <a:gd name="connsiteY1" fmla="*/ 603323 h 1510217"/>
              <a:gd name="connsiteX2" fmla="*/ 300966 w 994220"/>
              <a:gd name="connsiteY2" fmla="*/ 829746 h 1510217"/>
              <a:gd name="connsiteX3" fmla="*/ 466428 w 994220"/>
              <a:gd name="connsiteY3" fmla="*/ 803620 h 1510217"/>
              <a:gd name="connsiteX4" fmla="*/ 544806 w 994220"/>
              <a:gd name="connsiteY4" fmla="*/ 812329 h 1510217"/>
              <a:gd name="connsiteX5" fmla="*/ 440303 w 994220"/>
              <a:gd name="connsiteY5" fmla="*/ 1169380 h 1510217"/>
              <a:gd name="connsiteX6" fmla="*/ 266131 w 994220"/>
              <a:gd name="connsiteY6" fmla="*/ 1378386 h 1510217"/>
              <a:gd name="connsiteX7" fmla="*/ 858314 w 994220"/>
              <a:gd name="connsiteY7" fmla="*/ 1439346 h 1510217"/>
              <a:gd name="connsiteX8" fmla="*/ 954108 w 994220"/>
              <a:gd name="connsiteY8" fmla="*/ 350775 h 1510217"/>
              <a:gd name="connsiteX9" fmla="*/ 327091 w 994220"/>
              <a:gd name="connsiteY9" fmla="*/ 11140 h 1510217"/>
              <a:gd name="connsiteX10" fmla="*/ 4874 w 994220"/>
              <a:gd name="connsiteY10" fmla="*/ 124352 h 151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220" h="1510217">
                <a:moveTo>
                  <a:pt x="4874" y="124352"/>
                </a:moveTo>
                <a:cubicBezTo>
                  <a:pt x="-25606" y="223049"/>
                  <a:pt x="94862" y="485757"/>
                  <a:pt x="144211" y="603323"/>
                </a:cubicBezTo>
                <a:cubicBezTo>
                  <a:pt x="193560" y="720889"/>
                  <a:pt x="247263" y="796363"/>
                  <a:pt x="300966" y="829746"/>
                </a:cubicBezTo>
                <a:cubicBezTo>
                  <a:pt x="354669" y="863129"/>
                  <a:pt x="425788" y="806523"/>
                  <a:pt x="466428" y="803620"/>
                </a:cubicBezTo>
                <a:cubicBezTo>
                  <a:pt x="507068" y="800717"/>
                  <a:pt x="549160" y="751369"/>
                  <a:pt x="544806" y="812329"/>
                </a:cubicBezTo>
                <a:cubicBezTo>
                  <a:pt x="540452" y="873289"/>
                  <a:pt x="486749" y="1075037"/>
                  <a:pt x="440303" y="1169380"/>
                </a:cubicBezTo>
                <a:cubicBezTo>
                  <a:pt x="393857" y="1263723"/>
                  <a:pt x="196463" y="1333392"/>
                  <a:pt x="266131" y="1378386"/>
                </a:cubicBezTo>
                <a:cubicBezTo>
                  <a:pt x="335799" y="1423380"/>
                  <a:pt x="743651" y="1610614"/>
                  <a:pt x="858314" y="1439346"/>
                </a:cubicBezTo>
                <a:cubicBezTo>
                  <a:pt x="972977" y="1268078"/>
                  <a:pt x="1042645" y="588809"/>
                  <a:pt x="954108" y="350775"/>
                </a:cubicBezTo>
                <a:cubicBezTo>
                  <a:pt x="865571" y="112741"/>
                  <a:pt x="483845" y="45974"/>
                  <a:pt x="327091" y="11140"/>
                </a:cubicBezTo>
                <a:cubicBezTo>
                  <a:pt x="170337" y="-23694"/>
                  <a:pt x="35354" y="25655"/>
                  <a:pt x="4874" y="124352"/>
                </a:cubicBezTo>
                <a:close/>
              </a:path>
            </a:pathLst>
          </a:cu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2358" name="TextBox 112"/>
          <p:cNvSpPr txBox="1">
            <a:spLocks noChangeArrowheads="1"/>
          </p:cNvSpPr>
          <p:nvPr/>
        </p:nvSpPr>
        <p:spPr bwMode="auto">
          <a:xfrm>
            <a:off x="5041900" y="4391025"/>
            <a:ext cx="8921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smtClean="0">
                <a:solidFill>
                  <a:srgbClr val="000000"/>
                </a:solidFill>
              </a:rPr>
              <a:t>ARG/MEU</a:t>
            </a:r>
          </a:p>
        </p:txBody>
      </p:sp>
      <p:sp>
        <p:nvSpPr>
          <p:cNvPr id="167" name="5-Point Star 166"/>
          <p:cNvSpPr/>
          <p:nvPr/>
        </p:nvSpPr>
        <p:spPr bwMode="auto">
          <a:xfrm>
            <a:off x="5029200" y="3979863"/>
            <a:ext cx="152400" cy="112712"/>
          </a:xfrm>
          <a:prstGeom prst="star5">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2360" name="Picture 18" descr="wasp"/>
          <p:cNvPicPr preferRelativeResize="0">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029200" y="4508500"/>
            <a:ext cx="10668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 name="5-Point Star 168"/>
          <p:cNvSpPr/>
          <p:nvPr/>
        </p:nvSpPr>
        <p:spPr bwMode="auto">
          <a:xfrm>
            <a:off x="4876800" y="4492625"/>
            <a:ext cx="152400" cy="112713"/>
          </a:xfrm>
          <a:prstGeom prst="star5">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70" name="Isosceles Triangle 169"/>
          <p:cNvSpPr/>
          <p:nvPr/>
        </p:nvSpPr>
        <p:spPr bwMode="auto">
          <a:xfrm rot="5400000">
            <a:off x="4818063" y="4408488"/>
            <a:ext cx="44450" cy="44450"/>
          </a:xfrm>
          <a:prstGeom prst="triangle">
            <a:avLst/>
          </a:prstGeom>
          <a:solidFill>
            <a:srgbClr val="FF781D"/>
          </a:solidFill>
          <a:ln w="47625">
            <a:solidFill>
              <a:srgbClr val="FF781D"/>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71" name="Isosceles Triangle 170"/>
          <p:cNvSpPr/>
          <p:nvPr/>
        </p:nvSpPr>
        <p:spPr bwMode="auto">
          <a:xfrm rot="16200000">
            <a:off x="4876800" y="4408488"/>
            <a:ext cx="44450" cy="44450"/>
          </a:xfrm>
          <a:prstGeom prst="triangle">
            <a:avLst/>
          </a:prstGeom>
          <a:solidFill>
            <a:srgbClr val="FF781D"/>
          </a:solidFill>
          <a:ln w="47625">
            <a:solidFill>
              <a:srgbClr val="FF781D"/>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72" name="Isosceles Triangle 171"/>
          <p:cNvSpPr/>
          <p:nvPr/>
        </p:nvSpPr>
        <p:spPr bwMode="auto">
          <a:xfrm rot="5400000">
            <a:off x="4640263" y="4016375"/>
            <a:ext cx="44450" cy="44450"/>
          </a:xfrm>
          <a:prstGeom prst="triangle">
            <a:avLst/>
          </a:prstGeom>
          <a:solidFill>
            <a:srgbClr val="FF781D"/>
          </a:solidFill>
          <a:ln w="47625">
            <a:solidFill>
              <a:srgbClr val="FF781D"/>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73" name="Isosceles Triangle 172"/>
          <p:cNvSpPr/>
          <p:nvPr/>
        </p:nvSpPr>
        <p:spPr bwMode="auto">
          <a:xfrm rot="16200000">
            <a:off x="4697413" y="4016375"/>
            <a:ext cx="44450" cy="44450"/>
          </a:xfrm>
          <a:prstGeom prst="triangle">
            <a:avLst/>
          </a:prstGeom>
          <a:solidFill>
            <a:srgbClr val="FF781D"/>
          </a:solidFill>
          <a:ln w="47625">
            <a:solidFill>
              <a:srgbClr val="FF781D"/>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12366" name="Picture 83"/>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3822700" y="4821238"/>
            <a:ext cx="96838"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67" name="TextBox 63"/>
          <p:cNvSpPr txBox="1">
            <a:spLocks noChangeArrowheads="1"/>
          </p:cNvSpPr>
          <p:nvPr/>
        </p:nvSpPr>
        <p:spPr bwMode="auto">
          <a:xfrm>
            <a:off x="2819400" y="4724400"/>
            <a:ext cx="979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900" b="1" smtClean="0">
                <a:solidFill>
                  <a:srgbClr val="000000"/>
                </a:solidFill>
              </a:rPr>
              <a:t>Elements of</a:t>
            </a:r>
          </a:p>
          <a:p>
            <a:pPr eaLnBrk="1" hangingPunct="1"/>
            <a:r>
              <a:rPr lang="en-US" sz="900" b="1" smtClean="0">
                <a:solidFill>
                  <a:srgbClr val="000000"/>
                </a:solidFill>
              </a:rPr>
              <a:t>SPMAGTF CR </a:t>
            </a:r>
          </a:p>
        </p:txBody>
      </p:sp>
      <p:sp>
        <p:nvSpPr>
          <p:cNvPr id="12371" name="TextBox 1"/>
          <p:cNvSpPr txBox="1">
            <a:spLocks noChangeArrowheads="1"/>
          </p:cNvSpPr>
          <p:nvPr/>
        </p:nvSpPr>
        <p:spPr bwMode="auto">
          <a:xfrm>
            <a:off x="0" y="768830"/>
            <a:ext cx="9144000" cy="647700"/>
          </a:xfrm>
          <a:prstGeom prst="rect">
            <a:avLst/>
          </a:prstGeom>
          <a:solidFill>
            <a:srgbClr val="FFFF00"/>
          </a:solidFill>
          <a:ln w="25400">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b="1" i="1" dirty="0" smtClean="0">
                <a:solidFill>
                  <a:srgbClr val="FF0000"/>
                </a:solidFill>
                <a:latin typeface="Times New Roman" pitchFamily="18" charset="0"/>
                <a:cs typeface="Times New Roman" pitchFamily="18" charset="0"/>
              </a:rPr>
              <a:t>The Nation’s Crisis Response Force forward deployed and poised to rapidly respond to Crises within the arc of instability and within regions of anticipated future conflicts. </a:t>
            </a:r>
          </a:p>
        </p:txBody>
      </p:sp>
      <p:sp>
        <p:nvSpPr>
          <p:cNvPr id="12372" name="TextBox 1"/>
          <p:cNvSpPr txBox="1">
            <a:spLocks noChangeArrowheads="1"/>
          </p:cNvSpPr>
          <p:nvPr/>
        </p:nvSpPr>
        <p:spPr bwMode="auto">
          <a:xfrm>
            <a:off x="0" y="6629400"/>
            <a:ext cx="9144000" cy="231775"/>
          </a:xfrm>
          <a:prstGeom prst="rect">
            <a:avLst/>
          </a:prstGeom>
          <a:solidFill>
            <a:srgbClr val="FFFF00"/>
          </a:solidFill>
          <a:ln w="25400">
            <a:solidFill>
              <a:srgbClr val="FF0000"/>
            </a:solidFill>
            <a:miter lim="800000"/>
            <a:headEnd/>
            <a:tailEnd/>
          </a:ln>
        </p:spPr>
        <p:txBody>
          <a:bodyPr lIns="76976" tIns="38488" rIns="76976" bIns="3848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b="1" i="1" smtClean="0">
                <a:solidFill>
                  <a:srgbClr val="FF0000"/>
                </a:solidFill>
                <a:latin typeface="Times New Roman" pitchFamily="18" charset="0"/>
                <a:cs typeface="Times New Roman" pitchFamily="18" charset="0"/>
              </a:rPr>
              <a:t>The Future Force Posture Plan (multiple forward deployed tailored MAGTFs) gains efficiencies and provides a sustainable, enduring, world-wide CR capability. </a:t>
            </a:r>
          </a:p>
        </p:txBody>
      </p:sp>
      <p:sp>
        <p:nvSpPr>
          <p:cNvPr id="87" name="Oval 86"/>
          <p:cNvSpPr/>
          <p:nvPr/>
        </p:nvSpPr>
        <p:spPr bwMode="auto">
          <a:xfrm>
            <a:off x="1400300" y="4554600"/>
            <a:ext cx="614362" cy="45085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2374" name="TextBox 64"/>
          <p:cNvSpPr txBox="1">
            <a:spLocks noChangeArrowheads="1"/>
          </p:cNvSpPr>
          <p:nvPr/>
        </p:nvSpPr>
        <p:spPr bwMode="auto">
          <a:xfrm>
            <a:off x="812800" y="4651375"/>
            <a:ext cx="18018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smtClean="0">
                <a:solidFill>
                  <a:srgbClr val="000000"/>
                </a:solidFill>
              </a:rPr>
              <a:t>MCRF-S</a:t>
            </a:r>
          </a:p>
          <a:p>
            <a:pPr algn="ctr" eaLnBrk="1" hangingPunct="1"/>
            <a:endParaRPr lang="en-US" sz="1000" b="1" dirty="0" smtClean="0">
              <a:solidFill>
                <a:srgbClr val="000000"/>
              </a:solidFill>
            </a:endParaRPr>
          </a:p>
        </p:txBody>
      </p:sp>
      <p:sp>
        <p:nvSpPr>
          <p:cNvPr id="12375" name="TextBox 1"/>
          <p:cNvSpPr txBox="1">
            <a:spLocks noChangeArrowheads="1"/>
          </p:cNvSpPr>
          <p:nvPr/>
        </p:nvSpPr>
        <p:spPr bwMode="auto">
          <a:xfrm>
            <a:off x="7735887" y="6388100"/>
            <a:ext cx="140811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900" i="1" dirty="0" smtClean="0">
                <a:solidFill>
                  <a:srgbClr val="000000"/>
                </a:solidFill>
                <a:latin typeface="Times New Roman" pitchFamily="18" charset="0"/>
                <a:cs typeface="Times New Roman" pitchFamily="18" charset="0"/>
              </a:rPr>
              <a:t>Updated</a:t>
            </a:r>
            <a:r>
              <a:rPr lang="en-US" altLang="en-US" sz="900" i="1" smtClean="0">
                <a:solidFill>
                  <a:srgbClr val="000000"/>
                </a:solidFill>
                <a:latin typeface="Times New Roman" pitchFamily="18" charset="0"/>
                <a:cs typeface="Times New Roman" pitchFamily="18" charset="0"/>
              </a:rPr>
              <a:t>:  30 </a:t>
            </a:r>
            <a:r>
              <a:rPr lang="en-US" altLang="en-US" sz="900" i="1" dirty="0" smtClean="0">
                <a:solidFill>
                  <a:srgbClr val="000000"/>
                </a:solidFill>
                <a:latin typeface="Times New Roman" pitchFamily="18" charset="0"/>
                <a:cs typeface="Times New Roman" pitchFamily="18" charset="0"/>
              </a:rPr>
              <a:t>Sept 2014</a:t>
            </a:r>
          </a:p>
        </p:txBody>
      </p:sp>
      <p:sp>
        <p:nvSpPr>
          <p:cNvPr id="88" name="TextBox 1"/>
          <p:cNvSpPr txBox="1">
            <a:spLocks noChangeArrowheads="1"/>
          </p:cNvSpPr>
          <p:nvPr/>
        </p:nvSpPr>
        <p:spPr bwMode="auto">
          <a:xfrm>
            <a:off x="0" y="1393825"/>
            <a:ext cx="9144000" cy="1015663"/>
          </a:xfrm>
          <a:prstGeom prst="rect">
            <a:avLst/>
          </a:prstGeom>
          <a:solidFill>
            <a:srgbClr val="FFFF00"/>
          </a:solidFill>
          <a:ln w="25400">
            <a:solidFill>
              <a:srgbClr val="FF0000"/>
            </a:solidFill>
            <a:miter lim="800000"/>
            <a:headEnd/>
            <a:tailEnd/>
          </a:ln>
        </p:spPr>
        <p:txBody>
          <a:bodyPr>
            <a:spAutoFit/>
          </a:bodyPr>
          <a:lstStyle/>
          <a:p>
            <a:pPr algn="ctr"/>
            <a:r>
              <a:rPr lang="en-US" altLang="en-US" sz="1200" i="1" dirty="0">
                <a:solidFill>
                  <a:srgbClr val="000000"/>
                </a:solidFill>
                <a:latin typeface="Times New Roman" pitchFamily="18" charset="0"/>
                <a:cs typeface="Times New Roman" pitchFamily="18" charset="0"/>
              </a:rPr>
              <a:t>In an era of fiscal austerity, force </a:t>
            </a:r>
            <a:r>
              <a:rPr lang="en-US" altLang="en-US" sz="1200" i="1" dirty="0" smtClean="0">
                <a:solidFill>
                  <a:srgbClr val="000000"/>
                </a:solidFill>
                <a:latin typeface="Times New Roman" pitchFamily="18" charset="0"/>
                <a:cs typeface="Times New Roman" pitchFamily="18" charset="0"/>
              </a:rPr>
              <a:t>reductions, </a:t>
            </a:r>
            <a:r>
              <a:rPr lang="en-US" altLang="en-US" sz="1200" i="1" dirty="0">
                <a:solidFill>
                  <a:srgbClr val="000000"/>
                </a:solidFill>
                <a:latin typeface="Times New Roman" pitchFamily="18" charset="0"/>
                <a:cs typeface="Times New Roman" pitchFamily="18" charset="0"/>
              </a:rPr>
              <a:t>and uncertainty associated with the “New Norm” environment, the USMC Future Force Posture Plan thickens the forward deployed Marine force posture and provides more flexibility in employing the ARG/MEU within each Geographic Combatant Command (GCC) coupled with an inherent reach-back capability for additional USMC CONUS-Based CR Forces providing the NSS and Joint Staff with myriad Crisis Response options while gaining efficiencies in meeting GCC </a:t>
            </a:r>
            <a:r>
              <a:rPr lang="en-US" altLang="en-US" sz="1200" i="1" dirty="0" smtClean="0">
                <a:solidFill>
                  <a:srgbClr val="000000"/>
                </a:solidFill>
                <a:latin typeface="Times New Roman" pitchFamily="18" charset="0"/>
                <a:cs typeface="Times New Roman" pitchFamily="18" charset="0"/>
              </a:rPr>
              <a:t>Security Cooperation and Security Force Assistance requirements</a:t>
            </a:r>
            <a:r>
              <a:rPr lang="en-US" altLang="en-US" sz="1200" i="1" dirty="0">
                <a:solidFill>
                  <a:srgbClr val="000000"/>
                </a:solidFill>
                <a:latin typeface="Times New Roman" pitchFamily="18" charset="0"/>
                <a:cs typeface="Times New Roman" pitchFamily="18" charset="0"/>
              </a:rPr>
              <a:t>.</a:t>
            </a:r>
          </a:p>
        </p:txBody>
      </p:sp>
      <p:sp>
        <p:nvSpPr>
          <p:cNvPr id="89" name="Title 1"/>
          <p:cNvSpPr txBox="1">
            <a:spLocks/>
          </p:cNvSpPr>
          <p:nvPr/>
        </p:nvSpPr>
        <p:spPr>
          <a:xfrm>
            <a:off x="287337" y="198438"/>
            <a:ext cx="8628063" cy="4111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r>
              <a:rPr lang="en-US" sz="3200" b="1" i="1" dirty="0" smtClean="0"/>
              <a:t>USMC Future Force Posture 2014-2020</a:t>
            </a:r>
          </a:p>
        </p:txBody>
      </p:sp>
      <p:sp>
        <p:nvSpPr>
          <p:cNvPr id="91" name="Oval 90"/>
          <p:cNvSpPr/>
          <p:nvPr/>
        </p:nvSpPr>
        <p:spPr bwMode="auto">
          <a:xfrm>
            <a:off x="3686175" y="2901950"/>
            <a:ext cx="762000" cy="376238"/>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2" name="TextBox 64"/>
          <p:cNvSpPr txBox="1">
            <a:spLocks noChangeArrowheads="1"/>
          </p:cNvSpPr>
          <p:nvPr/>
        </p:nvSpPr>
        <p:spPr bwMode="auto">
          <a:xfrm>
            <a:off x="3151187" y="2971800"/>
            <a:ext cx="18018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smtClean="0">
                <a:solidFill>
                  <a:srgbClr val="000000"/>
                </a:solidFill>
              </a:rPr>
              <a:t>MCPP-N</a:t>
            </a:r>
          </a:p>
          <a:p>
            <a:pPr algn="ctr" eaLnBrk="1" hangingPunct="1"/>
            <a:endParaRPr lang="en-US" sz="1000" b="1" dirty="0" smtClean="0">
              <a:solidFill>
                <a:srgbClr val="000000"/>
              </a:solidFill>
            </a:endParaRPr>
          </a:p>
        </p:txBody>
      </p:sp>
      <p:pic>
        <p:nvPicPr>
          <p:cNvPr id="93" name="Picture 8" descr="PP&amp;O Logo copy.PN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8532813" y="141565"/>
            <a:ext cx="592137" cy="593447"/>
          </a:xfrm>
          <a:prstGeom prst="rect">
            <a:avLst/>
          </a:prstGeom>
          <a:noFill/>
          <a:ln w="9525">
            <a:noFill/>
            <a:miter lim="800000"/>
            <a:headEnd/>
            <a:tailEnd/>
          </a:ln>
        </p:spPr>
      </p:pic>
      <p:pic>
        <p:nvPicPr>
          <p:cNvPr id="94" name="Picture 15" descr="3d EGA NEW"/>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526" y="146051"/>
            <a:ext cx="588962" cy="588962"/>
          </a:xfrm>
          <a:prstGeom prst="rect">
            <a:avLst/>
          </a:prstGeom>
          <a:noFill/>
          <a:effectLst>
            <a:outerShdw dist="53882" dir="2700000" algn="ctr" rotWithShape="0">
              <a:srgbClr val="865F33">
                <a:alpha val="60001"/>
              </a:srgbClr>
            </a:outerShdw>
          </a:effectLst>
        </p:spPr>
      </p:pic>
    </p:spTree>
    <p:extLst>
      <p:ext uri="{BB962C8B-B14F-4D97-AF65-F5344CB8AC3E}">
        <p14:creationId xmlns:p14="http://schemas.microsoft.com/office/powerpoint/2010/main" val="23520136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branko.bilicich\AppData\Local\Microsoft\Windows\Temporary Internet Files\Low\Content.IE5\XVMUZVFD\1606344[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101969"/>
            <a:ext cx="9143999" cy="575603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9143999" cy="138224"/>
          </a:xfrm>
          <a:prstGeom prst="rect">
            <a:avLst/>
          </a:prstGeom>
        </p:spPr>
      </p:pic>
      <p:sp>
        <p:nvSpPr>
          <p:cNvPr id="9" name="Rectangle 8"/>
          <p:cNvSpPr/>
          <p:nvPr/>
        </p:nvSpPr>
        <p:spPr>
          <a:xfrm>
            <a:off x="0" y="128954"/>
            <a:ext cx="9144000" cy="97301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93664" y="182695"/>
            <a:ext cx="8365013" cy="954107"/>
          </a:xfrm>
          <a:prstGeom prst="rect">
            <a:avLst/>
          </a:prstGeom>
          <a:noFill/>
        </p:spPr>
        <p:txBody>
          <a:bodyPr wrap="square" lIns="91440" tIns="45720" rIns="91440" bIns="45720">
            <a:spAutoFit/>
          </a:bodyPr>
          <a:lstStyle/>
          <a:p>
            <a:r>
              <a:rPr lang="en-US" sz="160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Eras Bold ITC" panose="020B0907030504020204" pitchFamily="34" charset="0"/>
              </a:rPr>
              <a:t>THIS CONCLUDES THE</a:t>
            </a:r>
          </a:p>
          <a:p>
            <a:r>
              <a:rPr lang="en-US" sz="4000" b="1" cap="none" spc="-30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Eras Bold ITC" panose="020B0907030504020204" pitchFamily="34" charset="0"/>
              </a:rPr>
              <a:t>CURRENT OPERATIONS BRIEF</a:t>
            </a:r>
            <a:endParaRPr lang="en-US" sz="4000" b="1" cap="none" spc="-30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Eras Bold ITC" panose="020B0907030504020204" pitchFamily="34" charset="0"/>
            </a:endParaRPr>
          </a:p>
        </p:txBody>
      </p:sp>
      <p:pic>
        <p:nvPicPr>
          <p:cNvPr id="11" name="Picture 4" descr="http://freepages.genealogy.rootsweb.ancestry.com/~minascpi/MarineSeal.gif"/>
          <p:cNvPicPr>
            <a:picLocks noChangeAspect="1" noChangeArrowheads="1"/>
          </p:cNvPicPr>
          <p:nvPr/>
        </p:nvPicPr>
        <p:blipFill>
          <a:blip r:embed="rId5" cstate="email">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a:ext>
            </a:extLst>
          </a:blip>
          <a:srcRect/>
          <a:stretch>
            <a:fillRect/>
          </a:stretch>
        </p:blipFill>
        <p:spPr bwMode="auto">
          <a:xfrm>
            <a:off x="111318" y="183336"/>
            <a:ext cx="890953" cy="855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92089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3"/>
          <p:cNvSpPr>
            <a:spLocks noGrp="1"/>
          </p:cNvSpPr>
          <p:nvPr>
            <p:ph idx="4294967295"/>
          </p:nvPr>
        </p:nvSpPr>
        <p:spPr>
          <a:xfrm>
            <a:off x="376238" y="1000125"/>
            <a:ext cx="8767762" cy="5292725"/>
          </a:xfrm>
        </p:spPr>
        <p:txBody>
          <a:bodyPr/>
          <a:lstStyle/>
          <a:p>
            <a:r>
              <a:rPr lang="en-US" sz="2600" b="1" dirty="0" smtClean="0"/>
              <a:t>Posture of the United States Marine Corps</a:t>
            </a:r>
          </a:p>
          <a:p>
            <a:pPr lvl="1"/>
            <a:r>
              <a:rPr lang="en-US" sz="2000" b="1" dirty="0" smtClean="0"/>
              <a:t>Commandant’s 2014 Report to Congress</a:t>
            </a:r>
          </a:p>
          <a:p>
            <a:r>
              <a:rPr lang="en-US" sz="2600" b="1" dirty="0" smtClean="0"/>
              <a:t>USMC Personnel</a:t>
            </a:r>
          </a:p>
          <a:p>
            <a:r>
              <a:rPr lang="en-US" sz="2600" b="1" dirty="0" smtClean="0"/>
              <a:t>Operation Enduring Freedom</a:t>
            </a:r>
          </a:p>
          <a:p>
            <a:r>
              <a:rPr lang="en-US" sz="2600" b="1" dirty="0" smtClean="0"/>
              <a:t>Global Force Disposition</a:t>
            </a:r>
          </a:p>
          <a:p>
            <a:r>
              <a:rPr lang="en-US" sz="2600" b="1" dirty="0" smtClean="0"/>
              <a:t>Marine Expeditionary Units</a:t>
            </a:r>
          </a:p>
          <a:p>
            <a:pPr lvl="1"/>
            <a:r>
              <a:rPr lang="en-US" sz="2200" b="1" dirty="0" smtClean="0"/>
              <a:t>31</a:t>
            </a:r>
            <a:r>
              <a:rPr lang="en-US" sz="2200" b="1" baseline="30000" dirty="0" smtClean="0"/>
              <a:t>st</a:t>
            </a:r>
            <a:r>
              <a:rPr lang="en-US" sz="2200" b="1" dirty="0" smtClean="0"/>
              <a:t> Marine Expeditionary Unit</a:t>
            </a:r>
          </a:p>
          <a:p>
            <a:pPr lvl="1"/>
            <a:r>
              <a:rPr lang="en-US" sz="2200" b="1" dirty="0" smtClean="0"/>
              <a:t>22</a:t>
            </a:r>
            <a:r>
              <a:rPr lang="en-US" sz="2200" b="1" baseline="30000" dirty="0" smtClean="0"/>
              <a:t>d</a:t>
            </a:r>
            <a:r>
              <a:rPr lang="en-US" sz="2200" b="1" dirty="0" smtClean="0"/>
              <a:t>  Marine Expeditionary Unit</a:t>
            </a:r>
          </a:p>
          <a:p>
            <a:pPr lvl="1"/>
            <a:r>
              <a:rPr lang="en-US" sz="2200" b="1" dirty="0" smtClean="0"/>
              <a:t>11</a:t>
            </a:r>
            <a:r>
              <a:rPr lang="en-US" sz="2200" b="1" baseline="30000" dirty="0" smtClean="0"/>
              <a:t>th</a:t>
            </a:r>
            <a:r>
              <a:rPr lang="en-US" sz="2200" b="1" dirty="0" smtClean="0"/>
              <a:t> Marine Expeditionary Unit </a:t>
            </a:r>
          </a:p>
          <a:p>
            <a:pPr lvl="1"/>
            <a:r>
              <a:rPr lang="en-US" sz="2200" b="1" dirty="0" smtClean="0"/>
              <a:t>24</a:t>
            </a:r>
            <a:r>
              <a:rPr lang="en-US" sz="2200" b="1" baseline="30000" dirty="0" smtClean="0"/>
              <a:t>th</a:t>
            </a:r>
            <a:r>
              <a:rPr lang="en-US" sz="2200" b="1" dirty="0" smtClean="0"/>
              <a:t> Marine Expeditionary Unit</a:t>
            </a:r>
          </a:p>
        </p:txBody>
      </p:sp>
      <p:sp>
        <p:nvSpPr>
          <p:cNvPr id="2" name="Title 1"/>
          <p:cNvSpPr>
            <a:spLocks noGrp="1"/>
          </p:cNvSpPr>
          <p:nvPr>
            <p:ph type="title"/>
          </p:nvPr>
        </p:nvSpPr>
        <p:spPr>
          <a:xfrm>
            <a:off x="0" y="0"/>
            <a:ext cx="9003881" cy="914400"/>
          </a:xfrm>
        </p:spPr>
        <p:txBody>
          <a:bodyPr/>
          <a:lstStyle/>
          <a:p>
            <a:pPr>
              <a:defRPr/>
            </a:pPr>
            <a:r>
              <a:rPr lang="en-US" dirty="0" smtClean="0">
                <a:solidFill>
                  <a:srgbClr val="000066"/>
                </a:solidFill>
              </a:rPr>
              <a:t>Outline</a:t>
            </a:r>
            <a:endParaRPr lang="en-US" dirty="0">
              <a:solidFill>
                <a:srgbClr val="000066"/>
              </a:solidFill>
            </a:endParaRPr>
          </a:p>
        </p:txBody>
      </p:sp>
    </p:spTree>
    <p:extLst>
      <p:ext uri="{BB962C8B-B14F-4D97-AF65-F5344CB8AC3E}">
        <p14:creationId xmlns:p14="http://schemas.microsoft.com/office/powerpoint/2010/main" val="60132021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823913"/>
          </a:xfrm>
        </p:spPr>
        <p:txBody>
          <a:bodyPr/>
          <a:lstStyle/>
          <a:p>
            <a:pPr>
              <a:defRPr/>
            </a:pPr>
            <a:r>
              <a:rPr lang="en-US" sz="3200" dirty="0" smtClean="0">
                <a:solidFill>
                  <a:srgbClr val="000066"/>
                </a:solidFill>
              </a:rPr>
              <a:t>     </a:t>
            </a:r>
            <a:r>
              <a:rPr lang="en-US" dirty="0" smtClean="0">
                <a:solidFill>
                  <a:srgbClr val="000066"/>
                </a:solidFill>
              </a:rPr>
              <a:t>Posture of United States Marine Corps</a:t>
            </a:r>
            <a:endParaRPr lang="en-US" dirty="0">
              <a:solidFill>
                <a:srgbClr val="000066"/>
              </a:solidFill>
            </a:endParaRPr>
          </a:p>
        </p:txBody>
      </p:sp>
      <p:sp>
        <p:nvSpPr>
          <p:cNvPr id="9219" name="Content Placeholder 3"/>
          <p:cNvSpPr>
            <a:spLocks noGrp="1"/>
          </p:cNvSpPr>
          <p:nvPr>
            <p:ph type="body" sz="quarter" idx="10"/>
          </p:nvPr>
        </p:nvSpPr>
        <p:spPr>
          <a:xfrm>
            <a:off x="304800" y="1066800"/>
            <a:ext cx="4343399" cy="5791200"/>
          </a:xfrm>
        </p:spPr>
        <p:txBody>
          <a:bodyPr/>
          <a:lstStyle/>
          <a:p>
            <a:pPr marL="282575" indent="-225425">
              <a:spcAft>
                <a:spcPts val="0"/>
              </a:spcAft>
              <a:buFont typeface="Wingdings" pitchFamily="2" charset="2"/>
              <a:buChar char="§"/>
            </a:pPr>
            <a:r>
              <a:rPr lang="en-US" sz="1600" b="1" dirty="0" smtClean="0"/>
              <a:t>America’s Crisis Response Force</a:t>
            </a:r>
          </a:p>
          <a:p>
            <a:pPr lvl="1">
              <a:spcAft>
                <a:spcPts val="0"/>
              </a:spcAft>
            </a:pPr>
            <a:r>
              <a:rPr lang="en-US" sz="1200" b="1" dirty="0" smtClean="0"/>
              <a:t>America is a maritime nation</a:t>
            </a:r>
          </a:p>
          <a:p>
            <a:pPr lvl="1">
              <a:spcAft>
                <a:spcPts val="0"/>
              </a:spcAft>
            </a:pPr>
            <a:r>
              <a:rPr lang="en-US" sz="1200" b="1" dirty="0" smtClean="0"/>
              <a:t>Unique Roles and Missions</a:t>
            </a:r>
          </a:p>
          <a:p>
            <a:pPr marL="282575" indent="-225425">
              <a:spcAft>
                <a:spcPts val="0"/>
              </a:spcAft>
              <a:buFont typeface="Wingdings" pitchFamily="2" charset="2"/>
              <a:buChar char="§"/>
            </a:pPr>
            <a:r>
              <a:rPr lang="en-US" sz="1600" b="1" dirty="0" smtClean="0"/>
              <a:t>Commitment to the Nation’s Defense</a:t>
            </a:r>
          </a:p>
          <a:p>
            <a:pPr lvl="1">
              <a:spcAft>
                <a:spcPts val="0"/>
              </a:spcAft>
            </a:pPr>
            <a:r>
              <a:rPr lang="en-US" sz="1200" b="1" dirty="0" smtClean="0"/>
              <a:t>Global Crisis Response</a:t>
            </a:r>
          </a:p>
          <a:p>
            <a:pPr lvl="1">
              <a:spcAft>
                <a:spcPts val="0"/>
              </a:spcAft>
            </a:pPr>
            <a:r>
              <a:rPr lang="en-US" sz="1200" b="1" dirty="0" smtClean="0"/>
              <a:t>Security Cooperation</a:t>
            </a:r>
          </a:p>
          <a:p>
            <a:pPr lvl="1">
              <a:spcAft>
                <a:spcPts val="0"/>
              </a:spcAft>
            </a:pPr>
            <a:r>
              <a:rPr lang="en-US" sz="1200" b="1" dirty="0" smtClean="0"/>
              <a:t>Asia-Pacific Rebalance</a:t>
            </a:r>
            <a:endParaRPr lang="en-US" sz="1200" b="1" dirty="0"/>
          </a:p>
          <a:p>
            <a:pPr marL="282575" indent="-225425">
              <a:spcAft>
                <a:spcPts val="0"/>
              </a:spcAft>
              <a:buFont typeface="Wingdings" pitchFamily="2" charset="2"/>
              <a:buChar char="§"/>
            </a:pPr>
            <a:r>
              <a:rPr lang="en-US" sz="1600" b="1" dirty="0" smtClean="0"/>
              <a:t>Budget Priorities</a:t>
            </a:r>
          </a:p>
          <a:p>
            <a:pPr lvl="1">
              <a:spcAft>
                <a:spcPts val="0"/>
              </a:spcAft>
            </a:pPr>
            <a:r>
              <a:rPr lang="en-US" sz="1200" b="1" dirty="0" smtClean="0"/>
              <a:t>Amphibious Combat Vehicle</a:t>
            </a:r>
          </a:p>
          <a:p>
            <a:pPr lvl="1">
              <a:spcAft>
                <a:spcPts val="0"/>
              </a:spcAft>
            </a:pPr>
            <a:r>
              <a:rPr lang="en-US" sz="1200" b="1" dirty="0" smtClean="0"/>
              <a:t>Marine Aviation</a:t>
            </a:r>
          </a:p>
          <a:p>
            <a:pPr lvl="1">
              <a:spcAft>
                <a:spcPts val="0"/>
              </a:spcAft>
            </a:pPr>
            <a:r>
              <a:rPr lang="en-US" sz="1200" b="1" dirty="0" smtClean="0"/>
              <a:t>Ground Equipment Reset</a:t>
            </a:r>
          </a:p>
          <a:p>
            <a:pPr marL="282575" indent="-225425">
              <a:spcAft>
                <a:spcPts val="0"/>
              </a:spcAft>
              <a:buFont typeface="Wingdings" pitchFamily="2" charset="2"/>
              <a:buChar char="§"/>
            </a:pPr>
            <a:r>
              <a:rPr lang="en-US" sz="1600" b="1" dirty="0" smtClean="0"/>
              <a:t>Shared Naval Investments</a:t>
            </a:r>
          </a:p>
          <a:p>
            <a:pPr lvl="1">
              <a:spcAft>
                <a:spcPts val="0"/>
              </a:spcAft>
            </a:pPr>
            <a:r>
              <a:rPr lang="en-US" sz="1200" b="1" dirty="0" smtClean="0"/>
              <a:t>Amphibious Warships</a:t>
            </a:r>
          </a:p>
          <a:p>
            <a:pPr lvl="1">
              <a:spcAft>
                <a:spcPts val="0"/>
              </a:spcAft>
            </a:pPr>
            <a:r>
              <a:rPr lang="en-US" sz="1200" b="1" dirty="0" smtClean="0"/>
              <a:t>Maritime Prepositioning Force</a:t>
            </a:r>
          </a:p>
          <a:p>
            <a:pPr lvl="1">
              <a:spcAft>
                <a:spcPts val="0"/>
              </a:spcAft>
            </a:pPr>
            <a:r>
              <a:rPr lang="en-US" sz="1200" b="1" dirty="0" smtClean="0"/>
              <a:t>Ship-to-Shore Connectors</a:t>
            </a:r>
          </a:p>
          <a:p>
            <a:pPr marL="282575" lvl="0" indent="-225425" eaLnBrk="1" fontAlgn="auto" hangingPunct="1">
              <a:spcBef>
                <a:spcPts val="0"/>
              </a:spcBef>
              <a:spcAft>
                <a:spcPts val="0"/>
              </a:spcAft>
              <a:buFont typeface="Wingdings" pitchFamily="2" charset="2"/>
              <a:buChar char="§"/>
            </a:pPr>
            <a:r>
              <a:rPr lang="en-US" sz="1600" b="1" dirty="0"/>
              <a:t>Redesigning The Marine </a:t>
            </a:r>
            <a:r>
              <a:rPr lang="en-US" sz="1600" b="1" dirty="0" smtClean="0"/>
              <a:t>Corps </a:t>
            </a:r>
            <a:endParaRPr lang="en-US" sz="1600" b="1" dirty="0"/>
          </a:p>
          <a:p>
            <a:pPr lvl="1">
              <a:spcAft>
                <a:spcPts val="0"/>
              </a:spcAft>
            </a:pPr>
            <a:r>
              <a:rPr lang="en-US" sz="1200" b="1" dirty="0" smtClean="0"/>
              <a:t>Redesigned force</a:t>
            </a:r>
          </a:p>
          <a:p>
            <a:pPr lvl="1">
              <a:spcAft>
                <a:spcPts val="0"/>
              </a:spcAft>
            </a:pPr>
            <a:r>
              <a:rPr lang="en-US" sz="1200" b="1" dirty="0" smtClean="0"/>
              <a:t>Expeditionary </a:t>
            </a:r>
            <a:r>
              <a:rPr lang="en-US" sz="1200" b="1" dirty="0"/>
              <a:t>Force 21</a:t>
            </a:r>
          </a:p>
          <a:p>
            <a:pPr marL="282575" lvl="0" indent="-225425" eaLnBrk="1" fontAlgn="auto" hangingPunct="1">
              <a:spcBef>
                <a:spcPts val="0"/>
              </a:spcBef>
              <a:spcAft>
                <a:spcPts val="0"/>
              </a:spcAft>
              <a:buFont typeface="Wingdings" pitchFamily="2" charset="2"/>
              <a:buChar char="§"/>
            </a:pPr>
            <a:r>
              <a:rPr lang="en-US" sz="1600" b="1" dirty="0"/>
              <a:t>Reawakening</a:t>
            </a:r>
          </a:p>
          <a:p>
            <a:pPr lvl="1">
              <a:spcAft>
                <a:spcPts val="0"/>
              </a:spcAft>
            </a:pPr>
            <a:r>
              <a:rPr lang="en-US" sz="1200" b="1" dirty="0" smtClean="0"/>
              <a:t>Focus </a:t>
            </a:r>
            <a:r>
              <a:rPr lang="en-US" sz="1200" b="1" dirty="0"/>
              <a:t>on </a:t>
            </a:r>
            <a:r>
              <a:rPr lang="en-US" sz="1200" b="1" dirty="0" smtClean="0"/>
              <a:t>Values</a:t>
            </a:r>
            <a:endParaRPr lang="en-US" sz="1200" b="1" dirty="0"/>
          </a:p>
          <a:p>
            <a:pPr lvl="1">
              <a:spcAft>
                <a:spcPts val="0"/>
              </a:spcAft>
            </a:pPr>
            <a:r>
              <a:rPr lang="en-US" sz="1200" b="1" dirty="0" smtClean="0"/>
              <a:t>Marine </a:t>
            </a:r>
            <a:r>
              <a:rPr lang="en-US" sz="1200" b="1" dirty="0"/>
              <a:t>Corps Force </a:t>
            </a:r>
            <a:r>
              <a:rPr lang="en-US" sz="1200" b="1" dirty="0" smtClean="0"/>
              <a:t>Integration</a:t>
            </a:r>
          </a:p>
          <a:p>
            <a:pPr lvl="1">
              <a:spcAft>
                <a:spcPts val="0"/>
              </a:spcAft>
            </a:pPr>
            <a:r>
              <a:rPr lang="en-US" sz="1200" b="1" dirty="0" smtClean="0"/>
              <a:t>Sexual </a:t>
            </a:r>
            <a:r>
              <a:rPr lang="en-US" sz="1200" b="1" dirty="0"/>
              <a:t>Assault Prevention and </a:t>
            </a:r>
            <a:r>
              <a:rPr lang="en-US" sz="1200" b="1" dirty="0" smtClean="0"/>
              <a:t>Response</a:t>
            </a:r>
            <a:endParaRPr lang="en-US" sz="1200" b="1" dirty="0"/>
          </a:p>
        </p:txBody>
      </p:sp>
      <p:sp>
        <p:nvSpPr>
          <p:cNvPr id="7" name="Content Placeholder 3"/>
          <p:cNvSpPr txBox="1">
            <a:spLocks/>
          </p:cNvSpPr>
          <p:nvPr/>
        </p:nvSpPr>
        <p:spPr bwMode="auto">
          <a:xfrm>
            <a:off x="4176639" y="914400"/>
            <a:ext cx="4967361" cy="44018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400">
                <a:solidFill>
                  <a:srgbClr val="000066"/>
                </a:solidFill>
                <a:latin typeface="+mn-lt"/>
              </a:defRPr>
            </a:lvl2pPr>
            <a:lvl3pPr marL="1143000" indent="-228600" algn="l" rtl="0" eaLnBrk="0" fontAlgn="base" hangingPunct="0">
              <a:spcBef>
                <a:spcPct val="20000"/>
              </a:spcBef>
              <a:spcAft>
                <a:spcPct val="0"/>
              </a:spcAft>
              <a:buChar char="•"/>
              <a:defRPr sz="2000">
                <a:solidFill>
                  <a:srgbClr val="000066"/>
                </a:solidFill>
                <a:latin typeface="+mn-lt"/>
              </a:defRPr>
            </a:lvl3pPr>
            <a:lvl4pPr marL="1600200" indent="-228600" algn="l" rtl="0" eaLnBrk="0" fontAlgn="base" hangingPunct="0">
              <a:spcBef>
                <a:spcPct val="20000"/>
              </a:spcBef>
              <a:spcAft>
                <a:spcPct val="0"/>
              </a:spcAft>
              <a:buChar char="–"/>
              <a:defRPr sz="2000">
                <a:solidFill>
                  <a:srgbClr val="000066"/>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a:spcAft>
                <a:spcPts val="600"/>
              </a:spcAft>
              <a:buFontTx/>
              <a:buNone/>
            </a:pPr>
            <a:endParaRPr lang="en-US" sz="600" i="1" dirty="0" smtClean="0"/>
          </a:p>
        </p:txBody>
      </p:sp>
      <p:pic>
        <p:nvPicPr>
          <p:cNvPr id="5122" name="Picture 2" descr="http://media.dma.mil/2014/Sep/10/2000936318/-1/-1/0/140902-M-SA716-09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15984" y="1329070"/>
            <a:ext cx="3201975" cy="48029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084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9" name="Picture 507" descr="C:\Users\branko.bilicich\AppData\Local\Microsoft\Windows\Temporary Internet Files\Low\Content.IE5\Y572IAC6\1605910[1].jpg"/>
          <p:cNvPicPr>
            <a:picLocks noChangeAspect="1" noChangeArrowheads="1"/>
          </p:cNvPicPr>
          <p:nvPr/>
        </p:nvPicPr>
        <p:blipFill rotWithShape="1">
          <a:blip r:embed="rId4"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a:off x="0" y="978195"/>
            <a:ext cx="9144000" cy="588272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26" name="Object 83"/>
          <p:cNvGraphicFramePr>
            <a:graphicFrameLocks noChangeAspect="1"/>
          </p:cNvGraphicFramePr>
          <p:nvPr>
            <p:extLst>
              <p:ext uri="{D42A27DB-BD31-4B8C-83A1-F6EECF244321}">
                <p14:modId xmlns:p14="http://schemas.microsoft.com/office/powerpoint/2010/main" val="3987360893"/>
              </p:ext>
            </p:extLst>
          </p:nvPr>
        </p:nvGraphicFramePr>
        <p:xfrm>
          <a:off x="3419143" y="2034547"/>
          <a:ext cx="5310187" cy="4075112"/>
        </p:xfrm>
        <a:graphic>
          <a:graphicData uri="http://schemas.openxmlformats.org/presentationml/2006/ole">
            <mc:AlternateContent xmlns:mc="http://schemas.openxmlformats.org/markup-compatibility/2006">
              <mc:Choice xmlns:v="urn:schemas-microsoft-com:vml" Requires="v">
                <p:oleObj spid="_x0000_s3589" name="Worksheet" r:id="rId6" imgW="5676797" imgH="3343391" progId="Excel.Sheet.8">
                  <p:embed/>
                </p:oleObj>
              </mc:Choice>
              <mc:Fallback>
                <p:oleObj name="Worksheet" r:id="rId6" imgW="5676797" imgH="3343391" progId="Excel.Sheet.8">
                  <p:embed/>
                  <p:pic>
                    <p:nvPicPr>
                      <p:cNvPr id="0" name="Picture 8"/>
                      <p:cNvPicPr>
                        <a:picLocks noChangeAspect="1" noChangeArrowheads="1"/>
                      </p:cNvPicPr>
                      <p:nvPr/>
                    </p:nvPicPr>
                    <p:blipFill>
                      <a:blip r:embed="rId7"/>
                      <a:srcRect/>
                      <a:stretch>
                        <a:fillRect/>
                      </a:stretch>
                    </p:blipFill>
                    <p:spPr bwMode="auto">
                      <a:xfrm>
                        <a:off x="3419143" y="2034547"/>
                        <a:ext cx="5310187" cy="4075112"/>
                      </a:xfrm>
                      <a:prstGeom prst="rect">
                        <a:avLst/>
                      </a:prstGeom>
                      <a:noFill/>
                      <a:extLst/>
                    </p:spPr>
                  </p:pic>
                </p:oleObj>
              </mc:Fallback>
            </mc:AlternateContent>
          </a:graphicData>
        </a:graphic>
      </p:graphicFrame>
      <p:sp>
        <p:nvSpPr>
          <p:cNvPr id="2669571" name="Rectangle 2"/>
          <p:cNvSpPr>
            <a:spLocks noGrp="1" noChangeArrowheads="1"/>
          </p:cNvSpPr>
          <p:nvPr>
            <p:ph type="title"/>
          </p:nvPr>
        </p:nvSpPr>
        <p:spPr>
          <a:xfrm>
            <a:off x="0" y="128954"/>
            <a:ext cx="9144000" cy="700386"/>
          </a:xfrm>
        </p:spPr>
        <p:txBody>
          <a:bodyPr/>
          <a:lstStyle/>
          <a:p>
            <a:pPr>
              <a:defRPr/>
            </a:pPr>
            <a:r>
              <a:rPr lang="en-US" sz="2400" dirty="0" smtClean="0">
                <a:solidFill>
                  <a:srgbClr val="000066"/>
                </a:solidFill>
              </a:rPr>
              <a:t>USMC Personnel</a:t>
            </a:r>
            <a:endParaRPr lang="en-US" sz="2400" dirty="0">
              <a:solidFill>
                <a:srgbClr val="000066"/>
              </a:solidFill>
            </a:endParaRPr>
          </a:p>
        </p:txBody>
      </p:sp>
      <p:sp>
        <p:nvSpPr>
          <p:cNvPr id="1029" name="Rectangle 41"/>
          <p:cNvSpPr>
            <a:spLocks noChangeArrowheads="1"/>
          </p:cNvSpPr>
          <p:nvPr/>
        </p:nvSpPr>
        <p:spPr bwMode="auto">
          <a:xfrm>
            <a:off x="183730" y="4956937"/>
            <a:ext cx="101600" cy="125412"/>
          </a:xfrm>
          <a:prstGeom prst="rect">
            <a:avLst/>
          </a:prstGeom>
          <a:solidFill>
            <a:srgbClr val="339966"/>
          </a:solidFill>
          <a:ln w="9525">
            <a:solidFill>
              <a:schemeClr val="tx1"/>
            </a:solidFill>
            <a:miter lim="800000"/>
            <a:headEnd/>
            <a:tailEnd/>
          </a:ln>
        </p:spPr>
        <p:txBody>
          <a:bodyPr wrap="none" anchor="ctr"/>
          <a:lstStyle/>
          <a:p>
            <a:endParaRPr lang="en-US" sz="1400" b="0">
              <a:solidFill>
                <a:srgbClr val="000000"/>
              </a:solidFill>
            </a:endParaRPr>
          </a:p>
        </p:txBody>
      </p:sp>
      <p:sp>
        <p:nvSpPr>
          <p:cNvPr id="1030" name="Rectangle 42" descr="20%"/>
          <p:cNvSpPr>
            <a:spLocks noChangeArrowheads="1"/>
          </p:cNvSpPr>
          <p:nvPr/>
        </p:nvSpPr>
        <p:spPr bwMode="auto">
          <a:xfrm>
            <a:off x="183730" y="5426837"/>
            <a:ext cx="100013" cy="125412"/>
          </a:xfrm>
          <a:prstGeom prst="rect">
            <a:avLst/>
          </a:prstGeom>
          <a:solidFill>
            <a:srgbClr val="FF9900"/>
          </a:solidFill>
          <a:ln w="9525">
            <a:solidFill>
              <a:schemeClr val="tx1"/>
            </a:solidFill>
            <a:miter lim="800000"/>
            <a:headEnd/>
            <a:tailEnd/>
          </a:ln>
        </p:spPr>
        <p:txBody>
          <a:bodyPr wrap="none" anchor="ctr"/>
          <a:lstStyle/>
          <a:p>
            <a:endParaRPr lang="en-US" sz="1400" b="0">
              <a:solidFill>
                <a:srgbClr val="000000"/>
              </a:solidFill>
            </a:endParaRPr>
          </a:p>
        </p:txBody>
      </p:sp>
      <p:sp>
        <p:nvSpPr>
          <p:cNvPr id="1031" name="Rectangle 43" descr="20%"/>
          <p:cNvSpPr>
            <a:spLocks noChangeArrowheads="1"/>
          </p:cNvSpPr>
          <p:nvPr/>
        </p:nvSpPr>
        <p:spPr bwMode="auto">
          <a:xfrm>
            <a:off x="183730" y="5196649"/>
            <a:ext cx="101600" cy="125413"/>
          </a:xfrm>
          <a:prstGeom prst="rect">
            <a:avLst/>
          </a:prstGeom>
          <a:solidFill>
            <a:srgbClr val="FFFF00"/>
          </a:solidFill>
          <a:ln w="9525">
            <a:solidFill>
              <a:schemeClr val="tx1"/>
            </a:solidFill>
            <a:miter lim="800000"/>
            <a:headEnd/>
            <a:tailEnd/>
          </a:ln>
        </p:spPr>
        <p:txBody>
          <a:bodyPr wrap="none" anchor="ctr"/>
          <a:lstStyle/>
          <a:p>
            <a:endParaRPr lang="en-US" sz="1400" b="0">
              <a:solidFill>
                <a:srgbClr val="000000"/>
              </a:solidFill>
            </a:endParaRPr>
          </a:p>
        </p:txBody>
      </p:sp>
      <p:sp>
        <p:nvSpPr>
          <p:cNvPr id="1032" name="Rectangle 44"/>
          <p:cNvSpPr>
            <a:spLocks noChangeArrowheads="1"/>
          </p:cNvSpPr>
          <p:nvPr/>
        </p:nvSpPr>
        <p:spPr bwMode="auto">
          <a:xfrm>
            <a:off x="183730" y="5676074"/>
            <a:ext cx="100013" cy="125413"/>
          </a:xfrm>
          <a:prstGeom prst="rect">
            <a:avLst/>
          </a:prstGeom>
          <a:solidFill>
            <a:srgbClr val="FF0000"/>
          </a:solidFill>
          <a:ln w="9525">
            <a:solidFill>
              <a:schemeClr val="tx1"/>
            </a:solidFill>
            <a:miter lim="800000"/>
            <a:headEnd/>
            <a:tailEnd/>
          </a:ln>
        </p:spPr>
        <p:txBody>
          <a:bodyPr wrap="none" anchor="ctr"/>
          <a:lstStyle/>
          <a:p>
            <a:endParaRPr lang="en-US" sz="1400" b="0">
              <a:solidFill>
                <a:srgbClr val="000000"/>
              </a:solidFill>
            </a:endParaRPr>
          </a:p>
        </p:txBody>
      </p:sp>
      <p:sp>
        <p:nvSpPr>
          <p:cNvPr id="1033" name="Rectangle 45"/>
          <p:cNvSpPr>
            <a:spLocks noChangeArrowheads="1"/>
          </p:cNvSpPr>
          <p:nvPr/>
        </p:nvSpPr>
        <p:spPr bwMode="auto">
          <a:xfrm>
            <a:off x="183730" y="5906262"/>
            <a:ext cx="100013" cy="125412"/>
          </a:xfrm>
          <a:prstGeom prst="rect">
            <a:avLst/>
          </a:prstGeom>
          <a:solidFill>
            <a:srgbClr val="0070C0"/>
          </a:solidFill>
          <a:ln w="9525">
            <a:solidFill>
              <a:schemeClr val="tx1"/>
            </a:solidFill>
            <a:miter lim="800000"/>
            <a:headEnd/>
            <a:tailEnd/>
          </a:ln>
        </p:spPr>
        <p:txBody>
          <a:bodyPr wrap="none" anchor="ctr"/>
          <a:lstStyle/>
          <a:p>
            <a:endParaRPr lang="en-US" sz="1400" b="0">
              <a:solidFill>
                <a:srgbClr val="000000"/>
              </a:solidFill>
            </a:endParaRPr>
          </a:p>
        </p:txBody>
      </p:sp>
      <p:sp>
        <p:nvSpPr>
          <p:cNvPr id="1034" name="Text Box 38"/>
          <p:cNvSpPr txBox="1">
            <a:spLocks noChangeArrowheads="1"/>
          </p:cNvSpPr>
          <p:nvPr/>
        </p:nvSpPr>
        <p:spPr bwMode="auto">
          <a:xfrm>
            <a:off x="1722473" y="6178362"/>
            <a:ext cx="6411433" cy="584775"/>
          </a:xfrm>
          <a:prstGeom prst="rect">
            <a:avLst/>
          </a:prstGeom>
          <a:noFill/>
          <a:ln w="9525">
            <a:noFill/>
            <a:miter lim="800000"/>
            <a:headEnd/>
            <a:tailEnd/>
          </a:ln>
        </p:spPr>
        <p:txBody>
          <a:bodyPr wrap="square">
            <a:spAutoFit/>
          </a:bodyPr>
          <a:lstStyle/>
          <a:p>
            <a:pPr>
              <a:spcBef>
                <a:spcPct val="50000"/>
              </a:spcBef>
            </a:pPr>
            <a:r>
              <a:rPr lang="en-US" sz="3200" b="0" dirty="0">
                <a:ln>
                  <a:solidFill>
                    <a:srgbClr val="000000"/>
                  </a:solidFill>
                </a:ln>
                <a:solidFill>
                  <a:srgbClr val="000000"/>
                </a:solidFill>
              </a:rPr>
              <a:t>Total on active duty:  </a:t>
            </a:r>
            <a:r>
              <a:rPr lang="en-US" sz="3200" b="0" dirty="0" smtClean="0">
                <a:ln>
                  <a:solidFill>
                    <a:srgbClr val="000000"/>
                  </a:solidFill>
                </a:ln>
                <a:solidFill>
                  <a:srgbClr val="000000"/>
                </a:solidFill>
              </a:rPr>
              <a:t>~189,500</a:t>
            </a:r>
            <a:endParaRPr lang="en-US" sz="3200" b="0" dirty="0">
              <a:ln>
                <a:solidFill>
                  <a:srgbClr val="000000"/>
                </a:solidFill>
              </a:ln>
              <a:solidFill>
                <a:srgbClr val="000000"/>
              </a:solidFill>
            </a:endParaRPr>
          </a:p>
        </p:txBody>
      </p:sp>
      <p:sp>
        <p:nvSpPr>
          <p:cNvPr id="1035" name="Rectangle 12"/>
          <p:cNvSpPr>
            <a:spLocks noChangeArrowheads="1"/>
          </p:cNvSpPr>
          <p:nvPr/>
        </p:nvSpPr>
        <p:spPr bwMode="auto">
          <a:xfrm>
            <a:off x="183730" y="3547678"/>
            <a:ext cx="3650551" cy="1015663"/>
          </a:xfrm>
          <a:prstGeom prst="rect">
            <a:avLst/>
          </a:prstGeom>
          <a:noFill/>
          <a:ln w="9525">
            <a:noFill/>
            <a:miter lim="800000"/>
            <a:headEnd/>
            <a:tailEnd/>
          </a:ln>
        </p:spPr>
        <p:txBody>
          <a:bodyPr wrap="none">
            <a:spAutoFit/>
          </a:bodyPr>
          <a:lstStyle/>
          <a:p>
            <a:pPr>
              <a:spcBef>
                <a:spcPct val="50000"/>
              </a:spcBef>
            </a:pPr>
            <a:r>
              <a:rPr lang="en-US" sz="2400" b="0" dirty="0">
                <a:ln w="12700">
                  <a:solidFill>
                    <a:srgbClr val="000000"/>
                  </a:solidFill>
                </a:ln>
                <a:solidFill>
                  <a:srgbClr val="000000"/>
                </a:solidFill>
              </a:rPr>
              <a:t>Total Deployed: </a:t>
            </a:r>
            <a:r>
              <a:rPr lang="en-US" sz="2400" b="0" dirty="0" smtClean="0">
                <a:ln w="12700">
                  <a:solidFill>
                    <a:srgbClr val="000000"/>
                  </a:solidFill>
                </a:ln>
                <a:solidFill>
                  <a:srgbClr val="000000"/>
                </a:solidFill>
              </a:rPr>
              <a:t>~34,600</a:t>
            </a:r>
          </a:p>
          <a:p>
            <a:pPr>
              <a:spcBef>
                <a:spcPct val="50000"/>
              </a:spcBef>
            </a:pPr>
            <a:r>
              <a:rPr lang="en-US" sz="2400" b="0" dirty="0" smtClean="0">
                <a:ln w="12700">
                  <a:solidFill>
                    <a:srgbClr val="000000"/>
                  </a:solidFill>
                </a:ln>
                <a:solidFill>
                  <a:srgbClr val="000000"/>
                </a:solidFill>
              </a:rPr>
              <a:t>Total </a:t>
            </a:r>
            <a:r>
              <a:rPr lang="en-US" sz="2400" b="0" dirty="0">
                <a:ln w="12700">
                  <a:solidFill>
                    <a:srgbClr val="000000"/>
                  </a:solidFill>
                </a:ln>
                <a:solidFill>
                  <a:srgbClr val="000000"/>
                </a:solidFill>
              </a:rPr>
              <a:t>Afghanistan: </a:t>
            </a:r>
            <a:r>
              <a:rPr lang="en-US" sz="2400" b="0" dirty="0" smtClean="0">
                <a:ln w="12700">
                  <a:solidFill>
                    <a:srgbClr val="000000"/>
                  </a:solidFill>
                </a:ln>
                <a:solidFill>
                  <a:srgbClr val="000000"/>
                </a:solidFill>
              </a:rPr>
              <a:t>~3,000</a:t>
            </a:r>
            <a:endParaRPr lang="en-US" sz="2400" b="0" dirty="0">
              <a:ln w="12700">
                <a:solidFill>
                  <a:srgbClr val="000000"/>
                </a:solidFill>
              </a:ln>
              <a:solidFill>
                <a:srgbClr val="000000"/>
              </a:solidFill>
            </a:endParaRPr>
          </a:p>
        </p:txBody>
      </p:sp>
      <p:sp>
        <p:nvSpPr>
          <p:cNvPr id="1036" name="Rectangle 30"/>
          <p:cNvSpPr>
            <a:spLocks noChangeArrowheads="1"/>
          </p:cNvSpPr>
          <p:nvPr/>
        </p:nvSpPr>
        <p:spPr bwMode="auto">
          <a:xfrm>
            <a:off x="378610" y="4878553"/>
            <a:ext cx="4549579" cy="1231106"/>
          </a:xfrm>
          <a:prstGeom prst="rect">
            <a:avLst/>
          </a:prstGeom>
          <a:noFill/>
          <a:ln w="9525">
            <a:noFill/>
            <a:miter lim="800000"/>
            <a:headEnd/>
            <a:tailEnd/>
          </a:ln>
        </p:spPr>
        <p:txBody>
          <a:bodyPr wrap="none" lIns="0" tIns="0" rIns="0" bIns="0">
            <a:spAutoFit/>
          </a:bodyPr>
          <a:lstStyle/>
          <a:p>
            <a:pPr>
              <a:tabLst>
                <a:tab pos="1600200" algn="l"/>
                <a:tab pos="3543300" algn="l"/>
              </a:tabLst>
            </a:pPr>
            <a:r>
              <a:rPr lang="en-US" sz="1600" b="0" dirty="0">
                <a:ln w="12700">
                  <a:solidFill>
                    <a:srgbClr val="000000"/>
                  </a:solidFill>
                </a:ln>
                <a:solidFill>
                  <a:srgbClr val="000000"/>
                </a:solidFill>
              </a:rPr>
              <a:t>Active Component - Operating Forces: </a:t>
            </a:r>
            <a:r>
              <a:rPr lang="en-US" sz="1600" b="0" dirty="0" smtClean="0">
                <a:ln w="12700">
                  <a:solidFill>
                    <a:srgbClr val="000000"/>
                  </a:solidFill>
                </a:ln>
                <a:solidFill>
                  <a:srgbClr val="000000"/>
                </a:solidFill>
              </a:rPr>
              <a:t>~111,000</a:t>
            </a:r>
            <a:endParaRPr lang="en-US" sz="1600" b="0" dirty="0">
              <a:ln w="12700">
                <a:solidFill>
                  <a:srgbClr val="000000"/>
                </a:solidFill>
              </a:ln>
              <a:solidFill>
                <a:srgbClr val="000000"/>
              </a:solidFill>
            </a:endParaRPr>
          </a:p>
          <a:p>
            <a:pPr>
              <a:tabLst>
                <a:tab pos="1600200" algn="l"/>
                <a:tab pos="3543300" algn="l"/>
              </a:tabLst>
            </a:pPr>
            <a:r>
              <a:rPr lang="en-US" sz="1600" b="0" dirty="0">
                <a:ln w="12700">
                  <a:solidFill>
                    <a:srgbClr val="000000"/>
                  </a:solidFill>
                </a:ln>
                <a:solidFill>
                  <a:srgbClr val="000000"/>
                </a:solidFill>
              </a:rPr>
              <a:t>Trainees, Transients, Patients, Prisoners: </a:t>
            </a:r>
            <a:r>
              <a:rPr lang="en-US" sz="1600" b="0" dirty="0" smtClean="0">
                <a:ln w="12700">
                  <a:solidFill>
                    <a:srgbClr val="000000"/>
                  </a:solidFill>
                </a:ln>
                <a:solidFill>
                  <a:srgbClr val="000000"/>
                </a:solidFill>
              </a:rPr>
              <a:t>~27,000</a:t>
            </a:r>
          </a:p>
          <a:p>
            <a:pPr>
              <a:tabLst>
                <a:tab pos="1600200" algn="l"/>
                <a:tab pos="3543300" algn="l"/>
              </a:tabLst>
            </a:pPr>
            <a:r>
              <a:rPr lang="en-US" sz="1600" b="0" dirty="0" smtClean="0">
                <a:ln w="12700">
                  <a:solidFill>
                    <a:srgbClr val="000000"/>
                  </a:solidFill>
                </a:ln>
                <a:solidFill>
                  <a:srgbClr val="000000"/>
                </a:solidFill>
              </a:rPr>
              <a:t>Supporting Establishment: ~49,000</a:t>
            </a:r>
          </a:p>
          <a:p>
            <a:pPr>
              <a:tabLst>
                <a:tab pos="1600200" algn="l"/>
                <a:tab pos="3543300" algn="l"/>
              </a:tabLst>
            </a:pPr>
            <a:r>
              <a:rPr lang="en-US" sz="1600" b="0" dirty="0" smtClean="0">
                <a:ln w="12700">
                  <a:solidFill>
                    <a:srgbClr val="000000"/>
                  </a:solidFill>
                </a:ln>
                <a:solidFill>
                  <a:srgbClr val="000000"/>
                </a:solidFill>
              </a:rPr>
              <a:t>Activated Reservists: ~800</a:t>
            </a:r>
            <a:endParaRPr lang="en-US" sz="1600" b="0" dirty="0">
              <a:ln w="12700">
                <a:solidFill>
                  <a:srgbClr val="000000"/>
                </a:solidFill>
              </a:ln>
              <a:solidFill>
                <a:srgbClr val="000000"/>
              </a:solidFill>
            </a:endParaRPr>
          </a:p>
          <a:p>
            <a:pPr>
              <a:tabLst>
                <a:tab pos="1600200" algn="l"/>
                <a:tab pos="3543300" algn="l"/>
              </a:tabLst>
            </a:pPr>
            <a:r>
              <a:rPr lang="en-US" sz="1600" b="0" dirty="0" smtClean="0">
                <a:ln w="12700">
                  <a:solidFill>
                    <a:srgbClr val="000000"/>
                  </a:solidFill>
                </a:ln>
                <a:solidFill>
                  <a:srgbClr val="000000"/>
                </a:solidFill>
              </a:rPr>
              <a:t>Active </a:t>
            </a:r>
            <a:r>
              <a:rPr lang="en-US" sz="1600" b="0" dirty="0">
                <a:ln w="12700">
                  <a:solidFill>
                    <a:srgbClr val="000000"/>
                  </a:solidFill>
                </a:ln>
                <a:solidFill>
                  <a:srgbClr val="000000"/>
                </a:solidFill>
              </a:rPr>
              <a:t>Reserve: </a:t>
            </a:r>
            <a:r>
              <a:rPr lang="en-US" sz="1600" b="0" dirty="0" smtClean="0">
                <a:ln w="12700">
                  <a:solidFill>
                    <a:srgbClr val="000000"/>
                  </a:solidFill>
                </a:ln>
                <a:solidFill>
                  <a:srgbClr val="000000"/>
                </a:solidFill>
              </a:rPr>
              <a:t>~2,300</a:t>
            </a:r>
            <a:endParaRPr lang="en-US" sz="1600" b="0" dirty="0">
              <a:ln w="12700">
                <a:solidFill>
                  <a:srgbClr val="000000"/>
                </a:solidFill>
              </a:ln>
              <a:solidFill>
                <a:srgbClr val="000000"/>
              </a:solidFill>
            </a:endParaRPr>
          </a:p>
        </p:txBody>
      </p:sp>
    </p:spTree>
    <p:extLst>
      <p:ext uri="{BB962C8B-B14F-4D97-AF65-F5344CB8AC3E}">
        <p14:creationId xmlns:p14="http://schemas.microsoft.com/office/powerpoint/2010/main" val="319305680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8" name="Picture 3" descr="2011 AOR Map_4062011.jpg"/>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bwMode="auto">
          <a:xfrm>
            <a:off x="0" y="963612"/>
            <a:ext cx="9144000" cy="5894388"/>
          </a:xfrm>
          <a:prstGeom prst="rect">
            <a:avLst/>
          </a:prstGeom>
          <a:noFill/>
          <a:ln w="9525">
            <a:noFill/>
            <a:miter lim="800000"/>
            <a:headEnd/>
            <a:tailEnd/>
          </a:ln>
        </p:spPr>
      </p:pic>
      <p:sp>
        <p:nvSpPr>
          <p:cNvPr id="3" name="TextBox 2"/>
          <p:cNvSpPr txBox="1"/>
          <p:nvPr/>
        </p:nvSpPr>
        <p:spPr>
          <a:xfrm>
            <a:off x="0" y="6010113"/>
            <a:ext cx="2038350" cy="861774"/>
          </a:xfrm>
          <a:prstGeom prst="rect">
            <a:avLst/>
          </a:prstGeom>
          <a:solidFill>
            <a:schemeClr val="tx1"/>
          </a:solidFill>
        </p:spPr>
        <p:txBody>
          <a:bodyPr wrap="square" rtlCol="0">
            <a:spAutoFit/>
          </a:bodyPr>
          <a:lstStyle/>
          <a:p>
            <a:r>
              <a:rPr lang="en-US" sz="1000" dirty="0" smtClean="0"/>
              <a:t>       OPERATIONS</a:t>
            </a:r>
          </a:p>
          <a:p>
            <a:endParaRPr lang="en-US" sz="1000" dirty="0" smtClean="0"/>
          </a:p>
          <a:p>
            <a:r>
              <a:rPr lang="en-US" sz="1000" dirty="0" smtClean="0"/>
              <a:t>       AMPHIB OPERATIONS</a:t>
            </a:r>
          </a:p>
          <a:p>
            <a:endParaRPr lang="en-US" sz="1000" dirty="0" smtClean="0"/>
          </a:p>
          <a:p>
            <a:r>
              <a:rPr lang="en-US" sz="1000" dirty="0" smtClean="0"/>
              <a:t>       EXERCISE/TSC </a:t>
            </a:r>
            <a:endParaRPr lang="en-US" sz="1000" dirty="0"/>
          </a:p>
        </p:txBody>
      </p:sp>
      <p:sp>
        <p:nvSpPr>
          <p:cNvPr id="181251" name="Rectangle 3"/>
          <p:cNvSpPr>
            <a:spLocks noChangeArrowheads="1"/>
          </p:cNvSpPr>
          <p:nvPr/>
        </p:nvSpPr>
        <p:spPr bwMode="auto">
          <a:xfrm>
            <a:off x="874713" y="38100"/>
            <a:ext cx="7394575" cy="777875"/>
          </a:xfrm>
          <a:prstGeom prst="rect">
            <a:avLst/>
          </a:prstGeom>
          <a:noFill/>
          <a:ln w="9525">
            <a:noFill/>
            <a:miter lim="800000"/>
            <a:headEnd/>
            <a:tailEnd/>
          </a:ln>
          <a:effectLst>
            <a:outerShdw dist="12700" dir="5400000" algn="ctr" rotWithShape="0">
              <a:schemeClr val="bg2"/>
            </a:outerShdw>
          </a:effectLst>
        </p:spPr>
        <p:txBody>
          <a:bodyPr anchor="ctr"/>
          <a:lstStyle/>
          <a:p>
            <a:pPr algn="ctr">
              <a:defRPr/>
            </a:pPr>
            <a:r>
              <a:rPr lang="en-US" sz="2800" dirty="0">
                <a:solidFill>
                  <a:srgbClr val="000066"/>
                </a:solidFill>
                <a:latin typeface="Arial"/>
              </a:rPr>
              <a:t>Global Force Disposition</a:t>
            </a:r>
          </a:p>
          <a:p>
            <a:pPr algn="ctr">
              <a:defRPr/>
            </a:pPr>
            <a:r>
              <a:rPr lang="en-US" sz="1400" b="0" dirty="0">
                <a:solidFill>
                  <a:srgbClr val="000066"/>
                </a:solidFill>
                <a:latin typeface="Arial Black" pitchFamily="34" charset="0"/>
              </a:rPr>
              <a:t>(As </a:t>
            </a:r>
            <a:r>
              <a:rPr lang="en-US" sz="1400" b="0" dirty="0" smtClean="0">
                <a:solidFill>
                  <a:srgbClr val="000066"/>
                </a:solidFill>
                <a:latin typeface="Arial Black" pitchFamily="34" charset="0"/>
              </a:rPr>
              <a:t>of 9 Oct 14)</a:t>
            </a:r>
            <a:endParaRPr lang="en-US" sz="1400" b="0" dirty="0">
              <a:solidFill>
                <a:srgbClr val="000066"/>
              </a:solidFill>
              <a:latin typeface="Arial Black" pitchFamily="34" charset="0"/>
            </a:endParaRPr>
          </a:p>
        </p:txBody>
      </p:sp>
      <p:sp>
        <p:nvSpPr>
          <p:cNvPr id="41" name="AutoShape 36"/>
          <p:cNvSpPr>
            <a:spLocks noChangeArrowheads="1"/>
          </p:cNvSpPr>
          <p:nvPr/>
        </p:nvSpPr>
        <p:spPr bwMode="auto">
          <a:xfrm>
            <a:off x="1270054" y="5302291"/>
            <a:ext cx="1011138" cy="682943"/>
          </a:xfrm>
          <a:prstGeom prst="plaque">
            <a:avLst>
              <a:gd name="adj" fmla="val 0"/>
            </a:avLst>
          </a:prstGeom>
          <a:gradFill flip="none" rotWithShape="1">
            <a:gsLst>
              <a:gs pos="0">
                <a:srgbClr val="D5C097">
                  <a:tint val="66000"/>
                  <a:satMod val="160000"/>
                </a:srgbClr>
              </a:gs>
              <a:gs pos="50000">
                <a:srgbClr val="D5C097">
                  <a:tint val="44500"/>
                  <a:satMod val="160000"/>
                </a:srgbClr>
              </a:gs>
              <a:gs pos="100000">
                <a:srgbClr val="D5C097">
                  <a:tint val="23500"/>
                  <a:satMod val="160000"/>
                </a:srgbClr>
              </a:gs>
            </a:gsLst>
            <a:lin ang="5400000" scaled="1"/>
            <a:tileRect/>
          </a:gradFill>
          <a:ln w="6350" algn="ctr">
            <a:solidFill>
              <a:srgbClr val="008000"/>
            </a:solidFill>
            <a:miter lim="800000"/>
            <a:headEnd/>
            <a:tailEnd/>
          </a:ln>
          <a:effectLst>
            <a:glow rad="101600">
              <a:srgbClr val="92D050">
                <a:alpha val="40000"/>
              </a:srgbClr>
            </a:glow>
            <a:outerShdw blurRad="50800" dist="38100" dir="2700000" algn="tl" rotWithShape="0">
              <a:prstClr val="black">
                <a:alpha val="40000"/>
              </a:prstClr>
            </a:outerShdw>
          </a:effectLst>
        </p:spPr>
        <p:txBody>
          <a:bodyPr wrap="none" lIns="0" tIns="0" rIns="0" bIns="0" anchor="ctr">
            <a:spAutoFit/>
          </a:bodyPr>
          <a:lstStyle/>
          <a:p>
            <a:pPr algn="ctr">
              <a:defRPr/>
            </a:pPr>
            <a:r>
              <a:rPr lang="en-US" sz="1200" u="sng" cap="all" dirty="0">
                <a:solidFill>
                  <a:srgbClr val="000000"/>
                </a:solidFill>
                <a:latin typeface="Arial"/>
              </a:rPr>
              <a:t>MARSOC</a:t>
            </a:r>
          </a:p>
          <a:p>
            <a:pPr algn="ctr">
              <a:defRPr/>
            </a:pPr>
            <a:r>
              <a:rPr lang="en-US" sz="1000" cap="all" dirty="0">
                <a:solidFill>
                  <a:srgbClr val="000000"/>
                </a:solidFill>
                <a:latin typeface="Arial"/>
              </a:rPr>
              <a:t>USCENTCOM</a:t>
            </a:r>
          </a:p>
          <a:p>
            <a:pPr algn="ctr">
              <a:defRPr/>
            </a:pPr>
            <a:r>
              <a:rPr lang="en-US" sz="1000" cap="all" dirty="0">
                <a:solidFill>
                  <a:srgbClr val="000000"/>
                </a:solidFill>
                <a:latin typeface="Arial"/>
              </a:rPr>
              <a:t>USPACOM</a:t>
            </a:r>
            <a:endParaRPr lang="en-US" sz="1000" u="sng" cap="all" dirty="0">
              <a:solidFill>
                <a:srgbClr val="000000"/>
              </a:solidFill>
              <a:latin typeface="Arial"/>
            </a:endParaRPr>
          </a:p>
        </p:txBody>
      </p:sp>
      <p:sp>
        <p:nvSpPr>
          <p:cNvPr id="15371" name="AutoShape 26"/>
          <p:cNvSpPr>
            <a:spLocks noChangeArrowheads="1"/>
          </p:cNvSpPr>
          <p:nvPr/>
        </p:nvSpPr>
        <p:spPr bwMode="auto">
          <a:xfrm>
            <a:off x="2293937" y="1512888"/>
            <a:ext cx="1179513" cy="311150"/>
          </a:xfrm>
          <a:prstGeom prst="plaque">
            <a:avLst>
              <a:gd name="adj" fmla="val 0"/>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6350">
            <a:solidFill>
              <a:schemeClr val="tx1"/>
            </a:solidFill>
            <a:miter lim="800000"/>
            <a:headEnd/>
            <a:tailEnd/>
          </a:ln>
        </p:spPr>
        <p:txBody>
          <a:bodyPr wrap="none" anchor="ctr"/>
          <a:lstStyle/>
          <a:p>
            <a:pPr algn="ctr"/>
            <a:r>
              <a:rPr lang="en-US" sz="1000" dirty="0">
                <a:solidFill>
                  <a:srgbClr val="000000"/>
                </a:solidFill>
              </a:rPr>
              <a:t>EUCOM: </a:t>
            </a:r>
            <a:r>
              <a:rPr lang="en-US" sz="1000" dirty="0" smtClean="0">
                <a:solidFill>
                  <a:srgbClr val="000000"/>
                </a:solidFill>
              </a:rPr>
              <a:t>~2,500</a:t>
            </a:r>
            <a:endParaRPr lang="en-US" sz="1000" dirty="0">
              <a:solidFill>
                <a:srgbClr val="000000"/>
              </a:solidFill>
            </a:endParaRPr>
          </a:p>
        </p:txBody>
      </p:sp>
      <p:sp>
        <p:nvSpPr>
          <p:cNvPr id="15372" name="AutoShape 30"/>
          <p:cNvSpPr>
            <a:spLocks noChangeArrowheads="1"/>
          </p:cNvSpPr>
          <p:nvPr/>
        </p:nvSpPr>
        <p:spPr bwMode="auto">
          <a:xfrm>
            <a:off x="49213" y="1522413"/>
            <a:ext cx="1341437" cy="311150"/>
          </a:xfrm>
          <a:prstGeom prst="plaque">
            <a:avLst>
              <a:gd name="adj" fmla="val 0"/>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6350">
            <a:solidFill>
              <a:schemeClr val="tx1"/>
            </a:solidFill>
            <a:miter lim="800000"/>
            <a:headEnd/>
            <a:tailEnd/>
          </a:ln>
        </p:spPr>
        <p:txBody>
          <a:bodyPr wrap="none" anchor="ctr"/>
          <a:lstStyle/>
          <a:p>
            <a:pPr algn="ctr"/>
            <a:r>
              <a:rPr lang="en-US" sz="1000" dirty="0">
                <a:solidFill>
                  <a:srgbClr val="000000"/>
                </a:solidFill>
              </a:rPr>
              <a:t>NORTHCOM: </a:t>
            </a:r>
            <a:r>
              <a:rPr lang="en-US" sz="1000" dirty="0" smtClean="0">
                <a:solidFill>
                  <a:srgbClr val="000000"/>
                </a:solidFill>
              </a:rPr>
              <a:t>~</a:t>
            </a:r>
            <a:r>
              <a:rPr lang="en-US" sz="1000" dirty="0">
                <a:solidFill>
                  <a:srgbClr val="000000"/>
                </a:solidFill>
              </a:rPr>
              <a:t>2</a:t>
            </a:r>
            <a:r>
              <a:rPr lang="en-US" sz="1000" dirty="0" smtClean="0">
                <a:solidFill>
                  <a:srgbClr val="000000"/>
                </a:solidFill>
              </a:rPr>
              <a:t>00</a:t>
            </a:r>
            <a:endParaRPr lang="en-US" sz="1000" dirty="0">
              <a:solidFill>
                <a:srgbClr val="000000"/>
              </a:solidFill>
            </a:endParaRPr>
          </a:p>
        </p:txBody>
      </p:sp>
      <p:sp>
        <p:nvSpPr>
          <p:cNvPr id="15373" name="AutoShape 28"/>
          <p:cNvSpPr>
            <a:spLocks noChangeArrowheads="1"/>
          </p:cNvSpPr>
          <p:nvPr/>
        </p:nvSpPr>
        <p:spPr bwMode="auto">
          <a:xfrm>
            <a:off x="4376737" y="1516063"/>
            <a:ext cx="1779588" cy="311150"/>
          </a:xfrm>
          <a:prstGeom prst="plaque">
            <a:avLst>
              <a:gd name="adj" fmla="val 0"/>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6350">
            <a:solidFill>
              <a:schemeClr val="tx1"/>
            </a:solidFill>
            <a:miter lim="800000"/>
            <a:headEnd/>
            <a:tailEnd/>
          </a:ln>
        </p:spPr>
        <p:txBody>
          <a:bodyPr wrap="none" anchor="ctr"/>
          <a:lstStyle/>
          <a:p>
            <a:pPr algn="ctr"/>
            <a:r>
              <a:rPr lang="en-US" sz="1000" dirty="0">
                <a:solidFill>
                  <a:srgbClr val="000000"/>
                </a:solidFill>
              </a:rPr>
              <a:t>AFGHANISTAN: </a:t>
            </a:r>
            <a:r>
              <a:rPr lang="en-US" sz="1000" dirty="0" smtClean="0">
                <a:solidFill>
                  <a:srgbClr val="000000"/>
                </a:solidFill>
              </a:rPr>
              <a:t>~3,000</a:t>
            </a:r>
            <a:endParaRPr lang="en-US" sz="1000" dirty="0">
              <a:solidFill>
                <a:srgbClr val="000000"/>
              </a:solidFill>
            </a:endParaRPr>
          </a:p>
        </p:txBody>
      </p:sp>
      <p:sp>
        <p:nvSpPr>
          <p:cNvPr id="15374" name="AutoShape 33"/>
          <p:cNvSpPr>
            <a:spLocks noChangeArrowheads="1"/>
          </p:cNvSpPr>
          <p:nvPr/>
        </p:nvSpPr>
        <p:spPr bwMode="auto">
          <a:xfrm>
            <a:off x="7059613" y="1516063"/>
            <a:ext cx="2024062" cy="311150"/>
          </a:xfrm>
          <a:prstGeom prst="plaque">
            <a:avLst>
              <a:gd name="adj" fmla="val 0"/>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6350">
            <a:solidFill>
              <a:schemeClr val="tx1"/>
            </a:solidFill>
            <a:miter lim="800000"/>
            <a:headEnd/>
            <a:tailEnd/>
          </a:ln>
        </p:spPr>
        <p:txBody>
          <a:bodyPr wrap="none" anchor="ctr"/>
          <a:lstStyle/>
          <a:p>
            <a:pPr algn="ctr"/>
            <a:r>
              <a:rPr lang="en-US" sz="1000" dirty="0">
                <a:solidFill>
                  <a:srgbClr val="000000"/>
                </a:solidFill>
              </a:rPr>
              <a:t>OTHER CENTCOM: </a:t>
            </a:r>
            <a:r>
              <a:rPr lang="en-US" sz="1000" dirty="0" smtClean="0">
                <a:solidFill>
                  <a:srgbClr val="000000"/>
                </a:solidFill>
              </a:rPr>
              <a:t>~5,500</a:t>
            </a:r>
            <a:endParaRPr lang="en-US" sz="1000" dirty="0">
              <a:solidFill>
                <a:srgbClr val="000000"/>
              </a:solidFill>
            </a:endParaRPr>
          </a:p>
        </p:txBody>
      </p:sp>
      <p:sp>
        <p:nvSpPr>
          <p:cNvPr id="15375" name="AutoShape 30"/>
          <p:cNvSpPr>
            <a:spLocks noChangeArrowheads="1"/>
          </p:cNvSpPr>
          <p:nvPr/>
        </p:nvSpPr>
        <p:spPr bwMode="auto">
          <a:xfrm>
            <a:off x="2344738" y="6520997"/>
            <a:ext cx="1377950" cy="311150"/>
          </a:xfrm>
          <a:prstGeom prst="plaque">
            <a:avLst>
              <a:gd name="adj" fmla="val 0"/>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3175">
            <a:solidFill>
              <a:schemeClr val="tx1"/>
            </a:solidFill>
            <a:miter lim="800000"/>
            <a:headEnd/>
            <a:tailEnd/>
          </a:ln>
        </p:spPr>
        <p:txBody>
          <a:bodyPr wrap="none" anchor="ctr"/>
          <a:lstStyle/>
          <a:p>
            <a:pPr algn="ctr"/>
            <a:r>
              <a:rPr lang="en-US" sz="1000" dirty="0">
                <a:solidFill>
                  <a:srgbClr val="000000"/>
                </a:solidFill>
              </a:rPr>
              <a:t>SOUTHCOM: </a:t>
            </a:r>
            <a:r>
              <a:rPr lang="en-US" sz="1000" dirty="0" smtClean="0">
                <a:solidFill>
                  <a:srgbClr val="000000"/>
                </a:solidFill>
              </a:rPr>
              <a:t>~200</a:t>
            </a:r>
            <a:endParaRPr lang="en-US" sz="1000" dirty="0">
              <a:solidFill>
                <a:srgbClr val="000000"/>
              </a:solidFill>
            </a:endParaRPr>
          </a:p>
        </p:txBody>
      </p:sp>
      <p:sp>
        <p:nvSpPr>
          <p:cNvPr id="15376" name="AutoShape 32"/>
          <p:cNvSpPr>
            <a:spLocks noChangeArrowheads="1"/>
          </p:cNvSpPr>
          <p:nvPr/>
        </p:nvSpPr>
        <p:spPr bwMode="auto">
          <a:xfrm>
            <a:off x="4811713" y="6520997"/>
            <a:ext cx="1316037" cy="311150"/>
          </a:xfrm>
          <a:prstGeom prst="plaque">
            <a:avLst>
              <a:gd name="adj" fmla="val 0"/>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3175">
            <a:solidFill>
              <a:schemeClr val="tx1"/>
            </a:solidFill>
            <a:miter lim="800000"/>
            <a:headEnd/>
            <a:tailEnd/>
          </a:ln>
        </p:spPr>
        <p:txBody>
          <a:bodyPr wrap="none" anchor="ctr"/>
          <a:lstStyle/>
          <a:p>
            <a:pPr algn="ctr"/>
            <a:r>
              <a:rPr lang="en-US" sz="1000" dirty="0">
                <a:solidFill>
                  <a:srgbClr val="000000"/>
                </a:solidFill>
              </a:rPr>
              <a:t>AFRICOM: </a:t>
            </a:r>
            <a:r>
              <a:rPr lang="en-US" sz="1000" dirty="0" smtClean="0">
                <a:solidFill>
                  <a:srgbClr val="000000"/>
                </a:solidFill>
              </a:rPr>
              <a:t>~1,100</a:t>
            </a:r>
            <a:endParaRPr lang="en-US" sz="1000" dirty="0">
              <a:solidFill>
                <a:srgbClr val="000000"/>
              </a:solidFill>
            </a:endParaRPr>
          </a:p>
        </p:txBody>
      </p:sp>
      <p:sp>
        <p:nvSpPr>
          <p:cNvPr id="15377" name="AutoShape 29"/>
          <p:cNvSpPr>
            <a:spLocks noChangeArrowheads="1"/>
          </p:cNvSpPr>
          <p:nvPr/>
        </p:nvSpPr>
        <p:spPr bwMode="auto">
          <a:xfrm>
            <a:off x="7261225" y="6520997"/>
            <a:ext cx="1100138" cy="311150"/>
          </a:xfrm>
          <a:prstGeom prst="plaque">
            <a:avLst>
              <a:gd name="adj" fmla="val 0"/>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3175">
            <a:solidFill>
              <a:schemeClr val="tx1"/>
            </a:solidFill>
            <a:miter lim="800000"/>
            <a:headEnd/>
            <a:tailEnd/>
          </a:ln>
        </p:spPr>
        <p:txBody>
          <a:bodyPr wrap="none" anchor="ctr"/>
          <a:lstStyle/>
          <a:p>
            <a:pPr algn="ctr"/>
            <a:r>
              <a:rPr lang="en-US" sz="1000" dirty="0">
                <a:solidFill>
                  <a:srgbClr val="000000"/>
                </a:solidFill>
              </a:rPr>
              <a:t>PACOM: </a:t>
            </a:r>
            <a:r>
              <a:rPr lang="en-US" sz="1000" dirty="0" smtClean="0">
                <a:solidFill>
                  <a:srgbClr val="000000"/>
                </a:solidFill>
              </a:rPr>
              <a:t>~22,000</a:t>
            </a:r>
            <a:endParaRPr lang="en-US" sz="1000" dirty="0">
              <a:solidFill>
                <a:srgbClr val="000000"/>
              </a:solidFill>
            </a:endParaRPr>
          </a:p>
        </p:txBody>
      </p:sp>
      <p:sp>
        <p:nvSpPr>
          <p:cNvPr id="15380" name="AutoShape 6"/>
          <p:cNvSpPr>
            <a:spLocks noChangeArrowheads="1"/>
          </p:cNvSpPr>
          <p:nvPr/>
        </p:nvSpPr>
        <p:spPr bwMode="auto">
          <a:xfrm>
            <a:off x="328909" y="1016777"/>
            <a:ext cx="888999" cy="474663"/>
          </a:xfrm>
          <a:prstGeom prst="plaque">
            <a:avLst>
              <a:gd name="adj" fmla="val 0"/>
            </a:avLst>
          </a:prstGeom>
          <a:gradFill flip="none" rotWithShape="1">
            <a:gsLst>
              <a:gs pos="0">
                <a:srgbClr val="FF9900">
                  <a:tint val="66000"/>
                  <a:satMod val="160000"/>
                </a:srgbClr>
              </a:gs>
              <a:gs pos="50000">
                <a:srgbClr val="FF9900">
                  <a:tint val="44500"/>
                  <a:satMod val="160000"/>
                </a:srgbClr>
              </a:gs>
              <a:gs pos="100000">
                <a:srgbClr val="FF9900">
                  <a:tint val="23500"/>
                  <a:satMod val="160000"/>
                </a:srgbClr>
              </a:gs>
            </a:gsLst>
            <a:lin ang="5400000" scaled="1"/>
            <a:tileRect/>
          </a:gradFill>
          <a:ln w="25400">
            <a:solidFill>
              <a:srgbClr val="FF0000"/>
            </a:solidFill>
            <a:miter lim="800000"/>
            <a:headEnd/>
            <a:tailEnd/>
          </a:ln>
        </p:spPr>
        <p:txBody>
          <a:bodyPr wrap="none" anchor="ctr"/>
          <a:lstStyle/>
          <a:p>
            <a:pPr algn="ctr"/>
            <a:r>
              <a:rPr lang="en-US" sz="1200" dirty="0">
                <a:solidFill>
                  <a:srgbClr val="000000"/>
                </a:solidFill>
              </a:rPr>
              <a:t>Operations</a:t>
            </a:r>
          </a:p>
          <a:p>
            <a:pPr algn="ctr"/>
            <a:r>
              <a:rPr lang="en-US" sz="1200" dirty="0" smtClean="0">
                <a:solidFill>
                  <a:srgbClr val="000000"/>
                </a:solidFill>
              </a:rPr>
              <a:t>~8,100</a:t>
            </a:r>
            <a:endParaRPr lang="en-US" sz="1200" dirty="0">
              <a:solidFill>
                <a:srgbClr val="000000"/>
              </a:solidFill>
            </a:endParaRPr>
          </a:p>
        </p:txBody>
      </p:sp>
      <p:sp>
        <p:nvSpPr>
          <p:cNvPr id="15381" name="AutoShape 10"/>
          <p:cNvSpPr>
            <a:spLocks noChangeArrowheads="1"/>
          </p:cNvSpPr>
          <p:nvPr/>
        </p:nvSpPr>
        <p:spPr bwMode="auto">
          <a:xfrm>
            <a:off x="1610326" y="1016777"/>
            <a:ext cx="1373188" cy="474663"/>
          </a:xfrm>
          <a:prstGeom prst="plaque">
            <a:avLst>
              <a:gd name="adj" fmla="val 0"/>
            </a:avLst>
          </a:prstGeom>
          <a:gradFill flip="none" rotWithShape="1">
            <a:gsLst>
              <a:gs pos="0">
                <a:srgbClr val="FF9900">
                  <a:tint val="66000"/>
                  <a:satMod val="160000"/>
                </a:srgbClr>
              </a:gs>
              <a:gs pos="50000">
                <a:srgbClr val="FF9900">
                  <a:tint val="44500"/>
                  <a:satMod val="160000"/>
                </a:srgbClr>
              </a:gs>
              <a:gs pos="100000">
                <a:srgbClr val="FF9900">
                  <a:tint val="23500"/>
                  <a:satMod val="160000"/>
                </a:srgbClr>
              </a:gs>
            </a:gsLst>
            <a:lin ang="5400000" scaled="1"/>
            <a:tileRect/>
          </a:gradFill>
          <a:ln w="25400" algn="ctr">
            <a:solidFill>
              <a:srgbClr val="0000D0"/>
            </a:solidFill>
            <a:miter lim="800000"/>
            <a:headEnd/>
            <a:tailEnd/>
          </a:ln>
        </p:spPr>
        <p:txBody>
          <a:bodyPr wrap="none" anchor="ctr"/>
          <a:lstStyle/>
          <a:p>
            <a:pPr algn="ctr"/>
            <a:r>
              <a:rPr lang="en-US" sz="1200" dirty="0">
                <a:solidFill>
                  <a:srgbClr val="000000"/>
                </a:solidFill>
              </a:rPr>
              <a:t>Amphibious Ops</a:t>
            </a:r>
          </a:p>
          <a:p>
            <a:pPr algn="ctr"/>
            <a:r>
              <a:rPr lang="en-US" sz="1200" dirty="0" smtClean="0">
                <a:solidFill>
                  <a:srgbClr val="000000"/>
                </a:solidFill>
              </a:rPr>
              <a:t>~6,500</a:t>
            </a:r>
            <a:endParaRPr lang="en-US" sz="1200" dirty="0">
              <a:solidFill>
                <a:srgbClr val="000000"/>
              </a:solidFill>
            </a:endParaRPr>
          </a:p>
        </p:txBody>
      </p:sp>
      <p:sp>
        <p:nvSpPr>
          <p:cNvPr id="15382" name="AutoShape 11"/>
          <p:cNvSpPr>
            <a:spLocks noChangeArrowheads="1"/>
          </p:cNvSpPr>
          <p:nvPr/>
        </p:nvSpPr>
        <p:spPr bwMode="auto">
          <a:xfrm>
            <a:off x="3375932" y="1016777"/>
            <a:ext cx="931862" cy="474663"/>
          </a:xfrm>
          <a:prstGeom prst="plaque">
            <a:avLst>
              <a:gd name="adj" fmla="val 0"/>
            </a:avLst>
          </a:prstGeom>
          <a:gradFill flip="none" rotWithShape="1">
            <a:gsLst>
              <a:gs pos="0">
                <a:srgbClr val="FF9900">
                  <a:tint val="66000"/>
                  <a:satMod val="160000"/>
                </a:srgbClr>
              </a:gs>
              <a:gs pos="50000">
                <a:srgbClr val="FF9900">
                  <a:tint val="44500"/>
                  <a:satMod val="160000"/>
                </a:srgbClr>
              </a:gs>
              <a:gs pos="100000">
                <a:srgbClr val="FF9900">
                  <a:tint val="23500"/>
                  <a:satMod val="160000"/>
                </a:srgbClr>
              </a:gs>
            </a:gsLst>
            <a:lin ang="5400000" scaled="1"/>
            <a:tileRect/>
          </a:gradFill>
          <a:ln w="25400" algn="ctr">
            <a:solidFill>
              <a:srgbClr val="FFFF00"/>
            </a:solidFill>
            <a:miter lim="800000"/>
            <a:headEnd/>
            <a:tailEnd/>
          </a:ln>
        </p:spPr>
        <p:txBody>
          <a:bodyPr wrap="none" anchor="ctr"/>
          <a:lstStyle/>
          <a:p>
            <a:pPr algn="ctr"/>
            <a:r>
              <a:rPr lang="en-US" sz="1200" dirty="0">
                <a:solidFill>
                  <a:srgbClr val="000000"/>
                </a:solidFill>
              </a:rPr>
              <a:t>Exercises</a:t>
            </a:r>
          </a:p>
          <a:p>
            <a:pPr algn="ctr"/>
            <a:r>
              <a:rPr lang="en-US" sz="1200" dirty="0" smtClean="0">
                <a:solidFill>
                  <a:srgbClr val="000000"/>
                </a:solidFill>
              </a:rPr>
              <a:t>~1,800</a:t>
            </a:r>
            <a:endParaRPr lang="en-US" sz="1200" dirty="0">
              <a:solidFill>
                <a:srgbClr val="000000"/>
              </a:solidFill>
            </a:endParaRPr>
          </a:p>
        </p:txBody>
      </p:sp>
      <p:sp>
        <p:nvSpPr>
          <p:cNvPr id="15383" name="AutoShape 12"/>
          <p:cNvSpPr>
            <a:spLocks noChangeArrowheads="1"/>
          </p:cNvSpPr>
          <p:nvPr/>
        </p:nvSpPr>
        <p:spPr bwMode="auto">
          <a:xfrm>
            <a:off x="7513601" y="1016777"/>
            <a:ext cx="1279525" cy="476250"/>
          </a:xfrm>
          <a:prstGeom prst="plaque">
            <a:avLst>
              <a:gd name="adj" fmla="val 0"/>
            </a:avLst>
          </a:prstGeom>
          <a:gradFill flip="none" rotWithShape="1">
            <a:gsLst>
              <a:gs pos="0">
                <a:srgbClr val="FF9900">
                  <a:tint val="66000"/>
                  <a:satMod val="160000"/>
                </a:srgbClr>
              </a:gs>
              <a:gs pos="50000">
                <a:srgbClr val="FF9900">
                  <a:tint val="44500"/>
                  <a:satMod val="160000"/>
                </a:srgbClr>
              </a:gs>
              <a:gs pos="100000">
                <a:srgbClr val="FF9900">
                  <a:tint val="23500"/>
                  <a:satMod val="160000"/>
                </a:srgbClr>
              </a:gs>
            </a:gsLst>
            <a:lin ang="5400000" scaled="1"/>
            <a:tileRect/>
          </a:gradFill>
          <a:ln w="25400" algn="ctr">
            <a:solidFill>
              <a:schemeClr val="tx1"/>
            </a:solidFill>
            <a:miter lim="800000"/>
            <a:headEnd/>
            <a:tailEnd/>
          </a:ln>
        </p:spPr>
        <p:txBody>
          <a:bodyPr wrap="none" anchor="ctr"/>
          <a:lstStyle/>
          <a:p>
            <a:pPr algn="ctr"/>
            <a:r>
              <a:rPr lang="en-US" sz="1200" dirty="0">
                <a:solidFill>
                  <a:srgbClr val="000000"/>
                </a:solidFill>
              </a:rPr>
              <a:t>Total </a:t>
            </a:r>
            <a:r>
              <a:rPr lang="en-US" sz="1200" dirty="0" smtClean="0">
                <a:solidFill>
                  <a:srgbClr val="000000"/>
                </a:solidFill>
              </a:rPr>
              <a:t>Deployed**</a:t>
            </a:r>
            <a:endParaRPr lang="en-US" sz="1200" dirty="0">
              <a:solidFill>
                <a:srgbClr val="000000"/>
              </a:solidFill>
            </a:endParaRPr>
          </a:p>
          <a:p>
            <a:pPr algn="ctr"/>
            <a:r>
              <a:rPr lang="en-US" sz="1200" dirty="0" smtClean="0">
                <a:solidFill>
                  <a:srgbClr val="000000"/>
                </a:solidFill>
              </a:rPr>
              <a:t>~34,600</a:t>
            </a:r>
            <a:endParaRPr lang="en-US" sz="1200" dirty="0">
              <a:solidFill>
                <a:srgbClr val="000000"/>
              </a:solidFill>
            </a:endParaRPr>
          </a:p>
        </p:txBody>
      </p:sp>
      <p:sp>
        <p:nvSpPr>
          <p:cNvPr id="40" name="AutoShape 19"/>
          <p:cNvSpPr>
            <a:spLocks noChangeArrowheads="1"/>
          </p:cNvSpPr>
          <p:nvPr/>
        </p:nvSpPr>
        <p:spPr bwMode="auto">
          <a:xfrm>
            <a:off x="18597" y="4785084"/>
            <a:ext cx="1214736" cy="1200150"/>
          </a:xfrm>
          <a:prstGeom prst="plaque">
            <a:avLst>
              <a:gd name="adj" fmla="val 0"/>
            </a:avLst>
          </a:prstGeom>
          <a:gradFill flip="none" rotWithShape="1">
            <a:gsLst>
              <a:gs pos="0">
                <a:srgbClr val="D5C097">
                  <a:tint val="66000"/>
                  <a:satMod val="160000"/>
                </a:srgbClr>
              </a:gs>
              <a:gs pos="50000">
                <a:srgbClr val="D5C097">
                  <a:tint val="44500"/>
                  <a:satMod val="160000"/>
                </a:srgbClr>
              </a:gs>
              <a:gs pos="100000">
                <a:srgbClr val="D5C097">
                  <a:tint val="23500"/>
                  <a:satMod val="160000"/>
                </a:srgbClr>
              </a:gs>
            </a:gsLst>
            <a:lin ang="5400000" scaled="1"/>
            <a:tileRect/>
          </a:gradFill>
          <a:ln w="6350" algn="ctr">
            <a:solidFill>
              <a:srgbClr val="008000"/>
            </a:solidFill>
            <a:miter lim="800000"/>
            <a:headEnd/>
            <a:tailEnd/>
          </a:ln>
          <a:effectLst>
            <a:glow rad="101600">
              <a:srgbClr val="92D050">
                <a:alpha val="40000"/>
              </a:srgbClr>
            </a:glow>
            <a:outerShdw blurRad="50800" dist="38100" dir="2700000" algn="tl" rotWithShape="0">
              <a:prstClr val="black">
                <a:alpha val="40000"/>
              </a:prstClr>
            </a:outerShdw>
          </a:effectLst>
        </p:spPr>
        <p:txBody>
          <a:bodyPr wrap="none" lIns="0" tIns="0" rIns="0" bIns="0" anchor="ctr"/>
          <a:lstStyle/>
          <a:p>
            <a:pPr algn="ctr">
              <a:defRPr/>
            </a:pPr>
            <a:r>
              <a:rPr lang="en-US" sz="1200" u="sng" cap="all" dirty="0">
                <a:solidFill>
                  <a:srgbClr val="000000"/>
                </a:solidFill>
                <a:latin typeface="Arial"/>
              </a:rPr>
              <a:t>FAST PLTS</a:t>
            </a:r>
          </a:p>
          <a:p>
            <a:pPr algn="ctr">
              <a:defRPr/>
            </a:pPr>
            <a:r>
              <a:rPr lang="en-US" sz="1000" cap="all" dirty="0">
                <a:solidFill>
                  <a:srgbClr val="000000"/>
                </a:solidFill>
                <a:latin typeface="Arial"/>
              </a:rPr>
              <a:t>USEUCOM</a:t>
            </a:r>
          </a:p>
          <a:p>
            <a:pPr algn="ctr">
              <a:defRPr/>
            </a:pPr>
            <a:r>
              <a:rPr lang="en-US" sz="1000" cap="all" dirty="0">
                <a:solidFill>
                  <a:srgbClr val="000000"/>
                </a:solidFill>
                <a:latin typeface="Arial"/>
              </a:rPr>
              <a:t>USCENTCOM</a:t>
            </a:r>
          </a:p>
          <a:p>
            <a:pPr algn="ctr">
              <a:defRPr/>
            </a:pPr>
            <a:r>
              <a:rPr lang="en-US" sz="1000" cap="all" dirty="0">
                <a:solidFill>
                  <a:srgbClr val="000000"/>
                </a:solidFill>
                <a:latin typeface="Arial"/>
              </a:rPr>
              <a:t>USPACOM</a:t>
            </a:r>
          </a:p>
          <a:p>
            <a:pPr algn="ctr">
              <a:defRPr/>
            </a:pPr>
            <a:r>
              <a:rPr lang="en-US" sz="1000" cap="all" dirty="0">
                <a:solidFill>
                  <a:srgbClr val="000000"/>
                </a:solidFill>
                <a:latin typeface="Arial"/>
              </a:rPr>
              <a:t>USNORTHCOM</a:t>
            </a:r>
          </a:p>
          <a:p>
            <a:pPr algn="ctr">
              <a:defRPr/>
            </a:pPr>
            <a:r>
              <a:rPr lang="en-US" sz="1000" cap="all" dirty="0">
                <a:solidFill>
                  <a:srgbClr val="000000"/>
                </a:solidFill>
                <a:latin typeface="Arial"/>
              </a:rPr>
              <a:t>USSOUTHCOM</a:t>
            </a:r>
          </a:p>
        </p:txBody>
      </p:sp>
      <p:sp>
        <p:nvSpPr>
          <p:cNvPr id="15411" name="AutoShape 11"/>
          <p:cNvSpPr>
            <a:spLocks noChangeArrowheads="1"/>
          </p:cNvSpPr>
          <p:nvPr/>
        </p:nvSpPr>
        <p:spPr bwMode="auto">
          <a:xfrm>
            <a:off x="4700212" y="1016777"/>
            <a:ext cx="925512" cy="474663"/>
          </a:xfrm>
          <a:prstGeom prst="plaque">
            <a:avLst>
              <a:gd name="adj" fmla="val 0"/>
            </a:avLst>
          </a:prstGeom>
          <a:gradFill flip="none" rotWithShape="1">
            <a:gsLst>
              <a:gs pos="0">
                <a:srgbClr val="FF9900">
                  <a:tint val="66000"/>
                  <a:satMod val="160000"/>
                </a:srgbClr>
              </a:gs>
              <a:gs pos="50000">
                <a:srgbClr val="FF9900">
                  <a:tint val="44500"/>
                  <a:satMod val="160000"/>
                </a:srgbClr>
              </a:gs>
              <a:gs pos="100000">
                <a:srgbClr val="FF9900">
                  <a:tint val="23500"/>
                  <a:satMod val="160000"/>
                </a:srgbClr>
              </a:gs>
            </a:gsLst>
            <a:lin ang="5400000" scaled="1"/>
            <a:tileRect/>
          </a:gradFill>
          <a:ln w="25400" algn="ctr">
            <a:solidFill>
              <a:srgbClr val="FFFF00"/>
            </a:solidFill>
            <a:miter lim="800000"/>
            <a:headEnd/>
            <a:tailEnd/>
          </a:ln>
        </p:spPr>
        <p:txBody>
          <a:bodyPr wrap="none" anchor="ctr"/>
          <a:lstStyle/>
          <a:p>
            <a:pPr algn="ctr"/>
            <a:r>
              <a:rPr lang="en-US" sz="1200" dirty="0">
                <a:solidFill>
                  <a:srgbClr val="000000"/>
                </a:solidFill>
              </a:rPr>
              <a:t>TSC</a:t>
            </a:r>
          </a:p>
          <a:p>
            <a:pPr algn="ctr"/>
            <a:r>
              <a:rPr lang="en-US" sz="1200" dirty="0" smtClean="0">
                <a:solidFill>
                  <a:srgbClr val="000000"/>
                </a:solidFill>
              </a:rPr>
              <a:t>~2,050</a:t>
            </a:r>
            <a:endParaRPr lang="en-US" sz="1200" dirty="0">
              <a:solidFill>
                <a:srgbClr val="000000"/>
              </a:solidFill>
            </a:endParaRPr>
          </a:p>
        </p:txBody>
      </p:sp>
      <p:sp>
        <p:nvSpPr>
          <p:cNvPr id="47" name="Oval 46"/>
          <p:cNvSpPr/>
          <p:nvPr/>
        </p:nvSpPr>
        <p:spPr>
          <a:xfrm>
            <a:off x="5852143" y="3214026"/>
            <a:ext cx="109537" cy="109537"/>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48" name="Oval 47"/>
          <p:cNvSpPr/>
          <p:nvPr/>
        </p:nvSpPr>
        <p:spPr>
          <a:xfrm>
            <a:off x="5514118" y="3387841"/>
            <a:ext cx="109537" cy="109537"/>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50" name="Oval 49"/>
          <p:cNvSpPr/>
          <p:nvPr/>
        </p:nvSpPr>
        <p:spPr>
          <a:xfrm>
            <a:off x="5413757" y="3876081"/>
            <a:ext cx="109537" cy="109537"/>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53" name="Oval 52"/>
          <p:cNvSpPr/>
          <p:nvPr/>
        </p:nvSpPr>
        <p:spPr>
          <a:xfrm>
            <a:off x="4612105" y="3109710"/>
            <a:ext cx="109537" cy="109537"/>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54" name="Oval 53"/>
          <p:cNvSpPr/>
          <p:nvPr/>
        </p:nvSpPr>
        <p:spPr>
          <a:xfrm>
            <a:off x="5425324" y="3711132"/>
            <a:ext cx="109537" cy="109537"/>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55" name="Oval 54"/>
          <p:cNvSpPr/>
          <p:nvPr/>
        </p:nvSpPr>
        <p:spPr>
          <a:xfrm>
            <a:off x="7257748" y="3833151"/>
            <a:ext cx="109537" cy="109537"/>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61" name="Oval 60"/>
          <p:cNvSpPr/>
          <p:nvPr/>
        </p:nvSpPr>
        <p:spPr>
          <a:xfrm>
            <a:off x="98686" y="6386232"/>
            <a:ext cx="109537" cy="109537"/>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62" name="Oval 61"/>
          <p:cNvSpPr/>
          <p:nvPr/>
        </p:nvSpPr>
        <p:spPr>
          <a:xfrm>
            <a:off x="105946" y="6669258"/>
            <a:ext cx="109537" cy="10953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64" name="Oval 63"/>
          <p:cNvSpPr/>
          <p:nvPr/>
        </p:nvSpPr>
        <p:spPr>
          <a:xfrm>
            <a:off x="98704" y="6095970"/>
            <a:ext cx="109537" cy="10953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45" name="AutoShape 12"/>
          <p:cNvSpPr>
            <a:spLocks noChangeArrowheads="1"/>
          </p:cNvSpPr>
          <p:nvPr/>
        </p:nvSpPr>
        <p:spPr bwMode="auto">
          <a:xfrm>
            <a:off x="6018142" y="1016777"/>
            <a:ext cx="1103041" cy="476250"/>
          </a:xfrm>
          <a:prstGeom prst="plaque">
            <a:avLst>
              <a:gd name="adj" fmla="val 0"/>
            </a:avLst>
          </a:prstGeom>
          <a:gradFill flip="none" rotWithShape="1">
            <a:gsLst>
              <a:gs pos="0">
                <a:srgbClr val="FF9900">
                  <a:tint val="66000"/>
                  <a:satMod val="160000"/>
                </a:srgbClr>
              </a:gs>
              <a:gs pos="50000">
                <a:srgbClr val="FF9900">
                  <a:tint val="44500"/>
                  <a:satMod val="160000"/>
                </a:srgbClr>
              </a:gs>
              <a:gs pos="100000">
                <a:srgbClr val="FF9900">
                  <a:tint val="23500"/>
                  <a:satMod val="160000"/>
                </a:srgbClr>
              </a:gs>
            </a:gsLst>
            <a:lin ang="5400000" scaled="1"/>
            <a:tileRect/>
          </a:gradFill>
          <a:ln w="25400" algn="ctr">
            <a:solidFill>
              <a:schemeClr val="tx1"/>
            </a:solidFill>
            <a:miter lim="800000"/>
            <a:headEnd/>
            <a:tailEnd/>
          </a:ln>
        </p:spPr>
        <p:txBody>
          <a:bodyPr wrap="none" anchor="ctr"/>
          <a:lstStyle/>
          <a:p>
            <a:pPr algn="ctr"/>
            <a:r>
              <a:rPr lang="en-US" sz="1200" dirty="0" smtClean="0">
                <a:solidFill>
                  <a:srgbClr val="000000"/>
                </a:solidFill>
              </a:rPr>
              <a:t>WEST OF IDL</a:t>
            </a:r>
            <a:endParaRPr lang="en-US" sz="1200" dirty="0">
              <a:solidFill>
                <a:srgbClr val="000000"/>
              </a:solidFill>
            </a:endParaRPr>
          </a:p>
          <a:p>
            <a:pPr algn="ctr"/>
            <a:r>
              <a:rPr lang="en-US" sz="1200" dirty="0" smtClean="0">
                <a:solidFill>
                  <a:srgbClr val="000000"/>
                </a:solidFill>
              </a:rPr>
              <a:t>~21,900</a:t>
            </a:r>
            <a:endParaRPr lang="en-US" sz="1200" dirty="0">
              <a:solidFill>
                <a:srgbClr val="000000"/>
              </a:solidFill>
            </a:endParaRPr>
          </a:p>
        </p:txBody>
      </p:sp>
      <p:sp>
        <p:nvSpPr>
          <p:cNvPr id="67" name="Oval 66"/>
          <p:cNvSpPr/>
          <p:nvPr/>
        </p:nvSpPr>
        <p:spPr>
          <a:xfrm>
            <a:off x="4933503" y="2915502"/>
            <a:ext cx="109537" cy="109537"/>
          </a:xfrm>
          <a:prstGeom prst="ellips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72" name="Oval 71"/>
          <p:cNvSpPr/>
          <p:nvPr/>
        </p:nvSpPr>
        <p:spPr>
          <a:xfrm>
            <a:off x="7499632" y="4413909"/>
            <a:ext cx="109537" cy="109537"/>
          </a:xfrm>
          <a:prstGeom prst="ellips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69" name="Oval 68"/>
          <p:cNvSpPr/>
          <p:nvPr/>
        </p:nvSpPr>
        <p:spPr>
          <a:xfrm>
            <a:off x="7360318" y="3792925"/>
            <a:ext cx="109537" cy="109537"/>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74" name="Oval 73"/>
          <p:cNvSpPr/>
          <p:nvPr/>
        </p:nvSpPr>
        <p:spPr>
          <a:xfrm>
            <a:off x="5623655" y="3477946"/>
            <a:ext cx="109537" cy="109537"/>
          </a:xfrm>
          <a:prstGeom prst="ellips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81" name="Oval 80"/>
          <p:cNvSpPr/>
          <p:nvPr/>
        </p:nvSpPr>
        <p:spPr>
          <a:xfrm>
            <a:off x="1807522" y="3259319"/>
            <a:ext cx="109537" cy="109537"/>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71" name="Oval 70"/>
          <p:cNvSpPr/>
          <p:nvPr/>
        </p:nvSpPr>
        <p:spPr>
          <a:xfrm>
            <a:off x="5325114" y="3065573"/>
            <a:ext cx="109537" cy="109537"/>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86" name="Oval 85"/>
          <p:cNvSpPr/>
          <p:nvPr/>
        </p:nvSpPr>
        <p:spPr>
          <a:xfrm>
            <a:off x="4063895" y="3942171"/>
            <a:ext cx="109537" cy="109537"/>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65" name="Oval 64"/>
          <p:cNvSpPr/>
          <p:nvPr/>
        </p:nvSpPr>
        <p:spPr>
          <a:xfrm>
            <a:off x="5140815" y="3248644"/>
            <a:ext cx="109537" cy="109537"/>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57" name="Oval 56"/>
          <p:cNvSpPr/>
          <p:nvPr/>
        </p:nvSpPr>
        <p:spPr>
          <a:xfrm>
            <a:off x="4188355" y="3164478"/>
            <a:ext cx="109537" cy="109537"/>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63" name="Oval 62"/>
          <p:cNvSpPr/>
          <p:nvPr/>
        </p:nvSpPr>
        <p:spPr>
          <a:xfrm>
            <a:off x="5325114" y="3262815"/>
            <a:ext cx="109537" cy="109537"/>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91" name="Oval 90"/>
          <p:cNvSpPr/>
          <p:nvPr/>
        </p:nvSpPr>
        <p:spPr>
          <a:xfrm>
            <a:off x="4997106" y="2875964"/>
            <a:ext cx="109537" cy="109537"/>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94" name="Oval 93"/>
          <p:cNvSpPr/>
          <p:nvPr/>
        </p:nvSpPr>
        <p:spPr>
          <a:xfrm>
            <a:off x="2485332" y="3219475"/>
            <a:ext cx="109537" cy="109537"/>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97" name="Oval 96"/>
          <p:cNvSpPr/>
          <p:nvPr/>
        </p:nvSpPr>
        <p:spPr>
          <a:xfrm>
            <a:off x="4917097" y="3308904"/>
            <a:ext cx="109537" cy="109537"/>
          </a:xfrm>
          <a:prstGeom prst="ellips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99" name="Oval 98"/>
          <p:cNvSpPr/>
          <p:nvPr/>
        </p:nvSpPr>
        <p:spPr>
          <a:xfrm>
            <a:off x="1405079" y="3175110"/>
            <a:ext cx="109537" cy="109537"/>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82" name="Oval 81"/>
          <p:cNvSpPr/>
          <p:nvPr/>
        </p:nvSpPr>
        <p:spPr>
          <a:xfrm>
            <a:off x="7367285" y="3229293"/>
            <a:ext cx="109537" cy="109537"/>
          </a:xfrm>
          <a:prstGeom prst="ellips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66" name="Oval 65"/>
          <p:cNvSpPr/>
          <p:nvPr/>
        </p:nvSpPr>
        <p:spPr>
          <a:xfrm>
            <a:off x="4668282" y="3259544"/>
            <a:ext cx="109537" cy="109537"/>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83" name="Oval 82"/>
          <p:cNvSpPr/>
          <p:nvPr/>
        </p:nvSpPr>
        <p:spPr>
          <a:xfrm>
            <a:off x="4287404" y="3955640"/>
            <a:ext cx="109537" cy="109537"/>
          </a:xfrm>
          <a:prstGeom prst="ellips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59" name="Oval 58"/>
          <p:cNvSpPr/>
          <p:nvPr/>
        </p:nvSpPr>
        <p:spPr>
          <a:xfrm>
            <a:off x="7066414" y="3981243"/>
            <a:ext cx="109537" cy="109537"/>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56" name="Oval 55"/>
          <p:cNvSpPr/>
          <p:nvPr/>
        </p:nvSpPr>
        <p:spPr>
          <a:xfrm>
            <a:off x="7238344" y="3909009"/>
            <a:ext cx="109537" cy="109537"/>
          </a:xfrm>
          <a:prstGeom prst="ellips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60" name="Oval 59"/>
          <p:cNvSpPr/>
          <p:nvPr/>
        </p:nvSpPr>
        <p:spPr>
          <a:xfrm>
            <a:off x="7242870" y="3534091"/>
            <a:ext cx="109537" cy="109537"/>
          </a:xfrm>
          <a:prstGeom prst="ellips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70" name="Oval 69"/>
          <p:cNvSpPr/>
          <p:nvPr/>
        </p:nvSpPr>
        <p:spPr>
          <a:xfrm>
            <a:off x="5514117" y="3497379"/>
            <a:ext cx="109537" cy="109537"/>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73" name="Oval 72"/>
          <p:cNvSpPr/>
          <p:nvPr/>
        </p:nvSpPr>
        <p:spPr>
          <a:xfrm>
            <a:off x="5425323" y="3372625"/>
            <a:ext cx="109537" cy="109537"/>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75" name="Oval 74"/>
          <p:cNvSpPr/>
          <p:nvPr/>
        </p:nvSpPr>
        <p:spPr>
          <a:xfrm>
            <a:off x="4811214" y="3975316"/>
            <a:ext cx="109537" cy="109537"/>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Tree>
    <p:extLst>
      <p:ext uri="{BB962C8B-B14F-4D97-AF65-F5344CB8AC3E}">
        <p14:creationId xmlns:p14="http://schemas.microsoft.com/office/powerpoint/2010/main" val="327099504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3" descr="USCENTCOM copy.jpg"/>
          <p:cNvPicPr>
            <a:picLocks noChangeAspect="1"/>
          </p:cNvPicPr>
          <p:nvPr/>
        </p:nvPicPr>
        <p: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bwMode="auto">
          <a:xfrm>
            <a:off x="0" y="1010094"/>
            <a:ext cx="9144000" cy="5847906"/>
          </a:xfrm>
          <a:prstGeom prst="rect">
            <a:avLst/>
          </a:prstGeom>
          <a:noFill/>
          <a:ln w="9525">
            <a:noFill/>
            <a:miter lim="800000"/>
            <a:headEnd/>
            <a:tailEnd/>
          </a:ln>
        </p:spPr>
      </p:pic>
      <p:sp>
        <p:nvSpPr>
          <p:cNvPr id="2669571" name="Rectangle 2"/>
          <p:cNvSpPr>
            <a:spLocks noGrp="1" noChangeArrowheads="1"/>
          </p:cNvSpPr>
          <p:nvPr>
            <p:ph type="title" idx="4294967295"/>
          </p:nvPr>
        </p:nvSpPr>
        <p:spPr>
          <a:xfrm>
            <a:off x="0" y="-9525"/>
            <a:ext cx="9144000" cy="914400"/>
          </a:xfrm>
          <a:effectLst>
            <a:outerShdw dist="17961" dir="2700000" algn="ctr" rotWithShape="0">
              <a:schemeClr val="bg2">
                <a:lumMod val="50000"/>
                <a:alpha val="70000"/>
              </a:schemeClr>
            </a:outerShdw>
          </a:effectLst>
        </p:spPr>
        <p:txBody>
          <a:bodyPr/>
          <a:lstStyle/>
          <a:p>
            <a:pPr eaLnBrk="1" hangingPunct="1">
              <a:defRPr/>
            </a:pPr>
            <a:r>
              <a:rPr lang="en-US" sz="2400" dirty="0">
                <a:solidFill>
                  <a:srgbClr val="000066"/>
                </a:solidFill>
                <a:cs typeface="Arial" pitchFamily="34" charset="0"/>
              </a:rPr>
              <a:t>U.S. </a:t>
            </a:r>
            <a:r>
              <a:rPr lang="en-US" sz="2400" dirty="0" smtClean="0">
                <a:solidFill>
                  <a:srgbClr val="002060"/>
                </a:solidFill>
                <a:cs typeface="Arial" pitchFamily="34" charset="0"/>
              </a:rPr>
              <a:t>CENTRA</a:t>
            </a:r>
            <a:r>
              <a:rPr lang="en-US" sz="2400" dirty="0" smtClean="0">
                <a:solidFill>
                  <a:srgbClr val="000066"/>
                </a:solidFill>
                <a:cs typeface="Arial" pitchFamily="34" charset="0"/>
              </a:rPr>
              <a:t>L </a:t>
            </a:r>
            <a:r>
              <a:rPr lang="en-US" sz="2400" dirty="0">
                <a:solidFill>
                  <a:srgbClr val="000066"/>
                </a:solidFill>
                <a:cs typeface="Arial" pitchFamily="34" charset="0"/>
              </a:rPr>
              <a:t>COMMAND</a:t>
            </a:r>
          </a:p>
        </p:txBody>
      </p:sp>
      <p:sp>
        <p:nvSpPr>
          <p:cNvPr id="4" name="AutoShape 16"/>
          <p:cNvSpPr>
            <a:spLocks noChangeArrowheads="1"/>
          </p:cNvSpPr>
          <p:nvPr/>
        </p:nvSpPr>
        <p:spPr bwMode="auto">
          <a:xfrm>
            <a:off x="12700" y="5997355"/>
            <a:ext cx="1493838" cy="260350"/>
          </a:xfrm>
          <a:prstGeom prst="plaque">
            <a:avLst>
              <a:gd name="adj" fmla="val 16667"/>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w="3175" algn="ctr">
            <a:solidFill>
              <a:schemeClr val="tx1"/>
            </a:solidFill>
            <a:miter lim="800000"/>
            <a:headEnd/>
            <a:tailEnd/>
          </a:ln>
          <a:effectLst/>
        </p:spPr>
        <p:txBody>
          <a:bodyPr wrap="none" anchor="ctr"/>
          <a:lstStyle/>
          <a:p>
            <a:pPr algn="ctr"/>
            <a:r>
              <a:rPr lang="en-US" sz="900" dirty="0"/>
              <a:t>OPERATION</a:t>
            </a:r>
          </a:p>
        </p:txBody>
      </p:sp>
      <p:sp>
        <p:nvSpPr>
          <p:cNvPr id="5" name="AutoShape 8"/>
          <p:cNvSpPr>
            <a:spLocks noChangeArrowheads="1"/>
          </p:cNvSpPr>
          <p:nvPr/>
        </p:nvSpPr>
        <p:spPr bwMode="auto">
          <a:xfrm>
            <a:off x="12700" y="6282206"/>
            <a:ext cx="1490663" cy="280988"/>
          </a:xfrm>
          <a:prstGeom prst="plaque">
            <a:avLst>
              <a:gd name="adj" fmla="val 16667"/>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t="100000"/>
            </a:path>
            <a:tileRect r="-100000" b="-100000"/>
          </a:gradFill>
          <a:ln w="3175" algn="ctr">
            <a:solidFill>
              <a:schemeClr val="tx1"/>
            </a:solidFill>
            <a:miter lim="800000"/>
            <a:headEnd/>
            <a:tailEnd/>
          </a:ln>
          <a:effectLst/>
        </p:spPr>
        <p:txBody>
          <a:bodyPr wrap="none" anchor="ctr"/>
          <a:lstStyle/>
          <a:p>
            <a:pPr algn="ctr"/>
            <a:r>
              <a:rPr lang="en-US" sz="900" dirty="0"/>
              <a:t>EMBARKED WITH USN</a:t>
            </a:r>
          </a:p>
        </p:txBody>
      </p:sp>
      <p:sp>
        <p:nvSpPr>
          <p:cNvPr id="6" name="AutoShape 19"/>
          <p:cNvSpPr>
            <a:spLocks noChangeArrowheads="1"/>
          </p:cNvSpPr>
          <p:nvPr/>
        </p:nvSpPr>
        <p:spPr bwMode="auto">
          <a:xfrm>
            <a:off x="12700" y="6584950"/>
            <a:ext cx="1471613" cy="254000"/>
          </a:xfrm>
          <a:prstGeom prst="plaque">
            <a:avLst>
              <a:gd name="adj" fmla="val 16667"/>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100000" t="100000"/>
            </a:path>
            <a:tileRect r="-100000" b="-100000"/>
          </a:gradFill>
          <a:ln w="3175" algn="ctr">
            <a:solidFill>
              <a:schemeClr val="tx1"/>
            </a:solidFill>
            <a:miter lim="800000"/>
            <a:headEnd/>
            <a:tailEnd/>
          </a:ln>
          <a:effectLst/>
        </p:spPr>
        <p:txBody>
          <a:bodyPr wrap="none" anchor="ctr"/>
          <a:lstStyle/>
          <a:p>
            <a:pPr algn="ctr"/>
            <a:r>
              <a:rPr lang="en-US" sz="900" dirty="0">
                <a:solidFill>
                  <a:srgbClr val="000000"/>
                </a:solidFill>
              </a:rPr>
              <a:t>USMC </a:t>
            </a:r>
            <a:r>
              <a:rPr lang="en-US" sz="900" dirty="0" smtClean="0">
                <a:solidFill>
                  <a:srgbClr val="000000"/>
                </a:solidFill>
              </a:rPr>
              <a:t>EXERCISE/TSC</a:t>
            </a:r>
            <a:endParaRPr lang="en-US" sz="900" dirty="0">
              <a:solidFill>
                <a:srgbClr val="000000"/>
              </a:solidFill>
            </a:endParaRPr>
          </a:p>
        </p:txBody>
      </p:sp>
      <p:sp>
        <p:nvSpPr>
          <p:cNvPr id="8" name="AutoShape 21"/>
          <p:cNvSpPr>
            <a:spLocks noChangeArrowheads="1"/>
          </p:cNvSpPr>
          <p:nvPr/>
        </p:nvSpPr>
        <p:spPr bwMode="auto">
          <a:xfrm>
            <a:off x="145207" y="3080182"/>
            <a:ext cx="3201024" cy="533102"/>
          </a:xfrm>
          <a:prstGeom prst="plaque">
            <a:avLst>
              <a:gd name="adj" fmla="val 9796"/>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w="3175" algn="ctr">
            <a:solidFill>
              <a:schemeClr val="tx1"/>
            </a:solidFill>
            <a:miter lim="800000"/>
            <a:headEnd/>
            <a:tailEnd/>
          </a:ln>
          <a:effectLst>
            <a:outerShdw blurRad="50800" dist="38100" dir="16200000" rotWithShape="0">
              <a:prstClr val="black">
                <a:alpha val="40000"/>
              </a:prstClr>
            </a:outerShdw>
          </a:effectLst>
        </p:spPr>
        <p:txBody>
          <a:bodyPr wrap="none" lIns="0" tIns="0" rIns="0" bIns="0" anchor="ctr">
            <a:spAutoFit/>
          </a:bodyPr>
          <a:lstStyle/>
          <a:p>
            <a:pPr algn="ctr">
              <a:defRPr/>
            </a:pPr>
            <a:r>
              <a:rPr lang="en-US" sz="1000" u="sng" cap="all" dirty="0" smtClean="0">
                <a:latin typeface="Arial"/>
              </a:rPr>
              <a:t>JORDAN OPERATIONAL DEPLOYMENT PROGRAM</a:t>
            </a:r>
            <a:endParaRPr lang="en-US" sz="1000" cap="all" dirty="0">
              <a:latin typeface="Arial"/>
            </a:endParaRPr>
          </a:p>
          <a:p>
            <a:pPr>
              <a:defRPr/>
            </a:pPr>
            <a:r>
              <a:rPr lang="en-US" sz="1000" cap="all" dirty="0" smtClean="0">
                <a:latin typeface="Arial"/>
              </a:rPr>
              <a:t>DET: MARFORRES, MARCENT (FWD) ~</a:t>
            </a:r>
            <a:r>
              <a:rPr lang="en-US" sz="1000" cap="all" dirty="0">
                <a:latin typeface="Arial"/>
              </a:rPr>
              <a:t>2</a:t>
            </a:r>
            <a:r>
              <a:rPr lang="en-US" sz="1000" cap="all" dirty="0" smtClean="0">
                <a:latin typeface="Arial"/>
              </a:rPr>
              <a:t>0 pax</a:t>
            </a:r>
          </a:p>
          <a:p>
            <a:pPr>
              <a:defRPr/>
            </a:pPr>
            <a:r>
              <a:rPr lang="en-US" sz="1000" cap="all" dirty="0" smtClean="0">
                <a:latin typeface="Arial"/>
              </a:rPr>
              <a:t>JORDAN</a:t>
            </a:r>
            <a:endParaRPr lang="en-US" sz="1000" cap="all" dirty="0">
              <a:latin typeface="Arial"/>
            </a:endParaRPr>
          </a:p>
        </p:txBody>
      </p:sp>
      <p:sp>
        <p:nvSpPr>
          <p:cNvPr id="9" name="AutoShape 21"/>
          <p:cNvSpPr>
            <a:spLocks noChangeArrowheads="1"/>
          </p:cNvSpPr>
          <p:nvPr/>
        </p:nvSpPr>
        <p:spPr bwMode="auto">
          <a:xfrm>
            <a:off x="5206865" y="5039875"/>
            <a:ext cx="2017998" cy="533102"/>
          </a:xfrm>
          <a:prstGeom prst="plaque">
            <a:avLst>
              <a:gd name="adj" fmla="val 9796"/>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100000" t="100000"/>
            </a:path>
            <a:tileRect r="-100000" b="-100000"/>
          </a:gradFill>
          <a:ln w="3175" algn="ctr">
            <a:solidFill>
              <a:schemeClr val="tx1"/>
            </a:solidFill>
            <a:miter lim="800000"/>
            <a:headEnd/>
            <a:tailEnd/>
          </a:ln>
          <a:effectLst>
            <a:outerShdw blurRad="50800" dist="38100" dir="16200000" rotWithShape="0">
              <a:prstClr val="black">
                <a:alpha val="40000"/>
              </a:prstClr>
            </a:outerShdw>
          </a:effectLst>
        </p:spPr>
        <p:txBody>
          <a:bodyPr wrap="none" lIns="0" tIns="0" rIns="0" bIns="0" anchor="ctr">
            <a:spAutoFit/>
          </a:bodyPr>
          <a:lstStyle/>
          <a:p>
            <a:pPr>
              <a:defRPr/>
            </a:pPr>
            <a:r>
              <a:rPr lang="en-US" sz="1000" u="sng" cap="all" dirty="0" smtClean="0">
                <a:solidFill>
                  <a:srgbClr val="000000"/>
                </a:solidFill>
                <a:latin typeface="Arial"/>
              </a:rPr>
              <a:t>UAE SECURITY COOPERATION</a:t>
            </a:r>
            <a:endParaRPr lang="en-US" sz="1000" cap="all" dirty="0">
              <a:solidFill>
                <a:srgbClr val="000000"/>
              </a:solidFill>
              <a:latin typeface="Arial"/>
            </a:endParaRPr>
          </a:p>
          <a:p>
            <a:pPr>
              <a:defRPr/>
            </a:pPr>
            <a:r>
              <a:rPr lang="en-US" sz="1000" cap="all" dirty="0" smtClean="0">
                <a:solidFill>
                  <a:srgbClr val="000000"/>
                </a:solidFill>
                <a:latin typeface="Arial"/>
              </a:rPr>
              <a:t>Det: MARCENT (FWD) ~50 PAX</a:t>
            </a:r>
          </a:p>
          <a:p>
            <a:pPr>
              <a:defRPr/>
            </a:pPr>
            <a:r>
              <a:rPr lang="en-US" sz="1000" cap="all" dirty="0" smtClean="0">
                <a:solidFill>
                  <a:srgbClr val="000000"/>
                </a:solidFill>
                <a:latin typeface="Arial"/>
              </a:rPr>
              <a:t>UNITED ARAB EMIRATES</a:t>
            </a:r>
            <a:endParaRPr lang="en-US" sz="1000" cap="all" dirty="0">
              <a:solidFill>
                <a:srgbClr val="000000"/>
              </a:solidFill>
              <a:latin typeface="Arial"/>
            </a:endParaRPr>
          </a:p>
        </p:txBody>
      </p:sp>
      <p:sp>
        <p:nvSpPr>
          <p:cNvPr id="11" name="AutoShape 21"/>
          <p:cNvSpPr>
            <a:spLocks noChangeArrowheads="1"/>
          </p:cNvSpPr>
          <p:nvPr/>
        </p:nvSpPr>
        <p:spPr bwMode="auto">
          <a:xfrm>
            <a:off x="5773294" y="3197535"/>
            <a:ext cx="2340658" cy="533102"/>
          </a:xfrm>
          <a:prstGeom prst="plaque">
            <a:avLst>
              <a:gd name="adj" fmla="val 9796"/>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w="3175" algn="ctr">
            <a:solidFill>
              <a:schemeClr val="tx1"/>
            </a:solidFill>
            <a:miter lim="800000"/>
            <a:headEnd/>
            <a:tailEnd/>
          </a:ln>
          <a:effectLst>
            <a:outerShdw blurRad="50800" dist="38100" dir="16200000" rotWithShape="0">
              <a:prstClr val="black">
                <a:alpha val="40000"/>
              </a:prstClr>
            </a:outerShdw>
          </a:effectLst>
        </p:spPr>
        <p:txBody>
          <a:bodyPr wrap="none" lIns="0" tIns="0" rIns="0" bIns="0" anchor="ctr">
            <a:spAutoFit/>
          </a:bodyPr>
          <a:lstStyle/>
          <a:p>
            <a:pPr>
              <a:defRPr/>
            </a:pPr>
            <a:r>
              <a:rPr lang="en-US" sz="1000" u="sng" cap="all" dirty="0" smtClean="0">
                <a:latin typeface="Arial"/>
              </a:rPr>
              <a:t>OEF-AFGHANISTAN</a:t>
            </a:r>
            <a:endParaRPr lang="en-US" sz="1000" cap="all" dirty="0">
              <a:latin typeface="Arial"/>
            </a:endParaRPr>
          </a:p>
          <a:p>
            <a:pPr>
              <a:defRPr/>
            </a:pPr>
            <a:r>
              <a:rPr lang="en-US" sz="1000" cap="all" dirty="0" smtClean="0">
                <a:latin typeface="Arial"/>
              </a:rPr>
              <a:t>Det: MEB-A (I MEF FWD) ~3,000 PAX</a:t>
            </a:r>
          </a:p>
          <a:p>
            <a:pPr>
              <a:defRPr/>
            </a:pPr>
            <a:r>
              <a:rPr lang="en-US" sz="1000" cap="all" dirty="0" smtClean="0">
                <a:latin typeface="Arial"/>
              </a:rPr>
              <a:t>AFGHANISTAN</a:t>
            </a:r>
            <a:endParaRPr lang="en-US" sz="1000" cap="all" dirty="0">
              <a:latin typeface="Arial"/>
            </a:endParaRPr>
          </a:p>
        </p:txBody>
      </p:sp>
      <p:sp>
        <p:nvSpPr>
          <p:cNvPr id="12" name="AutoShape 21"/>
          <p:cNvSpPr>
            <a:spLocks noChangeArrowheads="1"/>
          </p:cNvSpPr>
          <p:nvPr/>
        </p:nvSpPr>
        <p:spPr bwMode="auto">
          <a:xfrm>
            <a:off x="4624542" y="5921128"/>
            <a:ext cx="2406638" cy="533102"/>
          </a:xfrm>
          <a:prstGeom prst="plaque">
            <a:avLst>
              <a:gd name="adj" fmla="val 9796"/>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w="3175" algn="ctr">
            <a:solidFill>
              <a:schemeClr val="tx1"/>
            </a:solidFill>
            <a:miter lim="800000"/>
            <a:headEnd/>
            <a:tailEnd/>
          </a:ln>
          <a:effectLst>
            <a:outerShdw blurRad="50800" dist="38100" dir="16200000" rotWithShape="0">
              <a:prstClr val="black">
                <a:alpha val="40000"/>
              </a:prstClr>
            </a:outerShdw>
          </a:effectLst>
        </p:spPr>
        <p:txBody>
          <a:bodyPr wrap="none" lIns="0" tIns="0" rIns="0" bIns="0" anchor="ctr">
            <a:spAutoFit/>
          </a:bodyPr>
          <a:lstStyle/>
          <a:p>
            <a:pPr>
              <a:defRPr/>
            </a:pPr>
            <a:r>
              <a:rPr lang="en-US" sz="1000" u="sng" cap="all" dirty="0" smtClean="0">
                <a:latin typeface="Arial"/>
              </a:rPr>
              <a:t>YEMEN SECFOR</a:t>
            </a:r>
            <a:endParaRPr lang="en-US" sz="1000" cap="all" dirty="0">
              <a:latin typeface="Arial"/>
            </a:endParaRPr>
          </a:p>
          <a:p>
            <a:pPr>
              <a:defRPr/>
            </a:pPr>
            <a:r>
              <a:rPr lang="en-US" sz="1000" cap="all" dirty="0" smtClean="0">
                <a:latin typeface="Arial"/>
              </a:rPr>
              <a:t>DET: </a:t>
            </a:r>
            <a:r>
              <a:rPr lang="en-US" sz="1000" cap="all" dirty="0" err="1" smtClean="0">
                <a:latin typeface="Arial"/>
              </a:rPr>
              <a:t>spmagtf</a:t>
            </a:r>
            <a:r>
              <a:rPr lang="en-US" sz="1000" cap="all" dirty="0" smtClean="0">
                <a:latin typeface="Arial"/>
              </a:rPr>
              <a:t>-</a:t>
            </a:r>
            <a:r>
              <a:rPr lang="en-US" sz="1000" cap="all" dirty="0" err="1" smtClean="0">
                <a:latin typeface="Arial"/>
              </a:rPr>
              <a:t>cr</a:t>
            </a:r>
            <a:r>
              <a:rPr lang="en-US" sz="1000" cap="all" dirty="0" smtClean="0">
                <a:latin typeface="Arial"/>
              </a:rPr>
              <a:t>-cc (2/7) ~100 PAX</a:t>
            </a:r>
          </a:p>
          <a:p>
            <a:pPr>
              <a:defRPr/>
            </a:pPr>
            <a:r>
              <a:rPr lang="en-US" sz="1000" cap="all" dirty="0" smtClean="0">
                <a:latin typeface="Arial"/>
              </a:rPr>
              <a:t>AMEMB SANA’A, YEMEN</a:t>
            </a:r>
            <a:endParaRPr lang="en-US" sz="1000" cap="all" dirty="0">
              <a:latin typeface="Arial"/>
            </a:endParaRPr>
          </a:p>
        </p:txBody>
      </p:sp>
      <p:sp>
        <p:nvSpPr>
          <p:cNvPr id="14" name="AutoShape 21"/>
          <p:cNvSpPr>
            <a:spLocks noChangeArrowheads="1"/>
          </p:cNvSpPr>
          <p:nvPr/>
        </p:nvSpPr>
        <p:spPr bwMode="auto">
          <a:xfrm>
            <a:off x="3678579" y="3485352"/>
            <a:ext cx="1745170" cy="533102"/>
          </a:xfrm>
          <a:prstGeom prst="plaque">
            <a:avLst>
              <a:gd name="adj" fmla="val 9796"/>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w="3175" algn="ctr">
            <a:solidFill>
              <a:schemeClr val="tx1"/>
            </a:solidFill>
            <a:miter lim="800000"/>
            <a:headEnd/>
            <a:tailEnd/>
          </a:ln>
          <a:effectLst>
            <a:outerShdw blurRad="50800" dist="38100" dir="16200000" rotWithShape="0">
              <a:prstClr val="black">
                <a:alpha val="40000"/>
              </a:prstClr>
            </a:outerShdw>
          </a:effectLst>
        </p:spPr>
        <p:txBody>
          <a:bodyPr wrap="square" lIns="0" tIns="0" rIns="0" bIns="0" anchor="ctr">
            <a:spAutoFit/>
          </a:bodyPr>
          <a:lstStyle/>
          <a:p>
            <a:pPr>
              <a:defRPr/>
            </a:pPr>
            <a:r>
              <a:rPr lang="en-US" sz="1000" u="sng" cap="all" dirty="0" smtClean="0">
                <a:latin typeface="Arial"/>
              </a:rPr>
              <a:t>AMEMB SECFOR </a:t>
            </a:r>
            <a:endParaRPr lang="en-US" sz="1000" cap="all" dirty="0">
              <a:latin typeface="Arial"/>
            </a:endParaRPr>
          </a:p>
          <a:p>
            <a:pPr>
              <a:defRPr/>
            </a:pPr>
            <a:r>
              <a:rPr lang="en-US" sz="1000" cap="all" dirty="0" smtClean="0">
                <a:latin typeface="Arial"/>
              </a:rPr>
              <a:t>~200 PAX</a:t>
            </a:r>
          </a:p>
          <a:p>
            <a:pPr>
              <a:defRPr/>
            </a:pPr>
            <a:r>
              <a:rPr lang="en-US" sz="1000" cap="all" dirty="0" smtClean="0">
                <a:latin typeface="Arial"/>
              </a:rPr>
              <a:t>BAGHDAD/ERBIL, IRAQ</a:t>
            </a:r>
            <a:endParaRPr lang="en-US" sz="1000" cap="all" dirty="0">
              <a:latin typeface="Arial"/>
            </a:endParaRPr>
          </a:p>
        </p:txBody>
      </p:sp>
      <p:sp>
        <p:nvSpPr>
          <p:cNvPr id="17" name="AutoShape 21"/>
          <p:cNvSpPr>
            <a:spLocks noChangeArrowheads="1"/>
          </p:cNvSpPr>
          <p:nvPr/>
        </p:nvSpPr>
        <p:spPr bwMode="auto">
          <a:xfrm>
            <a:off x="3678579" y="2909941"/>
            <a:ext cx="727615" cy="533102"/>
          </a:xfrm>
          <a:prstGeom prst="plaque">
            <a:avLst>
              <a:gd name="adj" fmla="val 9796"/>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w="3175" algn="ctr">
            <a:solidFill>
              <a:schemeClr val="tx1"/>
            </a:solidFill>
            <a:miter lim="800000"/>
            <a:headEnd/>
            <a:tailEnd/>
          </a:ln>
          <a:effectLst>
            <a:outerShdw blurRad="50800" dist="38100" dir="16200000" rotWithShape="0">
              <a:prstClr val="black">
                <a:alpha val="40000"/>
              </a:prstClr>
            </a:outerShdw>
          </a:effectLst>
        </p:spPr>
        <p:txBody>
          <a:bodyPr wrap="square" lIns="0" tIns="0" rIns="0" bIns="0" anchor="ctr">
            <a:spAutoFit/>
          </a:bodyPr>
          <a:lstStyle/>
          <a:p>
            <a:pPr>
              <a:defRPr/>
            </a:pPr>
            <a:r>
              <a:rPr lang="en-US" sz="1000" u="sng" cap="all" dirty="0" err="1" smtClean="0">
                <a:latin typeface="Arial"/>
              </a:rPr>
              <a:t>isat</a:t>
            </a:r>
            <a:r>
              <a:rPr lang="en-US" sz="1000" u="sng" cap="all" dirty="0" smtClean="0">
                <a:latin typeface="Arial"/>
              </a:rPr>
              <a:t> </a:t>
            </a:r>
            <a:endParaRPr lang="en-US" sz="1000" cap="all" dirty="0">
              <a:latin typeface="Arial"/>
            </a:endParaRPr>
          </a:p>
          <a:p>
            <a:pPr>
              <a:defRPr/>
            </a:pPr>
            <a:r>
              <a:rPr lang="en-US" sz="1000" cap="all" dirty="0" smtClean="0">
                <a:latin typeface="Arial"/>
              </a:rPr>
              <a:t>~10 PAX</a:t>
            </a:r>
          </a:p>
          <a:p>
            <a:pPr>
              <a:defRPr/>
            </a:pPr>
            <a:r>
              <a:rPr lang="en-US" sz="1000" cap="all" dirty="0" smtClean="0">
                <a:latin typeface="Arial"/>
              </a:rPr>
              <a:t>IRAQ</a:t>
            </a:r>
            <a:endParaRPr lang="en-US" sz="1000" cap="all" dirty="0">
              <a:latin typeface="Arial"/>
            </a:endParaRPr>
          </a:p>
        </p:txBody>
      </p:sp>
      <p:sp>
        <p:nvSpPr>
          <p:cNvPr id="16" name="AutoShape 7"/>
          <p:cNvSpPr>
            <a:spLocks noChangeArrowheads="1"/>
          </p:cNvSpPr>
          <p:nvPr/>
        </p:nvSpPr>
        <p:spPr bwMode="auto">
          <a:xfrm>
            <a:off x="4005618" y="4776940"/>
            <a:ext cx="1132761" cy="525869"/>
          </a:xfrm>
          <a:prstGeom prst="plaque">
            <a:avLst>
              <a:gd name="adj" fmla="val 16667"/>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t="100000"/>
            </a:path>
            <a:tileRect r="-100000" b="-100000"/>
          </a:gradFill>
          <a:ln w="3175" algn="ctr">
            <a:solidFill>
              <a:schemeClr val="tx1"/>
            </a:solidFill>
            <a:miter lim="800000"/>
            <a:headEnd/>
            <a:tailEnd/>
          </a:ln>
          <a:effectLst>
            <a:outerShdw blurRad="50800" dist="38100" dir="16200000" rotWithShape="0">
              <a:prstClr val="black">
                <a:alpha val="40000"/>
              </a:prstClr>
            </a:outerShdw>
          </a:effectLst>
        </p:spPr>
        <p:txBody>
          <a:bodyPr wrap="none" lIns="0" tIns="0" rIns="0" bIns="0" anchor="ctr"/>
          <a:lstStyle/>
          <a:p>
            <a:pPr algn="ctr">
              <a:defRPr/>
            </a:pPr>
            <a:r>
              <a:rPr lang="en-US" sz="1000" u="sng" cap="all" dirty="0" smtClean="0">
                <a:latin typeface="Arial"/>
              </a:rPr>
              <a:t>11</a:t>
            </a:r>
            <a:r>
              <a:rPr lang="en-US" sz="1000" u="sng" baseline="30000" dirty="0" smtClean="0">
                <a:latin typeface="Arial"/>
              </a:rPr>
              <a:t>th</a:t>
            </a:r>
            <a:r>
              <a:rPr lang="en-US" sz="1000" u="sng" cap="all" dirty="0" smtClean="0">
                <a:latin typeface="Arial"/>
              </a:rPr>
              <a:t>  MEU</a:t>
            </a:r>
          </a:p>
          <a:p>
            <a:pPr algn="ctr">
              <a:defRPr/>
            </a:pPr>
            <a:r>
              <a:rPr lang="en-US" sz="1000" cap="all" dirty="0">
                <a:latin typeface="Arial"/>
              </a:rPr>
              <a:t>~</a:t>
            </a:r>
            <a:r>
              <a:rPr lang="en-US" sz="1000" cap="all" dirty="0" smtClean="0">
                <a:latin typeface="Arial"/>
              </a:rPr>
              <a:t>2,500 PAX</a:t>
            </a:r>
          </a:p>
          <a:p>
            <a:pPr algn="ctr">
              <a:defRPr/>
            </a:pPr>
            <a:r>
              <a:rPr lang="en-US" sz="1000" cap="all" dirty="0" err="1" smtClean="0">
                <a:latin typeface="Arial"/>
              </a:rPr>
              <a:t>CENTcom</a:t>
            </a:r>
            <a:endParaRPr lang="en-US" sz="1000" cap="all" dirty="0" smtClean="0">
              <a:latin typeface="Arial"/>
            </a:endParaRPr>
          </a:p>
        </p:txBody>
      </p:sp>
      <p:sp>
        <p:nvSpPr>
          <p:cNvPr id="18" name="AutoShape 21"/>
          <p:cNvSpPr>
            <a:spLocks noChangeArrowheads="1"/>
          </p:cNvSpPr>
          <p:nvPr/>
        </p:nvSpPr>
        <p:spPr bwMode="auto">
          <a:xfrm>
            <a:off x="12700" y="1052626"/>
            <a:ext cx="1943809" cy="710803"/>
          </a:xfrm>
          <a:prstGeom prst="plaque">
            <a:avLst>
              <a:gd name="adj" fmla="val 9796"/>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w="3175" algn="ctr">
            <a:solidFill>
              <a:schemeClr val="tx1"/>
            </a:solidFill>
            <a:miter lim="800000"/>
            <a:headEnd/>
            <a:tailEnd/>
          </a:ln>
          <a:effectLst>
            <a:outerShdw blurRad="50800" dist="38100" dir="16200000" rotWithShape="0">
              <a:prstClr val="black">
                <a:alpha val="40000"/>
              </a:prstClr>
            </a:outerShdw>
          </a:effectLst>
        </p:spPr>
        <p:txBody>
          <a:bodyPr wrap="square" lIns="0" tIns="0" rIns="0" bIns="0" anchor="ctr">
            <a:spAutoFit/>
          </a:bodyPr>
          <a:lstStyle/>
          <a:p>
            <a:pPr>
              <a:defRPr/>
            </a:pPr>
            <a:r>
              <a:rPr lang="en-US" sz="1000" u="sng" cap="all" dirty="0" smtClean="0">
                <a:latin typeface="Arial"/>
              </a:rPr>
              <a:t>SPMAGTF-CR-</a:t>
            </a:r>
            <a:r>
              <a:rPr lang="en-US" sz="1000" u="sng" cap="all" dirty="0" err="1" smtClean="0">
                <a:latin typeface="Arial"/>
              </a:rPr>
              <a:t>cC</a:t>
            </a:r>
            <a:endParaRPr lang="en-US" sz="1000" cap="all" dirty="0">
              <a:latin typeface="Arial"/>
            </a:endParaRPr>
          </a:p>
          <a:p>
            <a:pPr>
              <a:defRPr/>
            </a:pPr>
            <a:r>
              <a:rPr lang="en-US" sz="1000" cap="all" dirty="0">
                <a:latin typeface="Arial"/>
              </a:rPr>
              <a:t>DET: </a:t>
            </a:r>
            <a:r>
              <a:rPr lang="en-US" sz="1000" cap="all" dirty="0" smtClean="0">
                <a:latin typeface="Arial"/>
              </a:rPr>
              <a:t>5</a:t>
            </a:r>
            <a:r>
              <a:rPr lang="en-US" sz="1000" cap="all" baseline="30000" dirty="0" smtClean="0">
                <a:latin typeface="Arial"/>
              </a:rPr>
              <a:t>th</a:t>
            </a:r>
            <a:r>
              <a:rPr lang="en-US" sz="1000" cap="all" dirty="0" smtClean="0">
                <a:latin typeface="Arial"/>
              </a:rPr>
              <a:t> MAR, 2/7, vma-211, vmm-363, clb-5 ~2,400 pax</a:t>
            </a:r>
            <a:endParaRPr lang="en-US" sz="1000" cap="all" dirty="0">
              <a:latin typeface="Arial"/>
            </a:endParaRPr>
          </a:p>
          <a:p>
            <a:pPr>
              <a:defRPr/>
            </a:pPr>
            <a:r>
              <a:rPr lang="en-US" sz="1000" cap="all" dirty="0" smtClean="0">
                <a:latin typeface="Arial"/>
              </a:rPr>
              <a:t>Kuwait/</a:t>
            </a:r>
            <a:r>
              <a:rPr lang="en-US" sz="1000" cap="all" dirty="0" err="1" smtClean="0">
                <a:latin typeface="Arial"/>
              </a:rPr>
              <a:t>bahrain</a:t>
            </a:r>
            <a:endParaRPr lang="en-US" sz="1000" cap="all" dirty="0">
              <a:latin typeface="Arial"/>
            </a:endParaRPr>
          </a:p>
        </p:txBody>
      </p:sp>
    </p:spTree>
    <p:extLst>
      <p:ext uri="{BB962C8B-B14F-4D97-AF65-F5344CB8AC3E}">
        <p14:creationId xmlns:p14="http://schemas.microsoft.com/office/powerpoint/2010/main" val="51564775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7" descr="USPACOM copy.jpg"/>
          <p:cNvPicPr>
            <a:picLocks noChangeAspect="1"/>
          </p:cNvPicPr>
          <p:nvPr/>
        </p:nvPicPr>
        <p:blipFill>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bwMode="auto">
          <a:xfrm>
            <a:off x="-4219" y="1010094"/>
            <a:ext cx="9148219" cy="5847906"/>
          </a:xfrm>
          <a:prstGeom prst="rect">
            <a:avLst/>
          </a:prstGeom>
          <a:noFill/>
          <a:ln w="9525">
            <a:noFill/>
            <a:miter lim="800000"/>
            <a:headEnd/>
            <a:tailEnd/>
          </a:ln>
        </p:spPr>
      </p:pic>
      <p:sp>
        <p:nvSpPr>
          <p:cNvPr id="2669571" name="Rectangle 2"/>
          <p:cNvSpPr>
            <a:spLocks noGrp="1" noChangeArrowheads="1"/>
          </p:cNvSpPr>
          <p:nvPr>
            <p:ph type="title" idx="4294967295"/>
          </p:nvPr>
        </p:nvSpPr>
        <p:spPr>
          <a:xfrm>
            <a:off x="0" y="0"/>
            <a:ext cx="9144000" cy="914400"/>
          </a:xfrm>
          <a:effectLst>
            <a:outerShdw dist="17961" dir="2700000" algn="ctr" rotWithShape="0">
              <a:schemeClr val="bg2">
                <a:lumMod val="50000"/>
                <a:alpha val="70000"/>
              </a:schemeClr>
            </a:outerShdw>
          </a:effectLst>
        </p:spPr>
        <p:txBody>
          <a:bodyPr/>
          <a:lstStyle/>
          <a:p>
            <a:pPr eaLnBrk="1" hangingPunct="1">
              <a:defRPr/>
            </a:pPr>
            <a:r>
              <a:rPr lang="en-US" sz="2400" dirty="0" smtClean="0"/>
              <a:t>U.S. PACIFIC COMMAND</a:t>
            </a:r>
          </a:p>
        </p:txBody>
      </p:sp>
      <p:sp>
        <p:nvSpPr>
          <p:cNvPr id="4" name="AutoShape 16"/>
          <p:cNvSpPr>
            <a:spLocks noChangeArrowheads="1"/>
          </p:cNvSpPr>
          <p:nvPr/>
        </p:nvSpPr>
        <p:spPr bwMode="auto">
          <a:xfrm>
            <a:off x="12700" y="5994400"/>
            <a:ext cx="1493838" cy="260350"/>
          </a:xfrm>
          <a:prstGeom prst="plaque">
            <a:avLst>
              <a:gd name="adj" fmla="val 16667"/>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3500000" scaled="1"/>
            <a:tileRect/>
          </a:gradFill>
          <a:ln w="3175" algn="ctr">
            <a:solidFill>
              <a:schemeClr val="tx1"/>
            </a:solidFill>
            <a:miter lim="800000"/>
            <a:headEnd/>
            <a:tailEnd/>
          </a:ln>
          <a:effectLst>
            <a:outerShdw blurRad="50800" dist="38100" algn="l" rotWithShape="0">
              <a:prstClr val="black">
                <a:alpha val="40000"/>
              </a:prstClr>
            </a:outerShdw>
          </a:effectLst>
        </p:spPr>
        <p:txBody>
          <a:bodyPr wrap="none" anchor="ctr"/>
          <a:lstStyle/>
          <a:p>
            <a:pPr algn="ctr"/>
            <a:r>
              <a:rPr lang="en-US" sz="900" dirty="0"/>
              <a:t>OPERATION</a:t>
            </a:r>
          </a:p>
        </p:txBody>
      </p:sp>
      <p:sp>
        <p:nvSpPr>
          <p:cNvPr id="5" name="AutoShape 8"/>
          <p:cNvSpPr>
            <a:spLocks noChangeArrowheads="1"/>
          </p:cNvSpPr>
          <p:nvPr/>
        </p:nvSpPr>
        <p:spPr bwMode="auto">
          <a:xfrm>
            <a:off x="12700" y="6277923"/>
            <a:ext cx="1490663" cy="280988"/>
          </a:xfrm>
          <a:prstGeom prst="plaque">
            <a:avLst>
              <a:gd name="adj" fmla="val 16667"/>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t="100000"/>
            </a:path>
            <a:tileRect r="-100000" b="-100000"/>
          </a:gradFill>
          <a:ln w="3175" algn="ctr">
            <a:solidFill>
              <a:schemeClr val="tx1"/>
            </a:solidFill>
            <a:miter lim="800000"/>
            <a:headEnd/>
            <a:tailEnd/>
          </a:ln>
          <a:effectLst>
            <a:outerShdw blurRad="50800" dist="38100" algn="l" rotWithShape="0">
              <a:prstClr val="black">
                <a:alpha val="40000"/>
              </a:prstClr>
            </a:outerShdw>
          </a:effectLst>
        </p:spPr>
        <p:txBody>
          <a:bodyPr wrap="none" anchor="ctr"/>
          <a:lstStyle/>
          <a:p>
            <a:pPr algn="ctr"/>
            <a:r>
              <a:rPr lang="en-US" sz="900" dirty="0"/>
              <a:t>EMBARKED WITH USN</a:t>
            </a:r>
          </a:p>
        </p:txBody>
      </p:sp>
      <p:sp>
        <p:nvSpPr>
          <p:cNvPr id="6" name="AutoShape 19"/>
          <p:cNvSpPr>
            <a:spLocks noChangeArrowheads="1"/>
          </p:cNvSpPr>
          <p:nvPr/>
        </p:nvSpPr>
        <p:spPr bwMode="auto">
          <a:xfrm>
            <a:off x="12700" y="6582734"/>
            <a:ext cx="1471613" cy="254000"/>
          </a:xfrm>
          <a:prstGeom prst="plaque">
            <a:avLst>
              <a:gd name="adj" fmla="val 16667"/>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3500000" scaled="1"/>
            <a:tileRect/>
          </a:gradFill>
          <a:ln w="3175" algn="ctr">
            <a:solidFill>
              <a:schemeClr val="tx1"/>
            </a:solidFill>
            <a:miter lim="800000"/>
            <a:headEnd/>
            <a:tailEnd/>
          </a:ln>
          <a:effectLst>
            <a:outerShdw blurRad="50800" dist="38100" algn="l" rotWithShape="0">
              <a:prstClr val="black">
                <a:alpha val="40000"/>
              </a:prstClr>
            </a:outerShdw>
          </a:effectLst>
        </p:spPr>
        <p:txBody>
          <a:bodyPr wrap="none" anchor="ctr"/>
          <a:lstStyle/>
          <a:p>
            <a:pPr algn="ctr"/>
            <a:r>
              <a:rPr lang="en-US" sz="900" dirty="0">
                <a:solidFill>
                  <a:srgbClr val="000000"/>
                </a:solidFill>
              </a:rPr>
              <a:t>USMC </a:t>
            </a:r>
            <a:r>
              <a:rPr lang="en-US" sz="900" dirty="0" smtClean="0">
                <a:solidFill>
                  <a:srgbClr val="000000"/>
                </a:solidFill>
              </a:rPr>
              <a:t>EXERCISE/TSC</a:t>
            </a:r>
            <a:endParaRPr lang="en-US" sz="900" dirty="0">
              <a:solidFill>
                <a:srgbClr val="000000"/>
              </a:solidFill>
            </a:endParaRPr>
          </a:p>
        </p:txBody>
      </p:sp>
      <p:sp>
        <p:nvSpPr>
          <p:cNvPr id="10" name="AutoShape 7"/>
          <p:cNvSpPr>
            <a:spLocks noChangeArrowheads="1"/>
          </p:cNvSpPr>
          <p:nvPr/>
        </p:nvSpPr>
        <p:spPr bwMode="auto">
          <a:xfrm>
            <a:off x="1803131" y="3594185"/>
            <a:ext cx="914400" cy="530352"/>
          </a:xfrm>
          <a:prstGeom prst="plaque">
            <a:avLst>
              <a:gd name="adj" fmla="val 16667"/>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t="100000"/>
            </a:path>
            <a:tileRect r="-100000" b="-100000"/>
          </a:gradFill>
          <a:ln w="3175" algn="ctr">
            <a:solidFill>
              <a:schemeClr val="tx1"/>
            </a:solidFill>
            <a:miter lim="800000"/>
            <a:headEnd/>
            <a:tailEnd/>
          </a:ln>
          <a:effectLst>
            <a:outerShdw blurRad="50800" dist="38100" dir="16200000" rotWithShape="0">
              <a:prstClr val="black">
                <a:alpha val="40000"/>
              </a:prstClr>
            </a:outerShdw>
          </a:effectLst>
        </p:spPr>
        <p:txBody>
          <a:bodyPr wrap="none" lIns="0" tIns="0" rIns="0" bIns="0" anchor="ctr"/>
          <a:lstStyle/>
          <a:p>
            <a:pPr algn="ctr">
              <a:defRPr/>
            </a:pPr>
            <a:r>
              <a:rPr lang="en-US" sz="1000" u="sng" cap="all" dirty="0" smtClean="0">
                <a:latin typeface="Arial"/>
              </a:rPr>
              <a:t>31</a:t>
            </a:r>
            <a:r>
              <a:rPr lang="en-US" sz="1000" u="sng" baseline="30000" dirty="0" smtClean="0">
                <a:latin typeface="Arial"/>
              </a:rPr>
              <a:t>st</a:t>
            </a:r>
            <a:r>
              <a:rPr lang="en-US" sz="1000" u="sng" cap="all" dirty="0" smtClean="0">
                <a:latin typeface="Arial"/>
              </a:rPr>
              <a:t> MEU</a:t>
            </a:r>
          </a:p>
          <a:p>
            <a:pPr algn="ctr">
              <a:defRPr/>
            </a:pPr>
            <a:r>
              <a:rPr lang="en-US" sz="1000" cap="all" dirty="0" smtClean="0">
                <a:latin typeface="Arial"/>
              </a:rPr>
              <a:t>~2,000 PAX</a:t>
            </a:r>
          </a:p>
          <a:p>
            <a:pPr algn="ctr">
              <a:defRPr/>
            </a:pPr>
            <a:r>
              <a:rPr lang="en-US" sz="1000" cap="all" dirty="0" smtClean="0">
                <a:latin typeface="Arial"/>
              </a:rPr>
              <a:t>USPACOM</a:t>
            </a:r>
            <a:endParaRPr lang="en-US" sz="1000" cap="all" dirty="0">
              <a:latin typeface="Arial"/>
            </a:endParaRPr>
          </a:p>
        </p:txBody>
      </p:sp>
      <p:sp>
        <p:nvSpPr>
          <p:cNvPr id="17" name="AutoShape 16"/>
          <p:cNvSpPr>
            <a:spLocks noChangeArrowheads="1"/>
          </p:cNvSpPr>
          <p:nvPr/>
        </p:nvSpPr>
        <p:spPr bwMode="auto">
          <a:xfrm>
            <a:off x="3491487" y="3750009"/>
            <a:ext cx="2513528" cy="600075"/>
          </a:xfrm>
          <a:prstGeom prst="plaque">
            <a:avLst>
              <a:gd name="adj" fmla="val 16667"/>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3500000" scaled="1"/>
            <a:tileRect/>
          </a:gradFill>
          <a:ln w="3175" algn="ctr">
            <a:solidFill>
              <a:schemeClr val="tx1"/>
            </a:solidFill>
            <a:miter lim="800000"/>
            <a:headEnd/>
            <a:tailEnd/>
          </a:ln>
          <a:effectLst>
            <a:outerShdw blurRad="50800" dist="38100" dir="16200000" rotWithShape="0">
              <a:prstClr val="black">
                <a:alpha val="40000"/>
              </a:prstClr>
            </a:outerShdw>
          </a:effectLst>
        </p:spPr>
        <p:txBody>
          <a:bodyPr wrap="square" lIns="0" tIns="0" rIns="0" bIns="0" anchor="ctr">
            <a:spAutoFit/>
          </a:bodyPr>
          <a:lstStyle/>
          <a:p>
            <a:r>
              <a:rPr lang="en-US" sz="1000" u="sng" cap="all" dirty="0">
                <a:latin typeface="Arial"/>
              </a:rPr>
              <a:t>OEF-P JSOTF </a:t>
            </a:r>
          </a:p>
          <a:p>
            <a:r>
              <a:rPr lang="en-US" sz="1000" cap="all" dirty="0">
                <a:latin typeface="Arial"/>
              </a:rPr>
              <a:t>DET: </a:t>
            </a:r>
            <a:r>
              <a:rPr lang="en-US" sz="1000" cap="all" dirty="0" smtClean="0">
                <a:latin typeface="Arial"/>
              </a:rPr>
              <a:t>3</a:t>
            </a:r>
            <a:r>
              <a:rPr lang="en-US" sz="1000" baseline="30000" dirty="0" smtClean="0">
                <a:latin typeface="Arial"/>
              </a:rPr>
              <a:t>d</a:t>
            </a:r>
            <a:r>
              <a:rPr lang="en-US" sz="1000" cap="all" dirty="0" smtClean="0">
                <a:latin typeface="Arial"/>
              </a:rPr>
              <a:t> </a:t>
            </a:r>
            <a:r>
              <a:rPr lang="en-US" sz="1000" cap="all" dirty="0">
                <a:latin typeface="Arial"/>
              </a:rPr>
              <a:t>MARDIV, </a:t>
            </a:r>
            <a:r>
              <a:rPr lang="en-US" sz="1000" cap="all" dirty="0" smtClean="0">
                <a:latin typeface="Arial"/>
              </a:rPr>
              <a:t>3</a:t>
            </a:r>
            <a:r>
              <a:rPr lang="en-US" sz="1000" baseline="30000" dirty="0" smtClean="0">
                <a:latin typeface="Arial"/>
              </a:rPr>
              <a:t>d</a:t>
            </a:r>
            <a:r>
              <a:rPr lang="en-US" sz="1000" cap="all" dirty="0" smtClean="0">
                <a:latin typeface="Arial"/>
              </a:rPr>
              <a:t> </a:t>
            </a:r>
            <a:r>
              <a:rPr lang="en-US" sz="1000" cap="all" dirty="0">
                <a:latin typeface="Arial"/>
              </a:rPr>
              <a:t>RAD </a:t>
            </a:r>
            <a:r>
              <a:rPr lang="en-US" sz="1000" cap="all" dirty="0" smtClean="0">
                <a:latin typeface="Arial"/>
              </a:rPr>
              <a:t>BN ~50 PAX</a:t>
            </a:r>
            <a:endParaRPr lang="en-US" sz="1000" cap="all" dirty="0">
              <a:latin typeface="Arial"/>
            </a:endParaRPr>
          </a:p>
          <a:p>
            <a:r>
              <a:rPr lang="en-US" sz="1000" cap="all" dirty="0">
                <a:latin typeface="Arial"/>
              </a:rPr>
              <a:t>PHILIPPINES</a:t>
            </a:r>
          </a:p>
        </p:txBody>
      </p:sp>
      <p:sp>
        <p:nvSpPr>
          <p:cNvPr id="20" name="AutoShape 21"/>
          <p:cNvSpPr>
            <a:spLocks noChangeArrowheads="1"/>
          </p:cNvSpPr>
          <p:nvPr/>
        </p:nvSpPr>
        <p:spPr bwMode="auto">
          <a:xfrm>
            <a:off x="7183417" y="6125931"/>
            <a:ext cx="1939317" cy="710803"/>
          </a:xfrm>
          <a:prstGeom prst="plaque">
            <a:avLst>
              <a:gd name="adj" fmla="val 9796"/>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13500000" scaled="1"/>
            <a:tileRect/>
          </a:gradFill>
          <a:ln w="3175" algn="ctr">
            <a:solidFill>
              <a:schemeClr val="tx1"/>
            </a:solidFill>
            <a:miter lim="800000"/>
            <a:headEnd/>
            <a:tailEnd/>
          </a:ln>
          <a:effectLst>
            <a:glow rad="101600">
              <a:srgbClr val="92D050">
                <a:alpha val="40000"/>
              </a:srgbClr>
            </a:glow>
            <a:outerShdw blurRad="50800" dist="38100" dir="16200000" rotWithShape="0">
              <a:prstClr val="black">
                <a:alpha val="40000"/>
              </a:prstClr>
            </a:outerShdw>
          </a:effectLst>
        </p:spPr>
        <p:txBody>
          <a:bodyPr wrap="none" lIns="0" tIns="0" rIns="0" bIns="0" anchor="ctr">
            <a:spAutoFit/>
          </a:bodyPr>
          <a:lstStyle/>
          <a:p>
            <a:pPr>
              <a:defRPr/>
            </a:pPr>
            <a:r>
              <a:rPr lang="en-US" sz="1000" u="sng" cap="all" dirty="0" smtClean="0">
                <a:solidFill>
                  <a:srgbClr val="000000"/>
                </a:solidFill>
                <a:latin typeface="Arial"/>
              </a:rPr>
              <a:t>PACOM WEST OF IDL</a:t>
            </a:r>
            <a:endParaRPr lang="en-US" sz="1000" cap="all" dirty="0">
              <a:solidFill>
                <a:srgbClr val="000000"/>
              </a:solidFill>
              <a:latin typeface="Arial"/>
            </a:endParaRPr>
          </a:p>
          <a:p>
            <a:pPr>
              <a:defRPr/>
            </a:pPr>
            <a:r>
              <a:rPr lang="en-US" sz="1000" cap="all" dirty="0" smtClean="0">
                <a:solidFill>
                  <a:srgbClr val="000000"/>
                </a:solidFill>
                <a:latin typeface="Arial"/>
              </a:rPr>
              <a:t>TOTAL ~21,900 PAX</a:t>
            </a:r>
          </a:p>
          <a:p>
            <a:pPr>
              <a:defRPr/>
            </a:pPr>
            <a:r>
              <a:rPr lang="en-US" sz="1000" cap="all" dirty="0" smtClean="0">
                <a:solidFill>
                  <a:srgbClr val="000000"/>
                </a:solidFill>
                <a:latin typeface="Arial"/>
              </a:rPr>
              <a:t>OPFOR ~19,800 PAX</a:t>
            </a:r>
          </a:p>
          <a:p>
            <a:pPr>
              <a:defRPr/>
            </a:pPr>
            <a:r>
              <a:rPr lang="en-US" sz="1000" cap="all" dirty="0" smtClean="0">
                <a:solidFill>
                  <a:srgbClr val="000000"/>
                </a:solidFill>
                <a:latin typeface="Arial"/>
              </a:rPr>
              <a:t>BASES/STATIONS ~2,100 PAX</a:t>
            </a:r>
            <a:endParaRPr lang="en-US" sz="1000" cap="all" dirty="0">
              <a:solidFill>
                <a:srgbClr val="000000"/>
              </a:solidFill>
              <a:latin typeface="Arial"/>
            </a:endParaRPr>
          </a:p>
        </p:txBody>
      </p:sp>
      <p:sp>
        <p:nvSpPr>
          <p:cNvPr id="16" name="AutoShape 21"/>
          <p:cNvSpPr>
            <a:spLocks noChangeArrowheads="1"/>
          </p:cNvSpPr>
          <p:nvPr/>
        </p:nvSpPr>
        <p:spPr bwMode="auto">
          <a:xfrm>
            <a:off x="325213" y="5143943"/>
            <a:ext cx="2475918" cy="533102"/>
          </a:xfrm>
          <a:prstGeom prst="plaque">
            <a:avLst>
              <a:gd name="adj" fmla="val 9796"/>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3500000" scaled="1"/>
            <a:tileRect/>
          </a:gradFill>
          <a:ln w="3175" algn="ctr">
            <a:solidFill>
              <a:schemeClr val="tx1"/>
            </a:solidFill>
            <a:miter lim="800000"/>
            <a:headEnd/>
            <a:tailEnd/>
          </a:ln>
          <a:effectLst>
            <a:glow rad="101600">
              <a:srgbClr val="92D050">
                <a:alpha val="40000"/>
              </a:srgbClr>
            </a:glow>
            <a:outerShdw blurRad="50800" dist="38100" dir="16200000" rotWithShape="0">
              <a:prstClr val="black">
                <a:alpha val="40000"/>
              </a:prstClr>
            </a:outerShdw>
          </a:effectLst>
        </p:spPr>
        <p:txBody>
          <a:bodyPr wrap="none" lIns="0" tIns="0" rIns="0" bIns="0" anchor="ctr">
            <a:spAutoFit/>
          </a:bodyPr>
          <a:lstStyle/>
          <a:p>
            <a:pPr>
              <a:defRPr/>
            </a:pPr>
            <a:r>
              <a:rPr lang="en-US" sz="1000" u="sng" dirty="0" smtClean="0">
                <a:solidFill>
                  <a:srgbClr val="000000"/>
                </a:solidFill>
                <a:latin typeface="Arial"/>
              </a:rPr>
              <a:t>MRF-D</a:t>
            </a:r>
            <a:endParaRPr lang="en-US" sz="1000" dirty="0" smtClean="0">
              <a:solidFill>
                <a:srgbClr val="000000"/>
              </a:solidFill>
              <a:latin typeface="Arial"/>
            </a:endParaRPr>
          </a:p>
          <a:p>
            <a:pPr>
              <a:defRPr/>
            </a:pPr>
            <a:r>
              <a:rPr lang="en-US" sz="1000" dirty="0" smtClean="0">
                <a:solidFill>
                  <a:srgbClr val="000000"/>
                </a:solidFill>
                <a:latin typeface="Arial"/>
              </a:rPr>
              <a:t>DET: 1/5, 3</a:t>
            </a:r>
            <a:r>
              <a:rPr lang="en-US" sz="1000" baseline="30000" dirty="0" smtClean="0">
                <a:solidFill>
                  <a:srgbClr val="000000"/>
                </a:solidFill>
                <a:latin typeface="Arial"/>
              </a:rPr>
              <a:t>d</a:t>
            </a:r>
            <a:r>
              <a:rPr lang="en-US" sz="1000" dirty="0" smtClean="0">
                <a:solidFill>
                  <a:srgbClr val="000000"/>
                </a:solidFill>
                <a:latin typeface="Arial"/>
              </a:rPr>
              <a:t> MLG, HMH-463  ~1,000 PAX</a:t>
            </a:r>
          </a:p>
          <a:p>
            <a:pPr>
              <a:defRPr/>
            </a:pPr>
            <a:r>
              <a:rPr lang="en-US" sz="1000" dirty="0" smtClean="0">
                <a:solidFill>
                  <a:srgbClr val="000000"/>
                </a:solidFill>
                <a:latin typeface="Arial"/>
              </a:rPr>
              <a:t>AUSTRALIA</a:t>
            </a:r>
            <a:endParaRPr lang="en-US" sz="1000" dirty="0">
              <a:solidFill>
                <a:srgbClr val="000000"/>
              </a:solidFill>
              <a:latin typeface="Arial"/>
            </a:endParaRPr>
          </a:p>
        </p:txBody>
      </p:sp>
      <p:sp>
        <p:nvSpPr>
          <p:cNvPr id="25" name="AutoShape 21"/>
          <p:cNvSpPr>
            <a:spLocks noChangeArrowheads="1"/>
          </p:cNvSpPr>
          <p:nvPr/>
        </p:nvSpPr>
        <p:spPr bwMode="auto">
          <a:xfrm>
            <a:off x="3491487" y="4388297"/>
            <a:ext cx="1677568" cy="533102"/>
          </a:xfrm>
          <a:prstGeom prst="plaque">
            <a:avLst>
              <a:gd name="adj" fmla="val 9796"/>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3500000" scaled="1"/>
            <a:tileRect/>
          </a:gradFill>
          <a:ln w="3175" algn="ctr">
            <a:solidFill>
              <a:schemeClr val="tx1"/>
            </a:solidFill>
            <a:miter lim="800000"/>
            <a:headEnd/>
            <a:tailEnd/>
          </a:ln>
          <a:effectLst>
            <a:glow rad="101600">
              <a:srgbClr val="92D050">
                <a:alpha val="40000"/>
              </a:srgbClr>
            </a:glow>
            <a:outerShdw blurRad="50800" dist="38100" dir="16200000" rotWithShape="0">
              <a:prstClr val="black">
                <a:alpha val="40000"/>
              </a:prstClr>
            </a:outerShdw>
          </a:effectLst>
        </p:spPr>
        <p:txBody>
          <a:bodyPr wrap="square" lIns="0" tIns="0" rIns="0" bIns="0" anchor="ctr">
            <a:spAutoFit/>
          </a:bodyPr>
          <a:lstStyle/>
          <a:p>
            <a:pPr>
              <a:defRPr/>
            </a:pPr>
            <a:r>
              <a:rPr lang="en-US" sz="1000" u="sng" dirty="0" smtClean="0">
                <a:solidFill>
                  <a:srgbClr val="000000"/>
                </a:solidFill>
                <a:latin typeface="Arial"/>
              </a:rPr>
              <a:t>PHIBLEX</a:t>
            </a:r>
            <a:endParaRPr lang="en-US" sz="1000" dirty="0" smtClean="0">
              <a:solidFill>
                <a:srgbClr val="000000"/>
              </a:solidFill>
              <a:latin typeface="Arial"/>
            </a:endParaRPr>
          </a:p>
          <a:p>
            <a:pPr>
              <a:defRPr/>
            </a:pPr>
            <a:r>
              <a:rPr lang="en-US" sz="1000" dirty="0" smtClean="0">
                <a:solidFill>
                  <a:srgbClr val="000000"/>
                </a:solidFill>
                <a:latin typeface="Arial"/>
              </a:rPr>
              <a:t>DET: III MEF ~500 PAX</a:t>
            </a:r>
          </a:p>
          <a:p>
            <a:pPr>
              <a:defRPr/>
            </a:pPr>
            <a:r>
              <a:rPr lang="en-US" sz="1000" dirty="0" smtClean="0">
                <a:solidFill>
                  <a:srgbClr val="000000"/>
                </a:solidFill>
                <a:latin typeface="Arial"/>
              </a:rPr>
              <a:t>PHILIPPINES</a:t>
            </a:r>
            <a:endParaRPr lang="en-US" sz="1000" dirty="0">
              <a:solidFill>
                <a:srgbClr val="000000"/>
              </a:solidFill>
              <a:latin typeface="Arial"/>
            </a:endParaRPr>
          </a:p>
        </p:txBody>
      </p:sp>
      <p:sp>
        <p:nvSpPr>
          <p:cNvPr id="22" name="AutoShape 21"/>
          <p:cNvSpPr>
            <a:spLocks noChangeArrowheads="1"/>
          </p:cNvSpPr>
          <p:nvPr/>
        </p:nvSpPr>
        <p:spPr bwMode="auto">
          <a:xfrm>
            <a:off x="3066767" y="1444296"/>
            <a:ext cx="1197390" cy="533102"/>
          </a:xfrm>
          <a:prstGeom prst="plaque">
            <a:avLst>
              <a:gd name="adj" fmla="val 9796"/>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3500000" scaled="1"/>
            <a:tileRect/>
          </a:gradFill>
          <a:ln w="3175" algn="ctr">
            <a:solidFill>
              <a:schemeClr val="tx1"/>
            </a:solidFill>
            <a:miter lim="800000"/>
            <a:headEnd/>
            <a:tailEnd/>
          </a:ln>
          <a:effectLst>
            <a:glow rad="101600">
              <a:srgbClr val="92D050">
                <a:alpha val="40000"/>
              </a:srgbClr>
            </a:glow>
            <a:outerShdw blurRad="50800" dist="38100" dir="16200000" rotWithShape="0">
              <a:prstClr val="black">
                <a:alpha val="40000"/>
              </a:prstClr>
            </a:outerShdw>
          </a:effectLst>
        </p:spPr>
        <p:txBody>
          <a:bodyPr wrap="none" lIns="0" tIns="0" rIns="0" bIns="0" anchor="ctr">
            <a:spAutoFit/>
          </a:bodyPr>
          <a:lstStyle/>
          <a:p>
            <a:pPr>
              <a:defRPr/>
            </a:pPr>
            <a:r>
              <a:rPr lang="en-US" sz="1000" u="sng" dirty="0" smtClean="0">
                <a:solidFill>
                  <a:srgbClr val="000000"/>
                </a:solidFill>
                <a:latin typeface="Arial"/>
              </a:rPr>
              <a:t>KMEP 14-13</a:t>
            </a:r>
            <a:endParaRPr lang="en-US" sz="1000" dirty="0" smtClean="0">
              <a:solidFill>
                <a:srgbClr val="000000"/>
              </a:solidFill>
              <a:latin typeface="Arial"/>
            </a:endParaRPr>
          </a:p>
          <a:p>
            <a:pPr>
              <a:defRPr/>
            </a:pPr>
            <a:r>
              <a:rPr lang="en-US" sz="1000" dirty="0" smtClean="0">
                <a:solidFill>
                  <a:srgbClr val="000000"/>
                </a:solidFill>
                <a:latin typeface="Arial"/>
              </a:rPr>
              <a:t>DET: 1/3 ~500 PAX</a:t>
            </a:r>
          </a:p>
          <a:p>
            <a:pPr>
              <a:defRPr/>
            </a:pPr>
            <a:r>
              <a:rPr lang="en-US" sz="1000" dirty="0" smtClean="0">
                <a:solidFill>
                  <a:srgbClr val="000000"/>
                </a:solidFill>
                <a:latin typeface="Arial"/>
              </a:rPr>
              <a:t>ROK</a:t>
            </a:r>
            <a:endParaRPr lang="en-US" sz="1000" dirty="0">
              <a:solidFill>
                <a:srgbClr val="000000"/>
              </a:solidFill>
              <a:latin typeface="Arial"/>
            </a:endParaRPr>
          </a:p>
        </p:txBody>
      </p:sp>
      <p:sp>
        <p:nvSpPr>
          <p:cNvPr id="14" name="AutoShape 7"/>
          <p:cNvSpPr>
            <a:spLocks noChangeArrowheads="1"/>
          </p:cNvSpPr>
          <p:nvPr/>
        </p:nvSpPr>
        <p:spPr bwMode="auto">
          <a:xfrm>
            <a:off x="3781189" y="2804213"/>
            <a:ext cx="940168" cy="530352"/>
          </a:xfrm>
          <a:prstGeom prst="plaque">
            <a:avLst>
              <a:gd name="adj" fmla="val 16667"/>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t="100000"/>
            </a:path>
            <a:tileRect r="-100000" b="-100000"/>
          </a:gradFill>
          <a:ln w="3175" algn="ctr">
            <a:solidFill>
              <a:schemeClr val="tx1"/>
            </a:solidFill>
            <a:miter lim="800000"/>
            <a:headEnd/>
            <a:tailEnd/>
          </a:ln>
          <a:effectLst>
            <a:outerShdw blurRad="50800" dist="38100" dir="16200000" rotWithShape="0">
              <a:prstClr val="black">
                <a:alpha val="40000"/>
              </a:prstClr>
            </a:outerShdw>
          </a:effectLst>
        </p:spPr>
        <p:txBody>
          <a:bodyPr wrap="none" lIns="0" tIns="0" rIns="0" bIns="0" anchor="ctr"/>
          <a:lstStyle/>
          <a:p>
            <a:pPr algn="ctr">
              <a:defRPr/>
            </a:pPr>
            <a:r>
              <a:rPr lang="en-US" sz="1000" u="sng" cap="all" dirty="0" smtClean="0">
                <a:latin typeface="Arial"/>
              </a:rPr>
              <a:t>T-AKE</a:t>
            </a:r>
          </a:p>
          <a:p>
            <a:pPr algn="ctr">
              <a:defRPr/>
            </a:pPr>
            <a:r>
              <a:rPr lang="en-US" sz="1000" cap="all" dirty="0" smtClean="0">
                <a:latin typeface="Arial"/>
              </a:rPr>
              <a:t>~</a:t>
            </a:r>
            <a:r>
              <a:rPr lang="en-US" sz="1000" cap="all" dirty="0">
                <a:latin typeface="Arial"/>
              </a:rPr>
              <a:t>1</a:t>
            </a:r>
            <a:r>
              <a:rPr lang="en-US" sz="1000" cap="all" dirty="0" smtClean="0">
                <a:latin typeface="Arial"/>
              </a:rPr>
              <a:t>00 PAX</a:t>
            </a:r>
          </a:p>
          <a:p>
            <a:pPr algn="ctr">
              <a:defRPr/>
            </a:pPr>
            <a:r>
              <a:rPr lang="en-US" sz="1000" cap="all" dirty="0" smtClean="0">
                <a:latin typeface="Arial"/>
              </a:rPr>
              <a:t>USPACOM</a:t>
            </a:r>
            <a:endParaRPr lang="en-US" sz="1000" cap="all" dirty="0">
              <a:latin typeface="Arial"/>
            </a:endParaRPr>
          </a:p>
        </p:txBody>
      </p:sp>
      <p:sp>
        <p:nvSpPr>
          <p:cNvPr id="18" name="AutoShape 21"/>
          <p:cNvSpPr>
            <a:spLocks noChangeArrowheads="1"/>
          </p:cNvSpPr>
          <p:nvPr/>
        </p:nvSpPr>
        <p:spPr bwMode="auto">
          <a:xfrm>
            <a:off x="3053883" y="2061769"/>
            <a:ext cx="1202479" cy="533102"/>
          </a:xfrm>
          <a:prstGeom prst="plaque">
            <a:avLst>
              <a:gd name="adj" fmla="val 9796"/>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3500000" scaled="1"/>
            <a:tileRect/>
          </a:gradFill>
          <a:ln w="3175" algn="ctr">
            <a:solidFill>
              <a:schemeClr val="tx1"/>
            </a:solidFill>
            <a:miter lim="800000"/>
            <a:headEnd/>
            <a:tailEnd/>
          </a:ln>
          <a:effectLst>
            <a:glow rad="101600">
              <a:srgbClr val="92D050">
                <a:alpha val="40000"/>
              </a:srgbClr>
            </a:glow>
            <a:outerShdw blurRad="50800" dist="38100" dir="16200000" rotWithShape="0">
              <a:prstClr val="black">
                <a:alpha val="40000"/>
              </a:prstClr>
            </a:outerShdw>
          </a:effectLst>
        </p:spPr>
        <p:txBody>
          <a:bodyPr wrap="none" lIns="0" tIns="0" rIns="0" bIns="0" anchor="ctr">
            <a:spAutoFit/>
          </a:bodyPr>
          <a:lstStyle/>
          <a:p>
            <a:pPr>
              <a:defRPr/>
            </a:pPr>
            <a:r>
              <a:rPr lang="en-US" sz="1000" u="sng" dirty="0" smtClean="0">
                <a:solidFill>
                  <a:srgbClr val="000000"/>
                </a:solidFill>
                <a:latin typeface="Arial"/>
              </a:rPr>
              <a:t>KMEP 15-1</a:t>
            </a:r>
            <a:endParaRPr lang="en-US" sz="1000" dirty="0" smtClean="0">
              <a:solidFill>
                <a:srgbClr val="000000"/>
              </a:solidFill>
              <a:latin typeface="Arial"/>
            </a:endParaRPr>
          </a:p>
          <a:p>
            <a:pPr>
              <a:defRPr/>
            </a:pPr>
            <a:r>
              <a:rPr lang="en-US" sz="1000" dirty="0" smtClean="0">
                <a:solidFill>
                  <a:srgbClr val="000000"/>
                </a:solidFill>
                <a:latin typeface="Arial"/>
              </a:rPr>
              <a:t>DET: I MAW ~ PAX</a:t>
            </a:r>
          </a:p>
          <a:p>
            <a:pPr>
              <a:defRPr/>
            </a:pPr>
            <a:r>
              <a:rPr lang="en-US" sz="1000" dirty="0" smtClean="0">
                <a:solidFill>
                  <a:srgbClr val="000000"/>
                </a:solidFill>
                <a:latin typeface="Arial"/>
              </a:rPr>
              <a:t>ROK</a:t>
            </a:r>
            <a:endParaRPr lang="en-US" sz="1000" dirty="0">
              <a:solidFill>
                <a:srgbClr val="000000"/>
              </a:solidFill>
              <a:latin typeface="Arial"/>
            </a:endParaRPr>
          </a:p>
        </p:txBody>
      </p:sp>
      <p:sp>
        <p:nvSpPr>
          <p:cNvPr id="19" name="AutoShape 21"/>
          <p:cNvSpPr>
            <a:spLocks noChangeArrowheads="1"/>
          </p:cNvSpPr>
          <p:nvPr/>
        </p:nvSpPr>
        <p:spPr bwMode="auto">
          <a:xfrm>
            <a:off x="1698129" y="5746890"/>
            <a:ext cx="1449108" cy="533102"/>
          </a:xfrm>
          <a:prstGeom prst="plaque">
            <a:avLst>
              <a:gd name="adj" fmla="val 9796"/>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3500000" scaled="1"/>
            <a:tileRect/>
          </a:gradFill>
          <a:ln w="3175" algn="ctr">
            <a:solidFill>
              <a:schemeClr val="tx1"/>
            </a:solidFill>
            <a:miter lim="800000"/>
            <a:headEnd/>
            <a:tailEnd/>
          </a:ln>
          <a:effectLst>
            <a:glow rad="101600">
              <a:srgbClr val="92D050">
                <a:alpha val="40000"/>
              </a:srgbClr>
            </a:glow>
            <a:outerShdw blurRad="50800" dist="38100" dir="16200000" rotWithShape="0">
              <a:prstClr val="black">
                <a:alpha val="40000"/>
              </a:prstClr>
            </a:outerShdw>
          </a:effectLst>
        </p:spPr>
        <p:txBody>
          <a:bodyPr wrap="square" lIns="0" tIns="0" rIns="0" bIns="0" anchor="ctr">
            <a:spAutoFit/>
          </a:bodyPr>
          <a:lstStyle/>
          <a:p>
            <a:pPr>
              <a:defRPr/>
            </a:pPr>
            <a:r>
              <a:rPr lang="en-US" sz="1000" u="sng" dirty="0" smtClean="0">
                <a:solidFill>
                  <a:srgbClr val="000000"/>
                </a:solidFill>
                <a:latin typeface="Arial"/>
              </a:rPr>
              <a:t>KOWARI</a:t>
            </a:r>
            <a:endParaRPr lang="en-US" sz="1000" dirty="0" smtClean="0">
              <a:solidFill>
                <a:srgbClr val="000000"/>
              </a:solidFill>
              <a:latin typeface="Arial"/>
            </a:endParaRPr>
          </a:p>
          <a:p>
            <a:pPr>
              <a:defRPr/>
            </a:pPr>
            <a:r>
              <a:rPr lang="en-US" sz="1000" dirty="0" smtClean="0">
                <a:solidFill>
                  <a:srgbClr val="000000"/>
                </a:solidFill>
                <a:latin typeface="Arial"/>
              </a:rPr>
              <a:t>DET: III MEF ~100 PAX</a:t>
            </a:r>
          </a:p>
          <a:p>
            <a:pPr>
              <a:defRPr/>
            </a:pPr>
            <a:r>
              <a:rPr lang="en-US" sz="1000" dirty="0" smtClean="0">
                <a:solidFill>
                  <a:srgbClr val="000000"/>
                </a:solidFill>
                <a:latin typeface="Arial"/>
              </a:rPr>
              <a:t>AUSTRALIA</a:t>
            </a:r>
            <a:endParaRPr lang="en-US" sz="1000" dirty="0">
              <a:solidFill>
                <a:srgbClr val="000000"/>
              </a:solidFill>
              <a:latin typeface="Arial"/>
            </a:endParaRPr>
          </a:p>
        </p:txBody>
      </p:sp>
      <p:sp>
        <p:nvSpPr>
          <p:cNvPr id="21" name="AutoShape 21"/>
          <p:cNvSpPr>
            <a:spLocks noChangeArrowheads="1"/>
          </p:cNvSpPr>
          <p:nvPr/>
        </p:nvSpPr>
        <p:spPr bwMode="auto">
          <a:xfrm>
            <a:off x="325213" y="4506584"/>
            <a:ext cx="1688325" cy="533102"/>
          </a:xfrm>
          <a:prstGeom prst="plaque">
            <a:avLst>
              <a:gd name="adj" fmla="val 9796"/>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3500000" scaled="1"/>
            <a:tileRect/>
          </a:gradFill>
          <a:ln w="3175" algn="ctr">
            <a:solidFill>
              <a:schemeClr val="tx1"/>
            </a:solidFill>
            <a:miter lim="800000"/>
            <a:headEnd/>
            <a:tailEnd/>
          </a:ln>
          <a:effectLst>
            <a:glow rad="101600">
              <a:srgbClr val="92D050">
                <a:alpha val="40000"/>
              </a:srgbClr>
            </a:glow>
            <a:outerShdw blurRad="50800" dist="38100" dir="16200000" rotWithShape="0">
              <a:prstClr val="black">
                <a:alpha val="40000"/>
              </a:prstClr>
            </a:outerShdw>
          </a:effectLst>
        </p:spPr>
        <p:txBody>
          <a:bodyPr wrap="none" lIns="0" tIns="0" rIns="0" bIns="0" anchor="ctr">
            <a:spAutoFit/>
          </a:bodyPr>
          <a:lstStyle/>
          <a:p>
            <a:pPr>
              <a:defRPr/>
            </a:pPr>
            <a:r>
              <a:rPr lang="en-US" sz="1000" u="sng" dirty="0" smtClean="0">
                <a:solidFill>
                  <a:srgbClr val="000000"/>
                </a:solidFill>
                <a:latin typeface="Arial"/>
              </a:rPr>
              <a:t>HARI HAMUTUK 15</a:t>
            </a:r>
            <a:endParaRPr lang="en-US" sz="1000" dirty="0" smtClean="0">
              <a:solidFill>
                <a:srgbClr val="000000"/>
              </a:solidFill>
              <a:latin typeface="Arial"/>
            </a:endParaRPr>
          </a:p>
          <a:p>
            <a:pPr>
              <a:defRPr/>
            </a:pPr>
            <a:r>
              <a:rPr lang="en-US" sz="1000" dirty="0" smtClean="0">
                <a:solidFill>
                  <a:srgbClr val="000000"/>
                </a:solidFill>
                <a:latin typeface="Arial"/>
              </a:rPr>
              <a:t>DET: 3D MARDIV  ~50 PAX</a:t>
            </a:r>
          </a:p>
          <a:p>
            <a:pPr>
              <a:defRPr/>
            </a:pPr>
            <a:r>
              <a:rPr lang="en-US" sz="1000" dirty="0" smtClean="0">
                <a:solidFill>
                  <a:srgbClr val="000000"/>
                </a:solidFill>
                <a:latin typeface="Arial"/>
              </a:rPr>
              <a:t>TIMOR LESTE</a:t>
            </a:r>
            <a:endParaRPr lang="en-US" sz="1000" dirty="0">
              <a:solidFill>
                <a:srgbClr val="000000"/>
              </a:solidFill>
              <a:latin typeface="Arial"/>
            </a:endParaRPr>
          </a:p>
        </p:txBody>
      </p:sp>
      <p:sp>
        <p:nvSpPr>
          <p:cNvPr id="26" name="AutoShape 21"/>
          <p:cNvSpPr>
            <a:spLocks noChangeArrowheads="1"/>
          </p:cNvSpPr>
          <p:nvPr/>
        </p:nvSpPr>
        <p:spPr bwMode="auto">
          <a:xfrm>
            <a:off x="6005015" y="5039686"/>
            <a:ext cx="1381385" cy="533102"/>
          </a:xfrm>
          <a:prstGeom prst="plaque">
            <a:avLst>
              <a:gd name="adj" fmla="val 9796"/>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3500000" scaled="1"/>
            <a:tileRect/>
          </a:gradFill>
          <a:ln w="3175" algn="ctr">
            <a:solidFill>
              <a:schemeClr val="tx1"/>
            </a:solidFill>
            <a:miter lim="800000"/>
            <a:headEnd/>
            <a:tailEnd/>
          </a:ln>
          <a:effectLst>
            <a:glow rad="101600">
              <a:srgbClr val="92D050">
                <a:alpha val="40000"/>
              </a:srgbClr>
            </a:glow>
            <a:outerShdw blurRad="50800" dist="38100" dir="16200000" rotWithShape="0">
              <a:prstClr val="black">
                <a:alpha val="40000"/>
              </a:prstClr>
            </a:outerShdw>
          </a:effectLst>
        </p:spPr>
        <p:txBody>
          <a:bodyPr wrap="none" lIns="0" tIns="0" rIns="0" bIns="0" anchor="ctr">
            <a:spAutoFit/>
          </a:bodyPr>
          <a:lstStyle/>
          <a:p>
            <a:pPr>
              <a:defRPr/>
            </a:pPr>
            <a:r>
              <a:rPr lang="en-US" sz="1000" u="sng" dirty="0" smtClean="0">
                <a:solidFill>
                  <a:srgbClr val="000000"/>
                </a:solidFill>
                <a:latin typeface="Arial"/>
              </a:rPr>
              <a:t>AMERICAL II</a:t>
            </a:r>
            <a:endParaRPr lang="en-US" sz="1000" dirty="0" smtClean="0">
              <a:solidFill>
                <a:srgbClr val="000000"/>
              </a:solidFill>
              <a:latin typeface="Arial"/>
            </a:endParaRPr>
          </a:p>
          <a:p>
            <a:pPr>
              <a:defRPr/>
            </a:pPr>
            <a:r>
              <a:rPr lang="en-US" sz="1000" dirty="0" smtClean="0">
                <a:solidFill>
                  <a:srgbClr val="000000"/>
                </a:solidFill>
                <a:latin typeface="Arial"/>
              </a:rPr>
              <a:t>DET: I MEF ~100 PAX</a:t>
            </a:r>
          </a:p>
          <a:p>
            <a:pPr>
              <a:defRPr/>
            </a:pPr>
            <a:r>
              <a:rPr lang="en-US" sz="1000" dirty="0" smtClean="0">
                <a:solidFill>
                  <a:srgbClr val="000000"/>
                </a:solidFill>
                <a:latin typeface="Arial"/>
              </a:rPr>
              <a:t>NEW CALEDONIA</a:t>
            </a:r>
            <a:endParaRPr lang="en-US" sz="1000" dirty="0">
              <a:solidFill>
                <a:srgbClr val="000000"/>
              </a:solidFill>
              <a:latin typeface="Arial"/>
            </a:endParaRPr>
          </a:p>
        </p:txBody>
      </p:sp>
    </p:spTree>
    <p:extLst>
      <p:ext uri="{BB962C8B-B14F-4D97-AF65-F5344CB8AC3E}">
        <p14:creationId xmlns:p14="http://schemas.microsoft.com/office/powerpoint/2010/main" val="401654930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3" descr="USAFRICOM copy.jpg"/>
          <p:cNvPicPr>
            <a:picLocks noChangeAspect="1"/>
          </p:cNvPicPr>
          <p:nvPr/>
        </p:nvPicPr>
        <p:blipFill>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bwMode="auto">
          <a:xfrm>
            <a:off x="0" y="998240"/>
            <a:ext cx="9144000" cy="5840710"/>
          </a:xfrm>
          <a:prstGeom prst="rect">
            <a:avLst/>
          </a:prstGeom>
          <a:noFill/>
          <a:ln w="9525">
            <a:noFill/>
            <a:miter lim="800000"/>
            <a:headEnd/>
            <a:tailEnd/>
          </a:ln>
        </p:spPr>
      </p:pic>
      <p:sp>
        <p:nvSpPr>
          <p:cNvPr id="9219" name="Text Box 2"/>
          <p:cNvSpPr txBox="1">
            <a:spLocks noGrp="1"/>
          </p:cNvSpPr>
          <p:nvPr/>
        </p:nvSpPr>
        <p:spPr bwMode="auto">
          <a:xfrm>
            <a:off x="1531938" y="1062038"/>
            <a:ext cx="6494462" cy="384175"/>
          </a:xfrm>
          <a:prstGeom prst="rect">
            <a:avLst/>
          </a:prstGeom>
          <a:noFill/>
          <a:ln w="9525">
            <a:noFill/>
            <a:miter lim="800000"/>
            <a:headEnd/>
            <a:tailEnd/>
          </a:ln>
        </p:spPr>
        <p:txBody>
          <a:bodyPr/>
          <a:lstStyle/>
          <a:p>
            <a:endParaRPr lang="en-US" sz="1400">
              <a:solidFill>
                <a:srgbClr val="000000"/>
              </a:solidFill>
              <a:cs typeface="+mn-cs"/>
            </a:endParaRPr>
          </a:p>
        </p:txBody>
      </p:sp>
      <p:sp>
        <p:nvSpPr>
          <p:cNvPr id="2671619" name="Rectangle 4"/>
          <p:cNvSpPr>
            <a:spLocks noGrp="1" noChangeArrowheads="1"/>
          </p:cNvSpPr>
          <p:nvPr>
            <p:ph type="title" idx="4294967295"/>
          </p:nvPr>
        </p:nvSpPr>
        <p:spPr>
          <a:xfrm>
            <a:off x="0" y="0"/>
            <a:ext cx="9144000" cy="914400"/>
          </a:xfrm>
          <a:effectLst>
            <a:outerShdw dist="17961" dir="2700000" algn="ctr" rotWithShape="0">
              <a:schemeClr val="bg2">
                <a:lumMod val="50000"/>
                <a:alpha val="70000"/>
              </a:schemeClr>
            </a:outerShdw>
          </a:effectLst>
        </p:spPr>
        <p:txBody>
          <a:bodyPr/>
          <a:lstStyle/>
          <a:p>
            <a:pPr eaLnBrk="1" hangingPunct="1">
              <a:defRPr/>
            </a:pPr>
            <a:r>
              <a:rPr lang="en-US" sz="2400" dirty="0"/>
              <a:t>U.S. </a:t>
            </a:r>
            <a:r>
              <a:rPr lang="en-US" sz="2400" dirty="0" smtClean="0"/>
              <a:t>AFRICA COMMAND</a:t>
            </a:r>
            <a:endParaRPr lang="en-US" sz="2400" dirty="0"/>
          </a:p>
        </p:txBody>
      </p:sp>
      <p:sp>
        <p:nvSpPr>
          <p:cNvPr id="5" name="AutoShape 16"/>
          <p:cNvSpPr>
            <a:spLocks noChangeArrowheads="1"/>
          </p:cNvSpPr>
          <p:nvPr/>
        </p:nvSpPr>
        <p:spPr bwMode="auto">
          <a:xfrm>
            <a:off x="12700" y="6000750"/>
            <a:ext cx="1493838" cy="260350"/>
          </a:xfrm>
          <a:prstGeom prst="plaque">
            <a:avLst>
              <a:gd name="adj" fmla="val 16667"/>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w="3175" algn="ctr">
            <a:solidFill>
              <a:schemeClr val="tx1"/>
            </a:solidFill>
            <a:miter lim="800000"/>
            <a:headEnd/>
            <a:tailEnd/>
          </a:ln>
          <a:effectLst>
            <a:outerShdw blurRad="50800" dist="38100" dir="18900000" algn="bl" rotWithShape="0">
              <a:prstClr val="black">
                <a:alpha val="40000"/>
              </a:prstClr>
            </a:outerShdw>
          </a:effectLst>
        </p:spPr>
        <p:txBody>
          <a:bodyPr wrap="none" anchor="ctr"/>
          <a:lstStyle/>
          <a:p>
            <a:pPr algn="ctr"/>
            <a:r>
              <a:rPr lang="en-US" sz="900"/>
              <a:t>OPERATION</a:t>
            </a:r>
          </a:p>
        </p:txBody>
      </p:sp>
      <p:sp>
        <p:nvSpPr>
          <p:cNvPr id="6" name="AutoShape 8"/>
          <p:cNvSpPr>
            <a:spLocks noChangeArrowheads="1"/>
          </p:cNvSpPr>
          <p:nvPr/>
        </p:nvSpPr>
        <p:spPr bwMode="auto">
          <a:xfrm>
            <a:off x="12700" y="6276975"/>
            <a:ext cx="1490663" cy="280988"/>
          </a:xfrm>
          <a:prstGeom prst="plaque">
            <a:avLst>
              <a:gd name="adj" fmla="val 16667"/>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t="100000"/>
            </a:path>
            <a:tileRect r="-100000" b="-100000"/>
          </a:gradFill>
          <a:ln w="3175" algn="ctr">
            <a:solidFill>
              <a:schemeClr val="tx1"/>
            </a:solidFill>
            <a:miter lim="800000"/>
            <a:headEnd/>
            <a:tailEnd/>
          </a:ln>
          <a:effectLst>
            <a:outerShdw blurRad="50800" dist="38100" dir="18900000" algn="bl" rotWithShape="0">
              <a:prstClr val="black">
                <a:alpha val="40000"/>
              </a:prstClr>
            </a:outerShdw>
          </a:effectLst>
        </p:spPr>
        <p:txBody>
          <a:bodyPr wrap="none" anchor="ctr"/>
          <a:lstStyle/>
          <a:p>
            <a:pPr algn="ctr"/>
            <a:r>
              <a:rPr lang="en-US" sz="900"/>
              <a:t>EMBARKED WITH USN</a:t>
            </a:r>
          </a:p>
        </p:txBody>
      </p:sp>
      <p:sp>
        <p:nvSpPr>
          <p:cNvPr id="7" name="AutoShape 19"/>
          <p:cNvSpPr>
            <a:spLocks noChangeArrowheads="1"/>
          </p:cNvSpPr>
          <p:nvPr/>
        </p:nvSpPr>
        <p:spPr bwMode="auto">
          <a:xfrm>
            <a:off x="12700" y="6584950"/>
            <a:ext cx="1471613" cy="254000"/>
          </a:xfrm>
          <a:prstGeom prst="plaque">
            <a:avLst>
              <a:gd name="adj" fmla="val 16667"/>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100000" t="100000"/>
            </a:path>
            <a:tileRect r="-100000" b="-100000"/>
          </a:gradFill>
          <a:ln w="3175" algn="ctr">
            <a:solidFill>
              <a:schemeClr val="tx1"/>
            </a:solidFill>
            <a:miter lim="800000"/>
            <a:headEnd/>
            <a:tailEnd/>
          </a:ln>
          <a:effectLst>
            <a:outerShdw blurRad="50800" dist="38100" dir="18900000" algn="bl" rotWithShape="0">
              <a:prstClr val="black">
                <a:alpha val="40000"/>
              </a:prstClr>
            </a:outerShdw>
          </a:effectLst>
        </p:spPr>
        <p:txBody>
          <a:bodyPr wrap="none" anchor="ctr"/>
          <a:lstStyle/>
          <a:p>
            <a:pPr algn="ctr"/>
            <a:r>
              <a:rPr lang="en-US" sz="900" dirty="0">
                <a:solidFill>
                  <a:srgbClr val="000000"/>
                </a:solidFill>
              </a:rPr>
              <a:t>USMC </a:t>
            </a:r>
            <a:r>
              <a:rPr lang="en-US" sz="900" dirty="0" smtClean="0">
                <a:solidFill>
                  <a:srgbClr val="000000"/>
                </a:solidFill>
              </a:rPr>
              <a:t>EXERCISE/TSC</a:t>
            </a:r>
            <a:endParaRPr lang="en-US" sz="900" dirty="0">
              <a:solidFill>
                <a:srgbClr val="000000"/>
              </a:solidFill>
            </a:endParaRPr>
          </a:p>
        </p:txBody>
      </p:sp>
      <p:sp>
        <p:nvSpPr>
          <p:cNvPr id="12" name="AutoShape 21"/>
          <p:cNvSpPr>
            <a:spLocks noChangeArrowheads="1"/>
          </p:cNvSpPr>
          <p:nvPr/>
        </p:nvSpPr>
        <p:spPr bwMode="auto">
          <a:xfrm>
            <a:off x="462135" y="3649070"/>
            <a:ext cx="1683330" cy="533102"/>
          </a:xfrm>
          <a:prstGeom prst="plaque">
            <a:avLst>
              <a:gd name="adj" fmla="val 9796"/>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w="3175" algn="ctr">
            <a:solidFill>
              <a:schemeClr val="tx1"/>
            </a:solidFill>
            <a:miter lim="800000"/>
            <a:headEnd/>
            <a:tailEnd/>
          </a:ln>
          <a:effectLst>
            <a:outerShdw blurRad="50800" dist="38100" dir="16200000" rotWithShape="0">
              <a:prstClr val="black">
                <a:alpha val="40000"/>
              </a:prstClr>
            </a:outerShdw>
          </a:effectLst>
        </p:spPr>
        <p:txBody>
          <a:bodyPr wrap="none" lIns="0" tIns="0" rIns="0" bIns="0" anchor="ctr">
            <a:spAutoFit/>
          </a:bodyPr>
          <a:lstStyle/>
          <a:p>
            <a:pPr>
              <a:defRPr/>
            </a:pPr>
            <a:r>
              <a:rPr lang="en-US" sz="1000" u="sng" cap="all" dirty="0" smtClean="0">
                <a:latin typeface="Arial"/>
              </a:rPr>
              <a:t>OP ONWARD LIBERTY</a:t>
            </a:r>
            <a:endParaRPr lang="en-US" sz="1000" cap="all" dirty="0">
              <a:latin typeface="Arial"/>
            </a:endParaRPr>
          </a:p>
          <a:p>
            <a:pPr>
              <a:defRPr/>
            </a:pPr>
            <a:r>
              <a:rPr lang="en-US" sz="1000" cap="all" dirty="0" smtClean="0">
                <a:latin typeface="Arial"/>
              </a:rPr>
              <a:t>DET: MARFORAF ~20 PAX</a:t>
            </a:r>
          </a:p>
          <a:p>
            <a:pPr>
              <a:defRPr/>
            </a:pPr>
            <a:r>
              <a:rPr lang="en-US" sz="1000" cap="all" dirty="0" smtClean="0">
                <a:latin typeface="Arial"/>
              </a:rPr>
              <a:t>LIBERIA</a:t>
            </a:r>
            <a:endParaRPr lang="en-US" sz="1000" cap="all" dirty="0">
              <a:latin typeface="Arial"/>
            </a:endParaRPr>
          </a:p>
        </p:txBody>
      </p:sp>
      <p:sp>
        <p:nvSpPr>
          <p:cNvPr id="16" name="AutoShape 21"/>
          <p:cNvSpPr>
            <a:spLocks noChangeArrowheads="1"/>
          </p:cNvSpPr>
          <p:nvPr/>
        </p:nvSpPr>
        <p:spPr bwMode="auto">
          <a:xfrm>
            <a:off x="872246" y="1105833"/>
            <a:ext cx="74" cy="153888"/>
          </a:xfrm>
          <a:prstGeom prst="plaque">
            <a:avLst>
              <a:gd name="adj" fmla="val 9796"/>
            </a:avLst>
          </a:prstGeom>
          <a:solidFill>
            <a:srgbClr val="D5C097">
              <a:alpha val="60001"/>
            </a:srgbClr>
          </a:solidFill>
          <a:ln w="25400" algn="ctr">
            <a:solidFill>
              <a:srgbClr val="FF0000"/>
            </a:solidFill>
            <a:miter lim="800000"/>
            <a:headEnd/>
            <a:tailEnd/>
          </a:ln>
          <a:effectLst>
            <a:glow rad="101600">
              <a:srgbClr val="92D050">
                <a:alpha val="40000"/>
              </a:srgbClr>
            </a:glow>
            <a:innerShdw blurRad="63500" dist="50800" dir="18900000">
              <a:prstClr val="black">
                <a:alpha val="50000"/>
              </a:prstClr>
            </a:innerShdw>
          </a:effectLst>
          <a:scene3d>
            <a:camera prst="orthographicFront">
              <a:rot lat="0" lon="0" rev="0"/>
            </a:camera>
            <a:lightRig rig="balanced" dir="t">
              <a:rot lat="0" lon="0" rev="8700000"/>
            </a:lightRig>
          </a:scene3d>
          <a:sp3d>
            <a:bevelT w="190500" h="38100"/>
          </a:sp3d>
        </p:spPr>
        <p:txBody>
          <a:bodyPr wrap="none" lIns="0" tIns="0" rIns="0" bIns="0" anchor="ctr">
            <a:spAutoFit/>
          </a:bodyPr>
          <a:lstStyle/>
          <a:p>
            <a:pPr>
              <a:defRPr/>
            </a:pPr>
            <a:endParaRPr lang="en-US" sz="1000" cap="all" dirty="0">
              <a:solidFill>
                <a:srgbClr val="000000"/>
              </a:solidFill>
              <a:latin typeface="Arial"/>
            </a:endParaRPr>
          </a:p>
        </p:txBody>
      </p:sp>
      <p:sp>
        <p:nvSpPr>
          <p:cNvPr id="17" name="AutoShape 21"/>
          <p:cNvSpPr>
            <a:spLocks noChangeArrowheads="1"/>
          </p:cNvSpPr>
          <p:nvPr/>
        </p:nvSpPr>
        <p:spPr bwMode="auto">
          <a:xfrm>
            <a:off x="6295865" y="2364183"/>
            <a:ext cx="1730535" cy="533102"/>
          </a:xfrm>
          <a:prstGeom prst="plaque">
            <a:avLst>
              <a:gd name="adj" fmla="val 9796"/>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w="3175" algn="ctr">
            <a:solidFill>
              <a:schemeClr val="tx1"/>
            </a:solidFill>
            <a:miter lim="800000"/>
            <a:headEnd/>
            <a:tailEnd/>
          </a:ln>
          <a:effectLst>
            <a:outerShdw blurRad="50800" dist="38100" dir="16200000" rotWithShape="0">
              <a:prstClr val="black">
                <a:alpha val="40000"/>
              </a:prstClr>
            </a:outerShdw>
          </a:effectLst>
        </p:spPr>
        <p:txBody>
          <a:bodyPr wrap="square" lIns="0" tIns="0" rIns="0" bIns="0" anchor="ctr">
            <a:spAutoFit/>
          </a:bodyPr>
          <a:lstStyle/>
          <a:p>
            <a:pPr>
              <a:defRPr/>
            </a:pPr>
            <a:r>
              <a:rPr lang="en-US" sz="1000" u="sng" cap="all" dirty="0" err="1" smtClean="0">
                <a:latin typeface="Arial"/>
              </a:rPr>
              <a:t>Cjtf-hoa</a:t>
            </a:r>
            <a:endParaRPr lang="en-US" sz="1000" cap="all" dirty="0">
              <a:latin typeface="Arial"/>
            </a:endParaRPr>
          </a:p>
          <a:p>
            <a:pPr>
              <a:defRPr/>
            </a:pPr>
            <a:r>
              <a:rPr lang="en-US" sz="1000" cap="all" dirty="0" smtClean="0">
                <a:latin typeface="Arial"/>
              </a:rPr>
              <a:t>DET: MARFORAF ~50 PAX</a:t>
            </a:r>
          </a:p>
          <a:p>
            <a:pPr>
              <a:defRPr/>
            </a:pPr>
            <a:r>
              <a:rPr lang="en-US" sz="1000" cap="all" dirty="0" smtClean="0">
                <a:latin typeface="Arial"/>
              </a:rPr>
              <a:t>djibouti</a:t>
            </a:r>
            <a:endParaRPr lang="en-US" sz="1000" cap="all" dirty="0">
              <a:latin typeface="Arial"/>
            </a:endParaRPr>
          </a:p>
        </p:txBody>
      </p:sp>
      <p:sp>
        <p:nvSpPr>
          <p:cNvPr id="13" name="AutoShape 21"/>
          <p:cNvSpPr>
            <a:spLocks noChangeArrowheads="1"/>
          </p:cNvSpPr>
          <p:nvPr/>
        </p:nvSpPr>
        <p:spPr bwMode="auto">
          <a:xfrm>
            <a:off x="12700" y="1027121"/>
            <a:ext cx="2089261" cy="710803"/>
          </a:xfrm>
          <a:prstGeom prst="plaque">
            <a:avLst>
              <a:gd name="adj" fmla="val 9796"/>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w="3175" algn="ctr">
            <a:solidFill>
              <a:schemeClr val="tx1"/>
            </a:solidFill>
            <a:miter lim="800000"/>
            <a:headEnd/>
            <a:tailEnd/>
          </a:ln>
          <a:effectLst>
            <a:outerShdw blurRad="50800" dist="38100" dir="16200000" rotWithShape="0">
              <a:prstClr val="black">
                <a:alpha val="40000"/>
              </a:prstClr>
            </a:outerShdw>
          </a:effectLst>
        </p:spPr>
        <p:txBody>
          <a:bodyPr wrap="square" lIns="0" tIns="0" rIns="0" bIns="0" anchor="ctr">
            <a:spAutoFit/>
          </a:bodyPr>
          <a:lstStyle/>
          <a:p>
            <a:pPr>
              <a:defRPr/>
            </a:pPr>
            <a:r>
              <a:rPr lang="en-US" sz="1000" u="sng" cap="all" dirty="0" smtClean="0">
                <a:latin typeface="Arial"/>
              </a:rPr>
              <a:t>SPMAGTF-CR-AF</a:t>
            </a:r>
            <a:endParaRPr lang="en-US" sz="1000" cap="all" dirty="0">
              <a:latin typeface="Arial"/>
            </a:endParaRPr>
          </a:p>
          <a:p>
            <a:pPr>
              <a:defRPr/>
            </a:pPr>
            <a:r>
              <a:rPr lang="en-US" sz="1000" cap="all" dirty="0">
                <a:latin typeface="Arial"/>
              </a:rPr>
              <a:t>DET: </a:t>
            </a:r>
            <a:r>
              <a:rPr lang="en-US" sz="1000" cap="all" dirty="0" smtClean="0">
                <a:latin typeface="Arial"/>
              </a:rPr>
              <a:t>26</a:t>
            </a:r>
            <a:r>
              <a:rPr lang="en-US" sz="1000" baseline="30000" dirty="0" smtClean="0">
                <a:latin typeface="Arial"/>
              </a:rPr>
              <a:t>th</a:t>
            </a:r>
            <a:r>
              <a:rPr lang="en-US" sz="1000" cap="all" dirty="0" smtClean="0">
                <a:latin typeface="Arial"/>
              </a:rPr>
              <a:t> MEU, 2/2, VMM-264, CLB-2 ~1,400 pax</a:t>
            </a:r>
            <a:endParaRPr lang="en-US" sz="1000" cap="all" dirty="0">
              <a:latin typeface="Arial"/>
            </a:endParaRPr>
          </a:p>
          <a:p>
            <a:pPr>
              <a:defRPr/>
            </a:pPr>
            <a:r>
              <a:rPr lang="en-US" sz="1000" cap="all" dirty="0">
                <a:latin typeface="Arial"/>
              </a:rPr>
              <a:t>MORON, </a:t>
            </a:r>
            <a:r>
              <a:rPr lang="en-US" sz="1000" cap="all" dirty="0" smtClean="0">
                <a:latin typeface="Arial"/>
              </a:rPr>
              <a:t>SPAIN/</a:t>
            </a:r>
            <a:r>
              <a:rPr lang="en-US" sz="1000" cap="all" dirty="0" err="1" smtClean="0">
                <a:latin typeface="Arial"/>
              </a:rPr>
              <a:t>nassig</a:t>
            </a:r>
            <a:r>
              <a:rPr lang="en-US" sz="1000" cap="all" dirty="0" smtClean="0">
                <a:latin typeface="Arial"/>
              </a:rPr>
              <a:t>, </a:t>
            </a:r>
            <a:r>
              <a:rPr lang="en-US" sz="1000" cap="all" dirty="0" err="1" smtClean="0">
                <a:latin typeface="Arial"/>
              </a:rPr>
              <a:t>italy</a:t>
            </a:r>
            <a:endParaRPr lang="en-US" sz="1000" cap="all" dirty="0">
              <a:latin typeface="Arial"/>
            </a:endParaRPr>
          </a:p>
        </p:txBody>
      </p:sp>
      <p:sp>
        <p:nvSpPr>
          <p:cNvPr id="14" name="AutoShape 21"/>
          <p:cNvSpPr>
            <a:spLocks noChangeArrowheads="1"/>
          </p:cNvSpPr>
          <p:nvPr/>
        </p:nvSpPr>
        <p:spPr bwMode="auto">
          <a:xfrm>
            <a:off x="5582996" y="3411157"/>
            <a:ext cx="2443404" cy="533102"/>
          </a:xfrm>
          <a:prstGeom prst="plaque">
            <a:avLst>
              <a:gd name="adj" fmla="val 9796"/>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w="3175" algn="ctr">
            <a:solidFill>
              <a:schemeClr val="tx1"/>
            </a:solidFill>
            <a:miter lim="800000"/>
            <a:headEnd/>
            <a:tailEnd/>
          </a:ln>
          <a:effectLst>
            <a:outerShdw blurRad="50800" dist="38100" dir="16200000" rotWithShape="0">
              <a:prstClr val="black">
                <a:alpha val="40000"/>
              </a:prstClr>
            </a:outerShdw>
          </a:effectLst>
        </p:spPr>
        <p:txBody>
          <a:bodyPr wrap="square" lIns="0" tIns="0" rIns="0" bIns="0" anchor="ctr">
            <a:spAutoFit/>
          </a:bodyPr>
          <a:lstStyle/>
          <a:p>
            <a:pPr>
              <a:defRPr/>
            </a:pPr>
            <a:r>
              <a:rPr lang="en-US" sz="1000" u="sng" cap="all" dirty="0" smtClean="0">
                <a:latin typeface="Arial"/>
              </a:rPr>
              <a:t>AMERICAN EMBASSY SECFOR</a:t>
            </a:r>
            <a:endParaRPr lang="en-US" sz="1000" cap="all" dirty="0">
              <a:latin typeface="Arial"/>
            </a:endParaRPr>
          </a:p>
          <a:p>
            <a:pPr>
              <a:defRPr/>
            </a:pPr>
            <a:r>
              <a:rPr lang="en-US" sz="1000" cap="all" dirty="0" smtClean="0">
                <a:latin typeface="Arial"/>
              </a:rPr>
              <a:t>DET: SPMAGTF-CR-AF DET ~50 PAX</a:t>
            </a:r>
          </a:p>
          <a:p>
            <a:pPr>
              <a:defRPr/>
            </a:pPr>
            <a:r>
              <a:rPr lang="en-US" sz="1000" cap="all" dirty="0" smtClean="0">
                <a:latin typeface="Arial"/>
              </a:rPr>
              <a:t>BANGUI, CAR</a:t>
            </a:r>
            <a:endParaRPr lang="en-US" sz="1000" cap="all" dirty="0">
              <a:latin typeface="Arial"/>
            </a:endParaRPr>
          </a:p>
        </p:txBody>
      </p:sp>
      <p:sp>
        <p:nvSpPr>
          <p:cNvPr id="18" name="AutoShape 21"/>
          <p:cNvSpPr>
            <a:spLocks noChangeArrowheads="1"/>
          </p:cNvSpPr>
          <p:nvPr/>
        </p:nvSpPr>
        <p:spPr bwMode="auto">
          <a:xfrm>
            <a:off x="266962" y="4182172"/>
            <a:ext cx="2084983" cy="533102"/>
          </a:xfrm>
          <a:prstGeom prst="plaque">
            <a:avLst>
              <a:gd name="adj" fmla="val 9796"/>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w="3175" algn="ctr">
            <a:solidFill>
              <a:schemeClr val="tx1"/>
            </a:solidFill>
            <a:miter lim="800000"/>
            <a:headEnd/>
            <a:tailEnd/>
          </a:ln>
          <a:effectLst>
            <a:outerShdw blurRad="50800" dist="38100" dir="16200000" rotWithShape="0">
              <a:prstClr val="black">
                <a:alpha val="40000"/>
              </a:prstClr>
            </a:outerShdw>
          </a:effectLst>
        </p:spPr>
        <p:txBody>
          <a:bodyPr wrap="none" lIns="0" tIns="0" rIns="0" bIns="0" anchor="ctr">
            <a:spAutoFit/>
          </a:bodyPr>
          <a:lstStyle/>
          <a:p>
            <a:pPr>
              <a:defRPr/>
            </a:pPr>
            <a:r>
              <a:rPr lang="en-US" sz="1000" u="sng" cap="all" dirty="0" smtClean="0">
                <a:latin typeface="Arial"/>
              </a:rPr>
              <a:t>OP UNITED ASSISTANCE</a:t>
            </a:r>
            <a:endParaRPr lang="en-US" sz="1000" cap="all" dirty="0">
              <a:latin typeface="Arial"/>
            </a:endParaRPr>
          </a:p>
          <a:p>
            <a:pPr>
              <a:defRPr/>
            </a:pPr>
            <a:r>
              <a:rPr lang="en-US" sz="1000" cap="all" dirty="0" smtClean="0">
                <a:latin typeface="Arial"/>
              </a:rPr>
              <a:t>DET: SPMAGTF-CR-AF ~100 PAX</a:t>
            </a:r>
          </a:p>
          <a:p>
            <a:pPr>
              <a:defRPr/>
            </a:pPr>
            <a:r>
              <a:rPr lang="en-US" sz="1000" cap="all" dirty="0" smtClean="0">
                <a:latin typeface="Arial"/>
              </a:rPr>
              <a:t>LIBERIA</a:t>
            </a:r>
            <a:endParaRPr lang="en-US" sz="1000" cap="all" dirty="0">
              <a:latin typeface="Arial"/>
            </a:endParaRPr>
          </a:p>
        </p:txBody>
      </p:sp>
    </p:spTree>
    <p:extLst>
      <p:ext uri="{BB962C8B-B14F-4D97-AF65-F5344CB8AC3E}">
        <p14:creationId xmlns:p14="http://schemas.microsoft.com/office/powerpoint/2010/main" val="378831334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3_poc">
  <a:themeElements>
    <a:clrScheme name="5_poc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po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2">
          <a:schemeClr val="dk1"/>
        </a:lnRef>
        <a:fillRef idx="0">
          <a:schemeClr val="dk1"/>
        </a:fillRef>
        <a:effectRef idx="1">
          <a:schemeClr val="dk1"/>
        </a:effectRef>
        <a:fontRef idx="minor">
          <a:schemeClr val="tx1"/>
        </a:fontRef>
      </a:style>
    </a:lnDef>
  </a:objectDefaults>
  <a:extraClrSchemeLst>
    <a:extraClrScheme>
      <a:clrScheme name="5_poc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418505</TotalTime>
  <Words>1876</Words>
  <Application>Microsoft Office PowerPoint</Application>
  <PresentationFormat>On-screen Show (4:3)</PresentationFormat>
  <Paragraphs>437</Paragraphs>
  <Slides>22</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13_poc</vt:lpstr>
      <vt:lpstr>Worksheet</vt:lpstr>
      <vt:lpstr>PowerPoint Presentation</vt:lpstr>
      <vt:lpstr>PowerPoint Presentation</vt:lpstr>
      <vt:lpstr>Outline</vt:lpstr>
      <vt:lpstr>     Posture of United States Marine Corps</vt:lpstr>
      <vt:lpstr>USMC Personnel</vt:lpstr>
      <vt:lpstr>PowerPoint Presentation</vt:lpstr>
      <vt:lpstr>U.S. CENTRAL COMMAND</vt:lpstr>
      <vt:lpstr>U.S. PACIFIC COMMAND</vt:lpstr>
      <vt:lpstr>U.S. AFRICA COMMAND</vt:lpstr>
      <vt:lpstr>SECURITY FORCE BANGUI 10 SEPTEMBER 2014</vt:lpstr>
      <vt:lpstr>PowerPoint Presentation</vt:lpstr>
      <vt:lpstr>PowerPoint Presentation</vt:lpstr>
      <vt:lpstr>PowerPoint Presentation</vt:lpstr>
      <vt:lpstr>PowerPoint Presentation</vt:lpstr>
      <vt:lpstr>Marine Expeditionary Units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HQMC Current Ops Brief</dc:title>
  <dc:creator>M.P. Quinto</dc:creator>
  <cp:lastModifiedBy>Cunningham CIV Allan</cp:lastModifiedBy>
  <cp:revision>17482</cp:revision>
  <cp:lastPrinted>2014-10-02T16:29:06Z</cp:lastPrinted>
  <dcterms:created xsi:type="dcterms:W3CDTF">2003-11-26T12:36:23Z</dcterms:created>
  <dcterms:modified xsi:type="dcterms:W3CDTF">2014-10-10T13:14:04Z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0x01010031CC2B0DFAA96241A5D9A8D21E7C468E</vt:lpwstr>
  </property>
  <property fmtid="{D5CDD505-2E9C-101B-9397-08002B2CF9AE}" pid="4" name="Status">
    <vt:lpwstr/>
  </property>
  <property fmtid="{D5CDD505-2E9C-101B-9397-08002B2CF9AE}" pid="5" name="SPSDescription">
    <vt:lpwstr/>
  </property>
  <property fmtid="{D5CDD505-2E9C-101B-9397-08002B2CF9AE}" pid="6" name="Owner">
    <vt:lpwstr/>
  </property>
</Properties>
</file>